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heme/theme6.xml" ContentType="application/vnd.openxmlformats-officedocument.theme+xml"/>
  <Override PartName="/ppt/tags/tag660.xml" ContentType="application/vnd.openxmlformats-officedocument.presentationml.tags+xml"/>
  <Override PartName="/ppt/notesSlides/notesSlide1.xml" ContentType="application/vnd.openxmlformats-officedocument.presentationml.notesSlide+xml"/>
  <Override PartName="/ppt/tags/tag661.xml" ContentType="application/vnd.openxmlformats-officedocument.presentationml.tags+xml"/>
  <Override PartName="/ppt/notesSlides/notesSlide2.xml" ContentType="application/vnd.openxmlformats-officedocument.presentationml.notesSlide+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74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notesSlides/notesSlide10.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ags/tag781.xml" ContentType="application/vnd.openxmlformats-officedocument.presentationml.tags+xml"/>
  <Override PartName="/ppt/notesSlides/notesSlide11.xml" ContentType="application/vnd.openxmlformats-officedocument.presentationml.notesSlide+xml"/>
  <Override PartName="/ppt/tags/tag782.xml" ContentType="application/vnd.openxmlformats-officedocument.presentationml.tags+xml"/>
  <Override PartName="/ppt/notesSlides/notesSlide12.xml" ContentType="application/vnd.openxmlformats-officedocument.presentationml.notesSlide+xml"/>
  <Override PartName="/ppt/tags/tag783.xml" ContentType="application/vnd.openxmlformats-officedocument.presentationml.tags+xml"/>
  <Override PartName="/ppt/notesSlides/notesSlide13.xml" ContentType="application/vnd.openxmlformats-officedocument.presentationml.notesSlide+xml"/>
  <Override PartName="/ppt/tags/tag784.xml" ContentType="application/vnd.openxmlformats-officedocument.presentationml.tags+xml"/>
  <Override PartName="/ppt/notesSlides/notesSlide14.xml" ContentType="application/vnd.openxmlformats-officedocument.presentationml.notesSl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notesSlides/notesSlide15.xml" ContentType="application/vnd.openxmlformats-officedocument.presentationml.notesSlide+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notesSlides/notesSlide16.xml" ContentType="application/vnd.openxmlformats-officedocument.presentationml.notesSlide+xml"/>
  <Override PartName="/ppt/charts/chart7.xml" ContentType="application/vnd.openxmlformats-officedocument.drawingml.chart+xml"/>
  <Override PartName="/ppt/tags/tag810.xml" ContentType="application/vnd.openxmlformats-officedocument.presentationml.tags+xml"/>
  <Override PartName="/ppt/notesSlides/notesSlide17.xml" ContentType="application/vnd.openxmlformats-officedocument.presentationml.notesSlide+xml"/>
  <Override PartName="/ppt/tags/tag811.xml" ContentType="application/vnd.openxmlformats-officedocument.presentationml.tags+xml"/>
  <Override PartName="/ppt/notesSlides/notesSlide18.xml" ContentType="application/vnd.openxmlformats-officedocument.presentationml.notesSlide+xml"/>
  <Override PartName="/ppt/tags/tag812.xml" ContentType="application/vnd.openxmlformats-officedocument.presentationml.tags+xml"/>
  <Override PartName="/ppt/notesSlides/notesSlide19.xml" ContentType="application/vnd.openxmlformats-officedocument.presentationml.notesSlide+xml"/>
  <Override PartName="/ppt/tags/tag813.xml" ContentType="application/vnd.openxmlformats-officedocument.presentationml.tags+xml"/>
  <Override PartName="/ppt/tags/tag814.xml" ContentType="application/vnd.openxmlformats-officedocument.presentationml.tags+xml"/>
  <Override PartName="/ppt/notesSlides/notesSlide20.xml" ContentType="application/vnd.openxmlformats-officedocument.presentationml.notesSlide+xml"/>
  <Override PartName="/ppt/tags/tag815.xml" ContentType="application/vnd.openxmlformats-officedocument.presentationml.tags+xml"/>
  <Override PartName="/ppt/notesSlides/notesSlide21.xml" ContentType="application/vnd.openxmlformats-officedocument.presentationml.notesSlide+xml"/>
  <Override PartName="/ppt/tags/tag816.xml" ContentType="application/vnd.openxmlformats-officedocument.presentationml.tags+xml"/>
  <Override PartName="/ppt/notesSlides/notesSlide22.xml" ContentType="application/vnd.openxmlformats-officedocument.presentationml.notesSlide+xml"/>
  <Override PartName="/ppt/tags/tag817.xml" ContentType="application/vnd.openxmlformats-officedocument.presentationml.tags+xml"/>
  <Override PartName="/ppt/notesSlides/notesSlide23.xml" ContentType="application/vnd.openxmlformats-officedocument.presentationml.notesSlide+xml"/>
  <Override PartName="/ppt/tags/tag818.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4"/>
    <p:sldMasterId id="2147483684" r:id="rId5"/>
    <p:sldMasterId id="2147483711" r:id="rId6"/>
    <p:sldMasterId id="2147483736" r:id="rId7"/>
    <p:sldMasterId id="2147483769" r:id="rId8"/>
  </p:sldMasterIdLst>
  <p:notesMasterIdLst>
    <p:notesMasterId r:id="rId33"/>
  </p:notesMasterIdLst>
  <p:sldIdLst>
    <p:sldId id="2147482164" r:id="rId9"/>
    <p:sldId id="2147482790" r:id="rId10"/>
    <p:sldId id="2147482750" r:id="rId11"/>
    <p:sldId id="2147482760" r:id="rId12"/>
    <p:sldId id="2147482691" r:id="rId13"/>
    <p:sldId id="2147482791" r:id="rId14"/>
    <p:sldId id="2147480049" r:id="rId15"/>
    <p:sldId id="2147482711" r:id="rId16"/>
    <p:sldId id="2147482712" r:id="rId17"/>
    <p:sldId id="2147482759" r:id="rId18"/>
    <p:sldId id="2147482758" r:id="rId19"/>
    <p:sldId id="2147482186" r:id="rId20"/>
    <p:sldId id="2147482777" r:id="rId21"/>
    <p:sldId id="2147482778" r:id="rId22"/>
    <p:sldId id="2147482732" r:id="rId23"/>
    <p:sldId id="2147482779" r:id="rId24"/>
    <p:sldId id="2147482780" r:id="rId25"/>
    <p:sldId id="2147482781" r:id="rId26"/>
    <p:sldId id="2147482782" r:id="rId27"/>
    <p:sldId id="2147481471" r:id="rId28"/>
    <p:sldId id="2147482784" r:id="rId29"/>
    <p:sldId id="2147482764" r:id="rId30"/>
    <p:sldId id="2147482785" r:id="rId31"/>
    <p:sldId id="2147481841" r:id="rId32"/>
  </p:sldIdLst>
  <p:sldSz cx="12192000" cy="6858000"/>
  <p:notesSz cx="7315200" cy="12344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D9ADE0-6BAF-4D63-9ECC-EB6FD315B87F}">
          <p14:sldIdLst>
            <p14:sldId id="2147482164"/>
            <p14:sldId id="2147482790"/>
            <p14:sldId id="2147482750"/>
            <p14:sldId id="2147482760"/>
            <p14:sldId id="2147482691"/>
            <p14:sldId id="2147482791"/>
            <p14:sldId id="2147480049"/>
            <p14:sldId id="2147482711"/>
            <p14:sldId id="2147482712"/>
            <p14:sldId id="2147482759"/>
            <p14:sldId id="2147482758"/>
            <p14:sldId id="2147482186"/>
            <p14:sldId id="2147482777"/>
            <p14:sldId id="2147482778"/>
            <p14:sldId id="2147482732"/>
            <p14:sldId id="2147482779"/>
            <p14:sldId id="2147482780"/>
            <p14:sldId id="2147482781"/>
            <p14:sldId id="2147482782"/>
            <p14:sldId id="2147481471"/>
            <p14:sldId id="2147482784"/>
            <p14:sldId id="2147482764"/>
            <p14:sldId id="2147482785"/>
            <p14:sldId id="214748184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2F2E09-AB7E-7AF2-E949-E6F0C65AC175}" name="Wiser, Ryan (CONTR)" initials="RW" userId="S::ryan.wiser@hq.doe.gov::328d45cc-42a4-42b1-ae0f-437a301929ca" providerId="AD"/>
  <p188:author id="{DDCE3B12-71F7-7200-C0DA-09E02E224DD3}" name="Charlie Urrutia" initials="CU" userId="S::currutia@guidehouse.com::333bca33-8fd1-4f0c-911e-1e88ebb71005" providerId="AD"/>
  <p188:author id="{C91A462D-3CC3-7730-FA1F-44A3194889FA}" name="Hua, Charles (CONTR)" initials="" userId="S::charles.hua@hq.doe.gov::9d6948c6-9c47-453e-b290-461d021081ad" providerId="AD"/>
  <p188:author id="{5D0B0F35-2120-4484-7537-62B763F78B53}" name="Heller, Russell (CONTR)" initials="RH" userId="S::russell.heller@hq.doe.gov::143d86fa-0b56-4bd1-9182-9480dd65651b" providerId="AD"/>
  <p188:author id="{6CBFAC50-B47F-8623-9261-B8C250747EE4}" name="Lynn, Kevin" initials="KL" userId="S::kevin.lynn@ee.doe.gov::f4500e5e-c7a5-4dad-a9bc-4b733eb8f390" providerId="AD"/>
  <p188:author id="{93D50D64-84AD-B927-6BE9-7BF2456FD020}" name="Spitsen, Paul" initials="SP" userId="S::paul.spitsen@ee.doe.gov::2dee35d1-d5dc-4a02-b720-7f4bb6959998" providerId="AD"/>
  <p188:author id="{B822BC64-1FBC-12A7-B235-64AA1FF39142}" name="Christian, Theresa" initials="CT" userId="S::theresa.christian@hq.doe.gov::0e13f731-e7e8-411f-b5fa-eb57d84ab119" providerId="AD"/>
  <p188:author id="{72ED4D6A-0788-C223-87C0-57E0EE73FE10}" name="Bohman, Angelena" initials="BA" userId="S::angelena.bohman@hq.doe.gov::8a364c5a-1ffd-4c05-9843-56e19200edec" providerId="AD"/>
  <p188:author id="{560A5A76-58E4-0EF1-29E3-78042E2D7EB8}" name="Brennan, Maressa" initials="BM" userId="S::maressa.brennan@hq.doe.gov::fc98486e-da9c-4ded-8bb7-8cc99f102f10" providerId="AD"/>
  <p188:author id="{136DA190-FA36-ABA4-E0F8-1D42BB86BEF6}" name="Jewell, Rosie (CONTR)" initials="" userId="S::rosie.jewell@hq.doe.gov::c504cffe-1978-4d7d-b80b-904ccceda07b" providerId="AD"/>
  <p188:author id="{B7532B94-38AA-C2A1-2D0A-92E90955C4CB}" name="Omar Dickenson" initials="OD" userId="S::omar.dickenson@guidehouse.com::7e8b697d-078f-4e71-a5fc-e9b8e87d47d0" providerId="AD"/>
  <p188:author id="{1253C494-7117-CC63-73F4-6F6E0C08C922}" name="Ragazzi, Isabella (FELLOW)" initials="R(" userId="S::isabella.ragazzi@hq.doe.gov::468cf757-cc86-4385-8319-4716bbbd82f9" providerId="AD"/>
  <p188:author id="{0A0A66A6-3CB2-5FD5-A049-F3478EB6F790}" name="Razdan, Sonali (CONTR)" initials="RS(" userId="S::sonali.razdan@hq.doe.gov::34a62f87-dcf8-4410-9373-dcd794c696e2" providerId="AD"/>
  <p188:author id="{3EC0B9AC-51A8-DE73-F53A-64EA3431E92C}" name="Wagner, Jonah" initials="WJ" userId="S::jonah.wagner@hq.doe.gov::fbdde795-f925-4181-ae89-7db370ff6eb3" providerId="AD"/>
  <p188:author id="{8AACF4BD-5862-9D73-D938-FFFF0A552BCF}" name="Downing, Jennifer (CONTR)" initials="JD" userId="S::jennifer.downing@hq.doe.gov::e7fade60-abc8-46df-858f-1dff4a6d24e4" providerId="AD"/>
  <p188:author id="{5CB8AAC4-A230-43DA-C184-919518408F92}" name="Palma, Fernando" initials="FP" userId="S::fernando.palma@hq.doe.gov::3ce3cccb-7313-4a85-8289-c6c4f47899ab" providerId="AD"/>
  <p188:author id="{473720DB-DDAE-43C4-A4D7-19C2785FCF59}" name="Shylnov, Anastasia" initials="SA" userId="S::anastasia.shylnov@hq.doe.gov::5cfd3d16-3c77-4acb-a5d0-d6a6c2b86b20" providerId="AD"/>
  <p188:author id="{CC3F61E7-6824-DCB9-7820-DF944C40CF00}" name="Deluna, Nicholas (INTERN)" initials="ND" userId="S::nicholas.deluna@hq.doe.gov::b38e328f-1dad-467a-8932-00c72addedd9" providerId="AD"/>
  <p188:author id="{A82875E9-9EDC-1C6C-24BA-AF95C4959F60}" name="White, Louise (CONTR)" initials="LW" userId="S::louise.white@hq.doe.gov::e8d8814c-d67e-4e64-8baf-360741e31f9a" providerId="AD"/>
  <p188:author id="{B739DAEE-D504-82D4-102F-9D7C46A38FB5}" name="Agrawal, Eshaan (FELLOW)" initials="AE(" userId="S::eshaan.agrawal@hq.doe.gov::fa4e0ffb-91d9-4bfe-ad59-08509d65f91a" providerId="AD"/>
  <p188:author id="{666C67F0-79CC-BBDB-2FD6-B50348E53890}" name="Tian, Lucia" initials="TL" userId="S::lucia.tian@hq.doe.gov::db9cc044-c8bf-4894-8558-460bb6d4f42d" providerId="AD"/>
  <p188:author id="{7C3BAAFB-6450-7270-F4BC-24718CFDA6B0}" name="Wallen, Adam (CONTR)" initials="AW" userId="S::adam.wallen@hq.doe.gov::14f6f03b-e565-49ff-8340-c592ecd261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09B"/>
    <a:srgbClr val="7F7F7F"/>
    <a:srgbClr val="278AC0"/>
    <a:srgbClr val="A6A6A6"/>
    <a:srgbClr val="BFBFBF"/>
    <a:srgbClr val="A5D3ED"/>
    <a:srgbClr val="46A5DA"/>
    <a:srgbClr val="1D668F"/>
    <a:srgbClr val="13672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679EA-2E4D-4736-8F32-543DED71B056}" v="356" dt="2025-01-14T22:09:53.498"/>
    <p1510:client id="{39D0C0E0-69B5-498D-854A-69B1ECBDE289}" v="3733" dt="2025-01-15T12:40:27.394"/>
    <p1510:client id="{951D3116-D84A-4D09-A67B-62A6797C84A4}" v="38" dt="2025-01-15T21:18:08.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66372" autoAdjust="0"/>
  </p:normalViewPr>
  <p:slideViewPr>
    <p:cSldViewPr snapToGrid="0">
      <p:cViewPr varScale="1">
        <p:scale>
          <a:sx n="42" d="100"/>
          <a:sy n="42" d="100"/>
        </p:scale>
        <p:origin x="1664" y="48"/>
      </p:cViewPr>
      <p:guideLst/>
    </p:cSldViewPr>
  </p:slideViewPr>
  <p:notesTextViewPr>
    <p:cViewPr>
      <p:scale>
        <a:sx n="1" d="1"/>
        <a:sy n="1" d="1"/>
      </p:scale>
      <p:origin x="0" y="0"/>
    </p:cViewPr>
  </p:notesTextViewPr>
  <p:sorterViewPr>
    <p:cViewPr>
      <p:scale>
        <a:sx n="100" d="100"/>
        <a:sy n="100" d="100"/>
      </p:scale>
      <p:origin x="0" y="-36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384905068256711E-2"/>
          <c:y val="1.8874773139745917E-2"/>
          <c:w val="0.92123018986348659"/>
          <c:h val="0.86497277676951001"/>
        </c:manualLayout>
      </c:layout>
      <c:scatterChart>
        <c:scatterStyle val="lineMarker"/>
        <c:varyColors val="0"/>
        <c:ser>
          <c:idx val="0"/>
          <c:order val="0"/>
          <c:spPr>
            <a:ln w="38100" cmpd="sng" algn="ctr">
              <a:solidFill>
                <a:schemeClr val="accent2"/>
              </a:solidFill>
              <a:prstDash val="solid"/>
            </a:ln>
          </c:spPr>
          <c:marker>
            <c:symbol val="none"/>
          </c:marker>
          <c:xVal>
            <c:numRef>
              <c:f>Sheet1!$A$1:$H$1</c:f>
              <c:numCache>
                <c:formatCode>General</c:formatCode>
                <c:ptCount val="8"/>
                <c:pt idx="0">
                  <c:v>2023</c:v>
                </c:pt>
                <c:pt idx="1">
                  <c:v>2024</c:v>
                </c:pt>
                <c:pt idx="2">
                  <c:v>2025</c:v>
                </c:pt>
                <c:pt idx="3">
                  <c:v>2026</c:v>
                </c:pt>
                <c:pt idx="4">
                  <c:v>2027</c:v>
                </c:pt>
                <c:pt idx="5">
                  <c:v>2028</c:v>
                </c:pt>
                <c:pt idx="6">
                  <c:v>2029</c:v>
                </c:pt>
                <c:pt idx="7">
                  <c:v>2030</c:v>
                </c:pt>
              </c:numCache>
            </c:numRef>
          </c:xVal>
          <c:yVal>
            <c:numRef>
              <c:f>Sheet1!$A$2:$H$2</c:f>
              <c:numCache>
                <c:formatCode>General</c:formatCode>
                <c:ptCount val="8"/>
                <c:pt idx="0">
                  <c:v>11.620098572868073</c:v>
                </c:pt>
                <c:pt idx="1">
                  <c:v>14.459899263382681</c:v>
                </c:pt>
                <c:pt idx="2">
                  <c:v>29.185447992290619</c:v>
                </c:pt>
                <c:pt idx="3">
                  <c:v>48.79048111230054</c:v>
                </c:pt>
                <c:pt idx="4">
                  <c:v>70.258840384706446</c:v>
                </c:pt>
                <c:pt idx="5">
                  <c:v>86.663587030014014</c:v>
                </c:pt>
                <c:pt idx="6">
                  <c:v>98.526705139662681</c:v>
                </c:pt>
                <c:pt idx="7">
                  <c:v>108.43352462912958</c:v>
                </c:pt>
              </c:numCache>
            </c:numRef>
          </c:yVal>
          <c:smooth val="0"/>
          <c:extLst>
            <c:ext xmlns:c16="http://schemas.microsoft.com/office/drawing/2014/chart" uri="{C3380CC4-5D6E-409C-BE32-E72D297353CC}">
              <c16:uniqueId val="{00000000-FEE9-4E7D-BF7F-C6C1EC28785A}"/>
            </c:ext>
          </c:extLst>
        </c:ser>
        <c:ser>
          <c:idx val="1"/>
          <c:order val="1"/>
          <c:spPr>
            <a:ln w="38100" cmpd="sng" algn="ctr">
              <a:solidFill>
                <a:schemeClr val="accent3"/>
              </a:solidFill>
              <a:prstDash val="solid"/>
            </a:ln>
          </c:spPr>
          <c:marker>
            <c:symbol val="none"/>
          </c:marker>
          <c:xVal>
            <c:numRef>
              <c:f>Sheet1!$A$1:$H$1</c:f>
              <c:numCache>
                <c:formatCode>General</c:formatCode>
                <c:ptCount val="8"/>
                <c:pt idx="0">
                  <c:v>2023</c:v>
                </c:pt>
                <c:pt idx="1">
                  <c:v>2024</c:v>
                </c:pt>
                <c:pt idx="2">
                  <c:v>2025</c:v>
                </c:pt>
                <c:pt idx="3">
                  <c:v>2026</c:v>
                </c:pt>
                <c:pt idx="4">
                  <c:v>2027</c:v>
                </c:pt>
                <c:pt idx="5">
                  <c:v>2028</c:v>
                </c:pt>
                <c:pt idx="6">
                  <c:v>2029</c:v>
                </c:pt>
                <c:pt idx="7">
                  <c:v>2030</c:v>
                </c:pt>
              </c:numCache>
            </c:numRef>
          </c:xVal>
          <c:yVal>
            <c:numRef>
              <c:f>Sheet1!$A$3:$H$3</c:f>
              <c:numCache>
                <c:formatCode>General</c:formatCode>
                <c:ptCount val="8"/>
                <c:pt idx="0">
                  <c:v>3.8463069931046903</c:v>
                </c:pt>
                <c:pt idx="1">
                  <c:v>9.7028710365112829</c:v>
                </c:pt>
                <c:pt idx="2">
                  <c:v>19.29689455950961</c:v>
                </c:pt>
                <c:pt idx="3">
                  <c:v>27.611810886434341</c:v>
                </c:pt>
                <c:pt idx="4">
                  <c:v>37.329970402563049</c:v>
                </c:pt>
                <c:pt idx="5">
                  <c:v>44.681069309436339</c:v>
                </c:pt>
                <c:pt idx="6">
                  <c:v>50.704421485532635</c:v>
                </c:pt>
                <c:pt idx="7">
                  <c:v>57.890921309741543</c:v>
                </c:pt>
              </c:numCache>
            </c:numRef>
          </c:yVal>
          <c:smooth val="0"/>
          <c:extLst>
            <c:ext xmlns:c16="http://schemas.microsoft.com/office/drawing/2014/chart" uri="{C3380CC4-5D6E-409C-BE32-E72D297353CC}">
              <c16:uniqueId val="{00000001-FEE9-4E7D-BF7F-C6C1EC28785A}"/>
            </c:ext>
          </c:extLst>
        </c:ser>
        <c:ser>
          <c:idx val="2"/>
          <c:order val="2"/>
          <c:spPr>
            <a:ln w="38100" cmpd="sng" algn="ctr">
              <a:solidFill>
                <a:schemeClr val="accent1"/>
              </a:solidFill>
              <a:prstDash val="solid"/>
            </a:ln>
          </c:spPr>
          <c:marker>
            <c:symbol val="none"/>
          </c:marker>
          <c:xVal>
            <c:numRef>
              <c:f>Sheet1!$A$1:$H$1</c:f>
              <c:numCache>
                <c:formatCode>General</c:formatCode>
                <c:ptCount val="8"/>
                <c:pt idx="0">
                  <c:v>2023</c:v>
                </c:pt>
                <c:pt idx="1">
                  <c:v>2024</c:v>
                </c:pt>
                <c:pt idx="2">
                  <c:v>2025</c:v>
                </c:pt>
                <c:pt idx="3">
                  <c:v>2026</c:v>
                </c:pt>
                <c:pt idx="4">
                  <c:v>2027</c:v>
                </c:pt>
                <c:pt idx="5">
                  <c:v>2028</c:v>
                </c:pt>
                <c:pt idx="6">
                  <c:v>2029</c:v>
                </c:pt>
                <c:pt idx="7">
                  <c:v>2030</c:v>
                </c:pt>
              </c:numCache>
            </c:numRef>
          </c:xVal>
          <c:yVal>
            <c:numRef>
              <c:f>Sheet1!$A$4:$H$4</c:f>
              <c:numCache>
                <c:formatCode>General</c:formatCode>
                <c:ptCount val="8"/>
                <c:pt idx="0">
                  <c:v>8.8007856380958174</c:v>
                </c:pt>
                <c:pt idx="1">
                  <c:v>15.230025189622211</c:v>
                </c:pt>
                <c:pt idx="2">
                  <c:v>20.451685495921765</c:v>
                </c:pt>
                <c:pt idx="3">
                  <c:v>25.227732873735363</c:v>
                </c:pt>
                <c:pt idx="4">
                  <c:v>29.918049421199157</c:v>
                </c:pt>
                <c:pt idx="5">
                  <c:v>32.935520283438336</c:v>
                </c:pt>
                <c:pt idx="6">
                  <c:v>38.304524176391737</c:v>
                </c:pt>
                <c:pt idx="7">
                  <c:v>44.259782383223978</c:v>
                </c:pt>
              </c:numCache>
            </c:numRef>
          </c:yVal>
          <c:smooth val="0"/>
          <c:extLst>
            <c:ext xmlns:c16="http://schemas.microsoft.com/office/drawing/2014/chart" uri="{C3380CC4-5D6E-409C-BE32-E72D297353CC}">
              <c16:uniqueId val="{00000002-FEE9-4E7D-BF7F-C6C1EC28785A}"/>
            </c:ext>
          </c:extLst>
        </c:ser>
        <c:dLbls>
          <c:showLegendKey val="0"/>
          <c:showVal val="0"/>
          <c:showCatName val="0"/>
          <c:showSerName val="0"/>
          <c:showPercent val="0"/>
          <c:showBubbleSize val="0"/>
        </c:dLbls>
        <c:axId val="4"/>
        <c:axId val="5"/>
      </c:scatterChart>
      <c:valAx>
        <c:axId val="4"/>
        <c:scaling>
          <c:orientation val="minMax"/>
          <c:max val="2030"/>
          <c:min val="2023"/>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5"/>
        <c:crosses val="min"/>
        <c:crossBetween val="midCat"/>
        <c:majorUnit val="1"/>
      </c:valAx>
      <c:valAx>
        <c:axId val="5"/>
        <c:scaling>
          <c:orientation val="minMax"/>
          <c:max val="111.77743371425186"/>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105359040534387E-2"/>
          <c:y val="1.8874773139745917E-2"/>
          <c:w val="0.92378928191893128"/>
          <c:h val="0.86497277676951001"/>
        </c:manualLayout>
      </c:layout>
      <c:scatterChart>
        <c:scatterStyle val="lineMarker"/>
        <c:varyColors val="0"/>
        <c:ser>
          <c:idx val="0"/>
          <c:order val="0"/>
          <c:spPr>
            <a:ln w="38100" cmpd="sng" algn="ctr">
              <a:solidFill>
                <a:schemeClr val="accent2"/>
              </a:solidFill>
              <a:prstDash val="solid"/>
            </a:ln>
          </c:spPr>
          <c:marker>
            <c:symbol val="none"/>
          </c:marker>
          <c:xVal>
            <c:numRef>
              <c:f>Sheet1!$A$1:$U$1</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xVal>
          <c:yVal>
            <c:numRef>
              <c:f>Sheet1!$A$2:$U$2</c:f>
              <c:numCache>
                <c:formatCode>General</c:formatCode>
                <c:ptCount val="21"/>
                <c:pt idx="0">
                  <c:v>22048931196.671791</c:v>
                </c:pt>
                <c:pt idx="1">
                  <c:v>14191662808.283899</c:v>
                </c:pt>
                <c:pt idx="2">
                  <c:v>16010900752.46307</c:v>
                </c:pt>
                <c:pt idx="3">
                  <c:v>13720946657.804237</c:v>
                </c:pt>
                <c:pt idx="4">
                  <c:v>24306155314.606781</c:v>
                </c:pt>
                <c:pt idx="5">
                  <c:v>28657954853.448021</c:v>
                </c:pt>
                <c:pt idx="6">
                  <c:v>33867880422.664417</c:v>
                </c:pt>
                <c:pt idx="7">
                  <c:v>29280967925.046711</c:v>
                </c:pt>
                <c:pt idx="8">
                  <c:v>29417393158.991825</c:v>
                </c:pt>
                <c:pt idx="9">
                  <c:v>36732053835.086243</c:v>
                </c:pt>
                <c:pt idx="10">
                  <c:v>24445454739.26638</c:v>
                </c:pt>
                <c:pt idx="11">
                  <c:v>34083267121.215302</c:v>
                </c:pt>
                <c:pt idx="12">
                  <c:v>33394165838.205914</c:v>
                </c:pt>
                <c:pt idx="13">
                  <c:v>30724131636.020512</c:v>
                </c:pt>
                <c:pt idx="14">
                  <c:v>19299802523.763378</c:v>
                </c:pt>
                <c:pt idx="15">
                  <c:v>33033684601.241005</c:v>
                </c:pt>
                <c:pt idx="16">
                  <c:v>37655701087.588898</c:v>
                </c:pt>
                <c:pt idx="17">
                  <c:v>28400870703.138363</c:v>
                </c:pt>
                <c:pt idx="18">
                  <c:v>22508175195.805511</c:v>
                </c:pt>
                <c:pt idx="19">
                  <c:v>20693415089.663338</c:v>
                </c:pt>
                <c:pt idx="20">
                  <c:v>25350804797</c:v>
                </c:pt>
              </c:numCache>
            </c:numRef>
          </c:yVal>
          <c:smooth val="0"/>
          <c:extLst>
            <c:ext xmlns:c16="http://schemas.microsoft.com/office/drawing/2014/chart" uri="{C3380CC4-5D6E-409C-BE32-E72D297353CC}">
              <c16:uniqueId val="{00000000-238D-4CBC-BEEC-0FBBB6251ED8}"/>
            </c:ext>
          </c:extLst>
        </c:ser>
        <c:ser>
          <c:idx val="1"/>
          <c:order val="1"/>
          <c:spPr>
            <a:ln w="38100" cmpd="sng" algn="ctr">
              <a:solidFill>
                <a:schemeClr val="accent3"/>
              </a:solidFill>
              <a:prstDash val="solid"/>
            </a:ln>
          </c:spPr>
          <c:marker>
            <c:symbol val="none"/>
          </c:marker>
          <c:xVal>
            <c:numRef>
              <c:f>Sheet1!$A$1:$U$1</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xVal>
          <c:yVal>
            <c:numRef>
              <c:f>Sheet1!$A$3:$U$3</c:f>
              <c:numCache>
                <c:formatCode>General</c:formatCode>
                <c:ptCount val="21"/>
                <c:pt idx="0">
                  <c:v>6261540389.1414948</c:v>
                </c:pt>
                <c:pt idx="1">
                  <c:v>6357644632.6851168</c:v>
                </c:pt>
                <c:pt idx="2">
                  <c:v>6841837779.5258598</c:v>
                </c:pt>
                <c:pt idx="3">
                  <c:v>10340663506.086796</c:v>
                </c:pt>
                <c:pt idx="4">
                  <c:v>9805848276.4329739</c:v>
                </c:pt>
                <c:pt idx="5">
                  <c:v>12334948897.465963</c:v>
                </c:pt>
                <c:pt idx="6">
                  <c:v>12416590021.356668</c:v>
                </c:pt>
                <c:pt idx="7">
                  <c:v>14594798593.599483</c:v>
                </c:pt>
                <c:pt idx="8">
                  <c:v>14492857483.339275</c:v>
                </c:pt>
                <c:pt idx="9">
                  <c:v>18600391894.283371</c:v>
                </c:pt>
                <c:pt idx="10">
                  <c:v>22499159106.499531</c:v>
                </c:pt>
                <c:pt idx="11">
                  <c:v>25094317923.863171</c:v>
                </c:pt>
                <c:pt idx="12">
                  <c:v>25219605218.540791</c:v>
                </c:pt>
                <c:pt idx="13">
                  <c:v>26346931292.124775</c:v>
                </c:pt>
                <c:pt idx="14">
                  <c:v>24016621788.30365</c:v>
                </c:pt>
                <c:pt idx="15">
                  <c:v>27305445855.719681</c:v>
                </c:pt>
                <c:pt idx="16">
                  <c:v>27569394717.705986</c:v>
                </c:pt>
                <c:pt idx="17">
                  <c:v>30563016279.097191</c:v>
                </c:pt>
                <c:pt idx="18">
                  <c:v>27974949853.601463</c:v>
                </c:pt>
                <c:pt idx="19">
                  <c:v>25004944674.533981</c:v>
                </c:pt>
                <c:pt idx="20">
                  <c:v>27659625796</c:v>
                </c:pt>
              </c:numCache>
            </c:numRef>
          </c:yVal>
          <c:smooth val="0"/>
          <c:extLst>
            <c:ext xmlns:c16="http://schemas.microsoft.com/office/drawing/2014/chart" uri="{C3380CC4-5D6E-409C-BE32-E72D297353CC}">
              <c16:uniqueId val="{00000001-238D-4CBC-BEEC-0FBBB6251ED8}"/>
            </c:ext>
          </c:extLst>
        </c:ser>
        <c:ser>
          <c:idx val="2"/>
          <c:order val="2"/>
          <c:spPr>
            <a:ln w="38100" cmpd="sng" algn="ctr">
              <a:solidFill>
                <a:schemeClr val="accent1"/>
              </a:solidFill>
              <a:prstDash val="solid"/>
            </a:ln>
          </c:spPr>
          <c:marker>
            <c:symbol val="none"/>
          </c:marker>
          <c:xVal>
            <c:numRef>
              <c:f>Sheet1!$A$1:$U$1</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xVal>
          <c:yVal>
            <c:numRef>
              <c:f>Sheet1!$A$4:$U$4</c:f>
              <c:numCache>
                <c:formatCode>General</c:formatCode>
                <c:ptCount val="21"/>
                <c:pt idx="0">
                  <c:v>19591545946.200024</c:v>
                </c:pt>
                <c:pt idx="1">
                  <c:v>20649555184.380386</c:v>
                </c:pt>
                <c:pt idx="2">
                  <c:v>20873749155.923489</c:v>
                </c:pt>
                <c:pt idx="3">
                  <c:v>24339362291.22757</c:v>
                </c:pt>
                <c:pt idx="4">
                  <c:v>22711753647.311756</c:v>
                </c:pt>
                <c:pt idx="5">
                  <c:v>24676839836.067169</c:v>
                </c:pt>
                <c:pt idx="6">
                  <c:v>24015610054.882549</c:v>
                </c:pt>
                <c:pt idx="7">
                  <c:v>23011693711.991577</c:v>
                </c:pt>
                <c:pt idx="8">
                  <c:v>23266059855.672447</c:v>
                </c:pt>
                <c:pt idx="9">
                  <c:v>25962940850.051285</c:v>
                </c:pt>
                <c:pt idx="10">
                  <c:v>24089447222.664349</c:v>
                </c:pt>
                <c:pt idx="11">
                  <c:v>26658596306.520226</c:v>
                </c:pt>
                <c:pt idx="12">
                  <c:v>29127561725.836735</c:v>
                </c:pt>
                <c:pt idx="13">
                  <c:v>30707096067.694569</c:v>
                </c:pt>
                <c:pt idx="14">
                  <c:v>32330209591.239899</c:v>
                </c:pt>
                <c:pt idx="15">
                  <c:v>35649788331.944038</c:v>
                </c:pt>
                <c:pt idx="16">
                  <c:v>39235740304.07341</c:v>
                </c:pt>
                <c:pt idx="17">
                  <c:v>42863906712.469917</c:v>
                </c:pt>
                <c:pt idx="18">
                  <c:v>43704607586.88501</c:v>
                </c:pt>
                <c:pt idx="19">
                  <c:v>44427842124.33577</c:v>
                </c:pt>
                <c:pt idx="20">
                  <c:v>50945100524</c:v>
                </c:pt>
              </c:numCache>
            </c:numRef>
          </c:yVal>
          <c:smooth val="0"/>
          <c:extLst>
            <c:ext xmlns:c16="http://schemas.microsoft.com/office/drawing/2014/chart" uri="{C3380CC4-5D6E-409C-BE32-E72D297353CC}">
              <c16:uniqueId val="{00000002-238D-4CBC-BEEC-0FBBB6251ED8}"/>
            </c:ext>
          </c:extLst>
        </c:ser>
        <c:ser>
          <c:idx val="3"/>
          <c:order val="3"/>
          <c:spPr>
            <a:ln w="38100" cmpd="sng" algn="ctr">
              <a:solidFill>
                <a:srgbClr val="7F7F7F"/>
              </a:solidFill>
              <a:prstDash val="solid"/>
            </a:ln>
          </c:spPr>
          <c:marker>
            <c:symbol val="none"/>
          </c:marker>
          <c:xVal>
            <c:numRef>
              <c:f>Sheet1!$A$1:$U$1</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xVal>
          <c:yVal>
            <c:numRef>
              <c:f>Sheet1!$A$5:$U$5</c:f>
              <c:numCache>
                <c:formatCode>General</c:formatCode>
                <c:ptCount val="21"/>
                <c:pt idx="0">
                  <c:v>4886156265.7686415</c:v>
                </c:pt>
                <c:pt idx="1">
                  <c:v>4021742700.3473701</c:v>
                </c:pt>
                <c:pt idx="2">
                  <c:v>3917239180.4369268</c:v>
                </c:pt>
                <c:pt idx="3">
                  <c:v>3223870377.0678239</c:v>
                </c:pt>
                <c:pt idx="4">
                  <c:v>3757407764.8436575</c:v>
                </c:pt>
                <c:pt idx="5">
                  <c:v>4810263809.5500889</c:v>
                </c:pt>
                <c:pt idx="6">
                  <c:v>5058026971.3625164</c:v>
                </c:pt>
                <c:pt idx="7">
                  <c:v>5105758827.0997295</c:v>
                </c:pt>
                <c:pt idx="8">
                  <c:v>5605746983.085887</c:v>
                </c:pt>
                <c:pt idx="9">
                  <c:v>6439118802.5436058</c:v>
                </c:pt>
                <c:pt idx="10">
                  <c:v>5740644950.7492275</c:v>
                </c:pt>
                <c:pt idx="11">
                  <c:v>6459409737.1176186</c:v>
                </c:pt>
                <c:pt idx="12">
                  <c:v>6602857749.4949646</c:v>
                </c:pt>
                <c:pt idx="13">
                  <c:v>7440081423.8627052</c:v>
                </c:pt>
                <c:pt idx="14">
                  <c:v>8657072301.8709698</c:v>
                </c:pt>
                <c:pt idx="15">
                  <c:v>8323299809.4327841</c:v>
                </c:pt>
                <c:pt idx="16">
                  <c:v>10640480504.194889</c:v>
                </c:pt>
                <c:pt idx="17">
                  <c:v>9867850840.0344353</c:v>
                </c:pt>
                <c:pt idx="18">
                  <c:v>11513590099.314854</c:v>
                </c:pt>
                <c:pt idx="19">
                  <c:v>11417964937.679096</c:v>
                </c:pt>
                <c:pt idx="20">
                  <c:v>12707043967</c:v>
                </c:pt>
              </c:numCache>
            </c:numRef>
          </c:yVal>
          <c:smooth val="0"/>
          <c:extLst>
            <c:ext xmlns:c16="http://schemas.microsoft.com/office/drawing/2014/chart" uri="{C3380CC4-5D6E-409C-BE32-E72D297353CC}">
              <c16:uniqueId val="{00000003-238D-4CBC-BEEC-0FBBB6251ED8}"/>
            </c:ext>
          </c:extLst>
        </c:ser>
        <c:dLbls>
          <c:showLegendKey val="0"/>
          <c:showVal val="0"/>
          <c:showCatName val="0"/>
          <c:showSerName val="0"/>
          <c:showPercent val="0"/>
          <c:showBubbleSize val="0"/>
        </c:dLbls>
        <c:axId val="4"/>
        <c:axId val="5"/>
      </c:scatterChart>
      <c:valAx>
        <c:axId val="4"/>
        <c:scaling>
          <c:orientation val="minMax"/>
          <c:max val="2023"/>
          <c:min val="2003"/>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5"/>
        <c:crosses val="min"/>
        <c:crossBetween val="midCat"/>
        <c:majorUnit val="1"/>
      </c:valAx>
      <c:valAx>
        <c:axId val="5"/>
        <c:scaling>
          <c:orientation val="minMax"/>
          <c:max val="55000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400" kern="1200">
                <a:latin typeface="+mn-lt"/>
                <a:ea typeface="+mn-ea"/>
                <a:cs typeface="+mn-cs"/>
              </a:defRPr>
            </a:pPr>
            <a:endParaRPr lang="en-US"/>
          </a:p>
        </c:txPr>
        <c:crossAx val="4"/>
        <c:crosses val="min"/>
        <c:crossBetween val="midCat"/>
        <c:majorUnit val="50000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76701410177805E-2"/>
          <c:y val="7.9065956575174109E-2"/>
          <c:w val="0.94405272838749232"/>
          <c:h val="0.84186808684965175"/>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1040557148709545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33-47DA-991C-56FB2FE15F5C}"/>
                </c:ext>
              </c:extLst>
            </c:dLbl>
            <c:dLbl>
              <c:idx val="1"/>
              <c:layout>
                <c:manualLayout>
                  <c:x val="0"/>
                  <c:y val="-7.578861122490782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33-47DA-991C-56FB2FE15F5C}"/>
                </c:ext>
              </c:extLst>
            </c:dLbl>
            <c:dLbl>
              <c:idx val="2"/>
              <c:layout>
                <c:manualLayout>
                  <c:x val="0"/>
                  <c:y val="-0.1183941007783695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33-47DA-991C-56FB2FE15F5C}"/>
                </c:ext>
              </c:extLst>
            </c:dLbl>
            <c:dLbl>
              <c:idx val="3"/>
              <c:layout>
                <c:manualLayout>
                  <c:x val="0"/>
                  <c:y val="-0.1319131503482179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33-47DA-991C-56FB2FE15F5C}"/>
                </c:ext>
              </c:extLst>
            </c:dLbl>
            <c:dLbl>
              <c:idx val="4"/>
              <c:layout>
                <c:manualLayout>
                  <c:x val="0"/>
                  <c:y val="-0.1183941007783695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33-47DA-991C-56FB2FE15F5C}"/>
                </c:ext>
              </c:extLst>
            </c:dLbl>
            <c:dLbl>
              <c:idx val="5"/>
              <c:layout>
                <c:manualLayout>
                  <c:x val="0"/>
                  <c:y val="-0.1183941007783695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D33-47DA-991C-56FB2FE15F5C}"/>
                </c:ext>
              </c:extLst>
            </c:dLbl>
            <c:dLbl>
              <c:idx val="6"/>
              <c:layout>
                <c:manualLayout>
                  <c:x val="0"/>
                  <c:y val="-0.1462515362556329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D33-47DA-991C-56FB2FE15F5C}"/>
                </c:ext>
              </c:extLst>
            </c:dLbl>
            <c:dLbl>
              <c:idx val="7"/>
              <c:layout>
                <c:manualLayout>
                  <c:x val="0"/>
                  <c:y val="-0.1040557148709545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D33-47DA-991C-56FB2FE15F5C}"/>
                </c:ext>
              </c:extLst>
            </c:dLbl>
            <c:dLbl>
              <c:idx val="8"/>
              <c:layout>
                <c:manualLayout>
                  <c:x val="0"/>
                  <c:y val="-0.2023760753789430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33-47DA-991C-56FB2FE15F5C}"/>
                </c:ext>
              </c:extLst>
            </c:dLbl>
            <c:dLbl>
              <c:idx val="9"/>
              <c:layout>
                <c:manualLayout>
                  <c:x val="0"/>
                  <c:y val="-0.16018025399426464"/>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D33-47DA-991C-56FB2FE15F5C}"/>
                </c:ext>
              </c:extLst>
            </c:dLbl>
            <c:dLbl>
              <c:idx val="10"/>
              <c:layout>
                <c:manualLayout>
                  <c:x val="0"/>
                  <c:y val="-0.1319131503482179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33-47DA-991C-56FB2FE15F5C}"/>
                </c:ext>
              </c:extLst>
            </c:dLbl>
            <c:dLbl>
              <c:idx val="11"/>
              <c:layout>
                <c:manualLayout>
                  <c:x val="0"/>
                  <c:y val="-0.2867677181482998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D33-47DA-991C-56FB2FE15F5C}"/>
                </c:ext>
              </c:extLst>
            </c:dLbl>
            <c:dLbl>
              <c:idx val="12"/>
              <c:layout>
                <c:manualLayout>
                  <c:x val="0"/>
                  <c:y val="-0.1880376894715280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D33-47DA-991C-56FB2FE15F5C}"/>
                </c:ext>
              </c:extLst>
            </c:dLbl>
            <c:dLbl>
              <c:idx val="13"/>
              <c:layout>
                <c:manualLayout>
                  <c:x val="0"/>
                  <c:y val="-0.174518639901679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D33-47DA-991C-56FB2FE15F5C}"/>
                </c:ext>
              </c:extLst>
            </c:dLbl>
            <c:dLbl>
              <c:idx val="14"/>
              <c:layout>
                <c:manualLayout>
                  <c:x val="0"/>
                  <c:y val="-0.174518639901679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D33-47DA-991C-56FB2FE15F5C}"/>
                </c:ext>
              </c:extLst>
            </c:dLbl>
            <c:dLbl>
              <c:idx val="15"/>
              <c:layout>
                <c:manualLayout>
                  <c:x val="0"/>
                  <c:y val="-0.1880376894715280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D33-47DA-991C-56FB2FE15F5C}"/>
                </c:ext>
              </c:extLst>
            </c:dLbl>
            <c:dLbl>
              <c:idx val="16"/>
              <c:layout>
                <c:manualLayout>
                  <c:x val="0"/>
                  <c:y val="-0.2441622285948381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D33-47DA-991C-56FB2FE15F5C}"/>
                </c:ext>
              </c:extLst>
            </c:dLbl>
            <c:dLbl>
              <c:idx val="17"/>
              <c:layout>
                <c:manualLayout>
                  <c:x val="0"/>
                  <c:y val="-0.3002867677181482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D33-47DA-991C-56FB2FE15F5C}"/>
                </c:ext>
              </c:extLst>
            </c:dLbl>
            <c:dLbl>
              <c:idx val="18"/>
              <c:layout>
                <c:manualLayout>
                  <c:x val="0"/>
                  <c:y val="-0.258500614502253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D33-47DA-991C-56FB2FE15F5C}"/>
                </c:ext>
              </c:extLst>
            </c:dLbl>
            <c:dLbl>
              <c:idx val="19"/>
              <c:layout>
                <c:manualLayout>
                  <c:x val="0"/>
                  <c:y val="-0.2306431790249897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D33-47DA-991C-56FB2FE15F5C}"/>
                </c:ext>
              </c:extLst>
            </c:dLbl>
            <c:dLbl>
              <c:idx val="20"/>
              <c:layout>
                <c:manualLayout>
                  <c:x val="0"/>
                  <c:y val="-0.3428922572716099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D33-47DA-991C-56FB2FE15F5C}"/>
                </c:ext>
              </c:extLst>
            </c:dLbl>
            <c:dLbl>
              <c:idx val="21"/>
              <c:layout>
                <c:manualLayout>
                  <c:x val="0"/>
                  <c:y val="-0.3146251536255633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D33-47DA-991C-56FB2FE15F5C}"/>
                </c:ext>
              </c:extLst>
            </c:dLbl>
            <c:dLbl>
              <c:idx val="22"/>
              <c:layout>
                <c:manualLayout>
                  <c:x val="0"/>
                  <c:y val="-0.2867677181482998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D33-47DA-991C-56FB2FE15F5C}"/>
                </c:ext>
              </c:extLst>
            </c:dLbl>
            <c:dLbl>
              <c:idx val="23"/>
              <c:layout>
                <c:manualLayout>
                  <c:x val="0"/>
                  <c:y val="-0.42687423187218354"/>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D33-47DA-991C-56FB2FE15F5C}"/>
                </c:ext>
              </c:extLst>
            </c:dLbl>
            <c:dLbl>
              <c:idx val="24"/>
              <c:layout>
                <c:manualLayout>
                  <c:x val="0"/>
                  <c:y val="-0.3707496927488734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D33-47DA-991C-56FB2FE15F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5</c:v>
                </c:pt>
                <c:pt idx="1">
                  <c:v>3</c:v>
                </c:pt>
                <c:pt idx="2">
                  <c:v>6</c:v>
                </c:pt>
                <c:pt idx="3">
                  <c:v>7</c:v>
                </c:pt>
                <c:pt idx="4">
                  <c:v>6</c:v>
                </c:pt>
                <c:pt idx="5">
                  <c:v>6</c:v>
                </c:pt>
                <c:pt idx="6">
                  <c:v>8</c:v>
                </c:pt>
                <c:pt idx="7">
                  <c:v>5</c:v>
                </c:pt>
                <c:pt idx="8">
                  <c:v>12</c:v>
                </c:pt>
                <c:pt idx="9">
                  <c:v>9</c:v>
                </c:pt>
                <c:pt idx="10">
                  <c:v>7</c:v>
                </c:pt>
                <c:pt idx="11">
                  <c:v>18</c:v>
                </c:pt>
                <c:pt idx="12">
                  <c:v>11</c:v>
                </c:pt>
                <c:pt idx="13">
                  <c:v>10</c:v>
                </c:pt>
                <c:pt idx="14">
                  <c:v>10</c:v>
                </c:pt>
                <c:pt idx="15">
                  <c:v>11</c:v>
                </c:pt>
                <c:pt idx="16">
                  <c:v>15</c:v>
                </c:pt>
                <c:pt idx="17">
                  <c:v>19</c:v>
                </c:pt>
                <c:pt idx="18">
                  <c:v>16</c:v>
                </c:pt>
                <c:pt idx="19">
                  <c:v>14</c:v>
                </c:pt>
                <c:pt idx="20">
                  <c:v>22</c:v>
                </c:pt>
                <c:pt idx="21">
                  <c:v>20</c:v>
                </c:pt>
                <c:pt idx="22">
                  <c:v>18</c:v>
                </c:pt>
                <c:pt idx="23">
                  <c:v>28</c:v>
                </c:pt>
                <c:pt idx="24">
                  <c:v>24</c:v>
                </c:pt>
              </c:numCache>
            </c:numRef>
          </c:val>
          <c:extLst>
            <c:ext xmlns:c16="http://schemas.microsoft.com/office/drawing/2014/chart" uri="{C3380CC4-5D6E-409C-BE32-E72D297353CC}">
              <c16:uniqueId val="{00000019-6D33-47DA-991C-56FB2FE15F5C}"/>
            </c:ext>
          </c:extLst>
        </c:ser>
        <c:dLbls>
          <c:showLegendKey val="0"/>
          <c:showVal val="0"/>
          <c:showCatName val="0"/>
          <c:showSerName val="0"/>
          <c:showPercent val="0"/>
          <c:showBubbleSize val="0"/>
        </c:dLbls>
        <c:gapWidth val="80"/>
        <c:overlap val="100"/>
        <c:axId val="1074003039"/>
        <c:axId val="1"/>
      </c:barChart>
      <c:catAx>
        <c:axId val="10740030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1074003039"/>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76744186046506E-3"/>
          <c:y val="7.4059861857252496E-2"/>
          <c:w val="0.98110465116279066"/>
          <c:h val="0.85188027628549501"/>
        </c:manualLayout>
      </c:layout>
      <c:barChart>
        <c:barDir val="bar"/>
        <c:grouping val="stacked"/>
        <c:varyColors val="0"/>
        <c:ser>
          <c:idx val="0"/>
          <c:order val="0"/>
          <c:spPr>
            <a:solidFill>
              <a:srgbClr val="B3B3B3"/>
            </a:solidFill>
            <a:ln w="9525" cmpd="sng" algn="ctr">
              <a:solidFill>
                <a:schemeClr val="bg1"/>
              </a:solidFill>
              <a:prstDash val="solid"/>
            </a:ln>
          </c:spPr>
          <c:invertIfNegative val="0"/>
          <c:dPt>
            <c:idx val="0"/>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03E0-4D41-A1EF-0132306DA228}"/>
              </c:ext>
            </c:extLst>
          </c:dPt>
          <c:dLbls>
            <c:dLbl>
              <c:idx val="0"/>
              <c:layout>
                <c:manualLayout>
                  <c:x val="0"/>
                  <c:y val="0"/>
                </c:manualLayout>
              </c:layout>
              <c:numFmt formatCode="#,##0;&quot;-&quot;#,##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3E0-4D41-A1EF-0132306DA228}"/>
                </c:ext>
              </c:extLst>
            </c:dLbl>
            <c:dLbl>
              <c:idx val="1"/>
              <c:layout>
                <c:manualLayout>
                  <c:x val="0"/>
                  <c:y val="0"/>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3E0-4D41-A1EF-0132306DA228}"/>
                </c:ext>
              </c:extLst>
            </c:dLbl>
            <c:dLbl>
              <c:idx val="2"/>
              <c:layout>
                <c:manualLayout>
                  <c:x val="0"/>
                  <c:y val="0"/>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3E0-4D41-A1EF-0132306DA2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#,##0;"-"#,##0</c:formatCode>
                <c:ptCount val="3"/>
                <c:pt idx="0">
                  <c:v>6</c:v>
                </c:pt>
                <c:pt idx="1">
                  <c:v>27</c:v>
                </c:pt>
                <c:pt idx="2">
                  <c:v>20</c:v>
                </c:pt>
              </c:numCache>
            </c:numRef>
          </c:val>
          <c:extLst>
            <c:ext xmlns:c16="http://schemas.microsoft.com/office/drawing/2014/chart" uri="{C3380CC4-5D6E-409C-BE32-E72D297353CC}">
              <c16:uniqueId val="{00000003-03E0-4D41-A1EF-0132306DA228}"/>
            </c:ext>
          </c:extLst>
        </c:ser>
        <c:ser>
          <c:idx val="1"/>
          <c:order val="1"/>
          <c:spPr>
            <a:solidFill>
              <a:schemeClr val="bg1"/>
            </a:solidFill>
            <a:ln>
              <a:noFill/>
            </a:ln>
          </c:spPr>
          <c:invertIfNegative val="0"/>
          <c:val>
            <c:numRef>
              <c:f>Sheet1!$A$2:$C$2</c:f>
              <c:numCache>
                <c:formatCode>General</c:formatCode>
                <c:ptCount val="3"/>
                <c:pt idx="0">
                  <c:v>6</c:v>
                </c:pt>
                <c:pt idx="1">
                  <c:v>23</c:v>
                </c:pt>
                <c:pt idx="2">
                  <c:v>40</c:v>
                </c:pt>
              </c:numCache>
            </c:numRef>
          </c:val>
          <c:extLst>
            <c:ext xmlns:c16="http://schemas.microsoft.com/office/drawing/2014/chart" uri="{C3380CC4-5D6E-409C-BE32-E72D297353CC}">
              <c16:uniqueId val="{00000004-03E0-4D41-A1EF-0132306DA228}"/>
            </c:ext>
          </c:extLst>
        </c:ser>
        <c:dLbls>
          <c:showLegendKey val="0"/>
          <c:showVal val="0"/>
          <c:showCatName val="0"/>
          <c:showSerName val="0"/>
          <c:showPercent val="0"/>
          <c:showBubbleSize val="0"/>
        </c:dLbls>
        <c:gapWidth val="80"/>
        <c:overlap val="100"/>
        <c:axId val="1283786175"/>
        <c:axId val="1"/>
      </c:barChart>
      <c:catAx>
        <c:axId val="1283786175"/>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
          <c:min val="0"/>
        </c:scaling>
        <c:delete val="1"/>
        <c:axPos val="t"/>
        <c:numFmt formatCode="#,##0;&quot;-&quot;#,##0" sourceLinked="1"/>
        <c:majorTickMark val="out"/>
        <c:minorTickMark val="none"/>
        <c:tickLblPos val="nextTo"/>
        <c:crossAx val="1283786175"/>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0538922155689E-3"/>
          <c:y val="2.2968197879858657E-2"/>
          <c:w val="0.98053892215568861"/>
          <c:h val="0.95406360424028269"/>
        </c:manualLayout>
      </c:layout>
      <c:barChart>
        <c:barDir val="bar"/>
        <c:grouping val="stacked"/>
        <c:varyColors val="0"/>
        <c:ser>
          <c:idx val="0"/>
          <c:order val="0"/>
          <c:spPr>
            <a:solidFill>
              <a:srgbClr val="B3B3B3"/>
            </a:solidFill>
            <a:ln w="9525" cmpd="sng" algn="ctr">
              <a:solidFill>
                <a:schemeClr val="bg1"/>
              </a:solidFill>
              <a:prstDash val="solid"/>
            </a:ln>
          </c:spPr>
          <c:invertIfNegative val="0"/>
          <c:dPt>
            <c:idx val="0"/>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A798-4F93-9042-48AFE87BB1A1}"/>
              </c:ext>
            </c:extLst>
          </c:dPt>
          <c:val>
            <c:numRef>
              <c:f>Sheet1!$A$1:$C$1</c:f>
              <c:numCache>
                <c:formatCode>General</c:formatCode>
                <c:ptCount val="3"/>
                <c:pt idx="0">
                  <c:v>42.84</c:v>
                </c:pt>
                <c:pt idx="1">
                  <c:v>68.680000000000007</c:v>
                </c:pt>
                <c:pt idx="2">
                  <c:v>99.12</c:v>
                </c:pt>
              </c:numCache>
            </c:numRef>
          </c:val>
          <c:extLst>
            <c:ext xmlns:c16="http://schemas.microsoft.com/office/drawing/2014/chart" uri="{C3380CC4-5D6E-409C-BE32-E72D297353CC}">
              <c16:uniqueId val="{00000001-A798-4F93-9042-48AFE87BB1A1}"/>
            </c:ext>
          </c:extLst>
        </c:ser>
        <c:dLbls>
          <c:showLegendKey val="0"/>
          <c:showVal val="0"/>
          <c:showCatName val="0"/>
          <c:showSerName val="0"/>
          <c:showPercent val="0"/>
          <c:showBubbleSize val="0"/>
        </c:dLbls>
        <c:gapWidth val="80"/>
        <c:overlap val="100"/>
        <c:axId val="1616417839"/>
        <c:axId val="1"/>
      </c:barChart>
      <c:catAx>
        <c:axId val="161641783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9.12"/>
          <c:min val="0"/>
        </c:scaling>
        <c:delete val="1"/>
        <c:axPos val="t"/>
        <c:numFmt formatCode="General" sourceLinked="1"/>
        <c:majorTickMark val="out"/>
        <c:minorTickMark val="none"/>
        <c:tickLblPos val="nextTo"/>
        <c:crossAx val="1616417839"/>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414910444582E-2"/>
          <c:y val="0.15437687130293562"/>
          <c:w val="0.90767413003099451"/>
          <c:h val="0.60557906753397306"/>
        </c:manualLayout>
      </c:layout>
      <c:barChart>
        <c:barDir val="col"/>
        <c:grouping val="stacked"/>
        <c:varyColors val="0"/>
        <c:ser>
          <c:idx val="0"/>
          <c:order val="0"/>
          <c:tx>
            <c:strRef>
              <c:f>Sheet1!$B$1</c:f>
              <c:strCache>
                <c:ptCount val="1"/>
                <c:pt idx="0">
                  <c:v>   </c:v>
                </c:pt>
              </c:strCache>
            </c:strRef>
          </c:tx>
          <c:spPr>
            <a:solidFill>
              <a:schemeClr val="tx2"/>
            </a:solidFill>
            <a:ln>
              <a:noFill/>
            </a:ln>
            <a:effectLst/>
          </c:spPr>
          <c:invertIfNegative val="0"/>
          <c:cat>
            <c:strRef>
              <c:f>Sheet1!$A$2:$A$5</c:f>
              <c:strCache>
                <c:ptCount val="4"/>
                <c:pt idx="0">
                  <c:v>2024</c:v>
                </c:pt>
                <c:pt idx="1">
                  <c:v>Demand served from retiring assets</c:v>
                </c:pt>
                <c:pt idx="2">
                  <c:v>New capacity needed to meet peak demand</c:v>
                </c:pt>
                <c:pt idx="3">
                  <c:v>2030</c:v>
                </c:pt>
              </c:strCache>
            </c:strRef>
          </c:cat>
          <c:val>
            <c:numRef>
              <c:f>Sheet1!$B$2:$B$5</c:f>
              <c:numCache>
                <c:formatCode>General</c:formatCode>
                <c:ptCount val="4"/>
                <c:pt idx="0">
                  <c:v>3.7359900373599E-2</c:v>
                </c:pt>
                <c:pt idx="3">
                  <c:v>0.13377926421404682</c:v>
                </c:pt>
              </c:numCache>
            </c:numRef>
          </c:val>
          <c:extLst>
            <c:ext xmlns:c16="http://schemas.microsoft.com/office/drawing/2014/chart" uri="{C3380CC4-5D6E-409C-BE32-E72D297353CC}">
              <c16:uniqueId val="{00000000-DEF4-43DF-859D-3451C5E1173A}"/>
            </c:ext>
          </c:extLst>
        </c:ser>
        <c:ser>
          <c:idx val="1"/>
          <c:order val="1"/>
          <c:tx>
            <c:strRef>
              <c:f>Sheet1!$C$1</c:f>
              <c:strCache>
                <c:ptCount val="1"/>
                <c:pt idx="0">
                  <c:v>Demand served by non-VPP generating capacity</c:v>
                </c:pt>
              </c:strCache>
            </c:strRef>
          </c:tx>
          <c:spPr>
            <a:solidFill>
              <a:schemeClr val="accent2"/>
            </a:solidFill>
            <a:ln>
              <a:noFill/>
            </a:ln>
            <a:effectLst/>
          </c:spPr>
          <c:invertIfNegative val="0"/>
          <c:cat>
            <c:strRef>
              <c:f>Sheet1!$A$2:$A$5</c:f>
              <c:strCache>
                <c:ptCount val="4"/>
                <c:pt idx="0">
                  <c:v>2024</c:v>
                </c:pt>
                <c:pt idx="1">
                  <c:v>Demand served from retiring assets</c:v>
                </c:pt>
                <c:pt idx="2">
                  <c:v>New capacity needed to meet peak demand</c:v>
                </c:pt>
                <c:pt idx="3">
                  <c:v>2030</c:v>
                </c:pt>
              </c:strCache>
            </c:strRef>
          </c:cat>
          <c:val>
            <c:numRef>
              <c:f>Sheet1!$C$2:$C$5</c:f>
              <c:numCache>
                <c:formatCode>General</c:formatCode>
                <c:ptCount val="4"/>
                <c:pt idx="0">
                  <c:v>773</c:v>
                </c:pt>
                <c:pt idx="3">
                  <c:v>777</c:v>
                </c:pt>
              </c:numCache>
            </c:numRef>
          </c:val>
          <c:extLst>
            <c:ext xmlns:c16="http://schemas.microsoft.com/office/drawing/2014/chart" uri="{C3380CC4-5D6E-409C-BE32-E72D297353CC}">
              <c16:uniqueId val="{00000001-DEF4-43DF-859D-3451C5E1173A}"/>
            </c:ext>
          </c:extLst>
        </c:ser>
        <c:ser>
          <c:idx val="2"/>
          <c:order val="2"/>
          <c:tx>
            <c:strRef>
              <c:f>Sheet1!$D$1</c:f>
              <c:strCache>
                <c:ptCount val="1"/>
                <c:pt idx="0">
                  <c:v>Demand served by VPP capacity</c:v>
                </c:pt>
              </c:strCache>
            </c:strRef>
          </c:tx>
          <c:spPr>
            <a:solidFill>
              <a:schemeClr val="accent1"/>
            </a:solidFill>
            <a:ln>
              <a:noFill/>
            </a:ln>
            <a:effectLst/>
          </c:spPr>
          <c:invertIfNegative val="0"/>
          <c:cat>
            <c:strRef>
              <c:f>Sheet1!$A$2:$A$5</c:f>
              <c:strCache>
                <c:ptCount val="4"/>
                <c:pt idx="0">
                  <c:v>2024</c:v>
                </c:pt>
                <c:pt idx="1">
                  <c:v>Demand served from retiring assets</c:v>
                </c:pt>
                <c:pt idx="2">
                  <c:v>New capacity needed to meet peak demand</c:v>
                </c:pt>
                <c:pt idx="3">
                  <c:v>2030</c:v>
                </c:pt>
              </c:strCache>
            </c:strRef>
          </c:cat>
          <c:val>
            <c:numRef>
              <c:f>Sheet1!$D$2:$D$5</c:f>
              <c:numCache>
                <c:formatCode>General</c:formatCode>
                <c:ptCount val="4"/>
                <c:pt idx="0">
                  <c:v>30</c:v>
                </c:pt>
                <c:pt idx="3">
                  <c:v>120</c:v>
                </c:pt>
              </c:numCache>
            </c:numRef>
          </c:val>
          <c:extLst>
            <c:ext xmlns:c16="http://schemas.microsoft.com/office/drawing/2014/chart" uri="{C3380CC4-5D6E-409C-BE32-E72D297353CC}">
              <c16:uniqueId val="{00000002-DEF4-43DF-859D-3451C5E1173A}"/>
            </c:ext>
          </c:extLst>
        </c:ser>
        <c:ser>
          <c:idx val="3"/>
          <c:order val="3"/>
          <c:tx>
            <c:strRef>
              <c:f>Sheet1!$E$1</c:f>
              <c:strCache>
                <c:ptCount val="1"/>
                <c:pt idx="0">
                  <c:v>  </c:v>
                </c:pt>
              </c:strCache>
            </c:strRef>
          </c:tx>
          <c:spPr>
            <a:solidFill>
              <a:schemeClr val="tx2"/>
            </a:solidFill>
            <a:ln>
              <a:noFill/>
            </a:ln>
            <a:effectLst/>
          </c:spPr>
          <c:invertIfNegative val="0"/>
          <c:cat>
            <c:strRef>
              <c:f>Sheet1!$A$2:$A$5</c:f>
              <c:strCache>
                <c:ptCount val="4"/>
                <c:pt idx="0">
                  <c:v>2024</c:v>
                </c:pt>
                <c:pt idx="1">
                  <c:v>Demand served from retiring assets</c:v>
                </c:pt>
                <c:pt idx="2">
                  <c:v>New capacity needed to meet peak demand</c:v>
                </c:pt>
                <c:pt idx="3">
                  <c:v>2030</c:v>
                </c:pt>
              </c:strCache>
            </c:strRef>
          </c:cat>
          <c:val>
            <c:numRef>
              <c:f>Sheet1!$E$2:$E$5</c:f>
              <c:numCache>
                <c:formatCode>General</c:formatCode>
                <c:ptCount val="4"/>
                <c:pt idx="1">
                  <c:v>703</c:v>
                </c:pt>
                <c:pt idx="2">
                  <c:v>703</c:v>
                </c:pt>
              </c:numCache>
            </c:numRef>
          </c:val>
          <c:extLst>
            <c:ext xmlns:c16="http://schemas.microsoft.com/office/drawing/2014/chart" uri="{C3380CC4-5D6E-409C-BE32-E72D297353CC}">
              <c16:uniqueId val="{00000003-DEF4-43DF-859D-3451C5E1173A}"/>
            </c:ext>
          </c:extLst>
        </c:ser>
        <c:ser>
          <c:idx val="4"/>
          <c:order val="4"/>
          <c:tx>
            <c:strRef>
              <c:f>Sheet1!$F$1</c:f>
              <c:strCache>
                <c:ptCount val="1"/>
                <c:pt idx="0">
                  <c:v>Demand served from retiring assets</c:v>
                </c:pt>
              </c:strCache>
            </c:strRef>
          </c:tx>
          <c:spPr>
            <a:solidFill>
              <a:schemeClr val="accent5">
                <a:shade val="80000"/>
                <a:satMod val="150000"/>
              </a:schemeClr>
            </a:solidFill>
            <a:ln>
              <a:noFill/>
            </a:ln>
            <a:effectLst/>
          </c:spPr>
          <c:invertIfNegative val="0"/>
          <c:cat>
            <c:strRef>
              <c:f>Sheet1!$A$2:$A$5</c:f>
              <c:strCache>
                <c:ptCount val="4"/>
                <c:pt idx="0">
                  <c:v>2024</c:v>
                </c:pt>
                <c:pt idx="1">
                  <c:v>Demand served from retiring assets</c:v>
                </c:pt>
                <c:pt idx="2">
                  <c:v>New capacity needed to meet peak demand</c:v>
                </c:pt>
                <c:pt idx="3">
                  <c:v>2030</c:v>
                </c:pt>
              </c:strCache>
            </c:strRef>
          </c:cat>
          <c:val>
            <c:numRef>
              <c:f>Sheet1!$F$2:$F$5</c:f>
              <c:numCache>
                <c:formatCode>General</c:formatCode>
                <c:ptCount val="4"/>
                <c:pt idx="1">
                  <c:v>100</c:v>
                </c:pt>
              </c:numCache>
            </c:numRef>
          </c:val>
          <c:extLst>
            <c:ext xmlns:c16="http://schemas.microsoft.com/office/drawing/2014/chart" uri="{C3380CC4-5D6E-409C-BE32-E72D297353CC}">
              <c16:uniqueId val="{00000004-DEF4-43DF-859D-3451C5E1173A}"/>
            </c:ext>
          </c:extLst>
        </c:ser>
        <c:ser>
          <c:idx val="5"/>
          <c:order val="5"/>
          <c:tx>
            <c:strRef>
              <c:f>Sheet1!$G$1</c:f>
              <c:strCache>
                <c:ptCount val="1"/>
                <c:pt idx="0">
                  <c:v>New capacity needed to meet peak demand</c:v>
                </c:pt>
              </c:strCache>
            </c:strRef>
          </c:tx>
          <c:spPr>
            <a:solidFill>
              <a:schemeClr val="bg1">
                <a:lumMod val="95000"/>
              </a:schemeClr>
            </a:solidFill>
            <a:ln>
              <a:solidFill>
                <a:schemeClr val="tx1"/>
              </a:solidFill>
              <a:prstDash val="dash"/>
            </a:ln>
            <a:effectLst/>
          </c:spPr>
          <c:invertIfNegative val="0"/>
          <c:cat>
            <c:strRef>
              <c:f>Sheet1!$A$2:$A$5</c:f>
              <c:strCache>
                <c:ptCount val="4"/>
                <c:pt idx="0">
                  <c:v>2024</c:v>
                </c:pt>
                <c:pt idx="1">
                  <c:v>Demand served from retiring assets</c:v>
                </c:pt>
                <c:pt idx="2">
                  <c:v>New capacity needed to meet peak demand</c:v>
                </c:pt>
                <c:pt idx="3">
                  <c:v>2030</c:v>
                </c:pt>
              </c:strCache>
            </c:strRef>
          </c:cat>
          <c:val>
            <c:numRef>
              <c:f>Sheet1!$G$2:$G$5</c:f>
              <c:numCache>
                <c:formatCode>General</c:formatCode>
                <c:ptCount val="4"/>
                <c:pt idx="2">
                  <c:v>194</c:v>
                </c:pt>
              </c:numCache>
            </c:numRef>
          </c:val>
          <c:extLst>
            <c:ext xmlns:c16="http://schemas.microsoft.com/office/drawing/2014/chart" uri="{C3380CC4-5D6E-409C-BE32-E72D297353CC}">
              <c16:uniqueId val="{00000005-DEF4-43DF-859D-3451C5E1173A}"/>
            </c:ext>
          </c:extLst>
        </c:ser>
        <c:dLbls>
          <c:showLegendKey val="0"/>
          <c:showVal val="0"/>
          <c:showCatName val="0"/>
          <c:showSerName val="0"/>
          <c:showPercent val="0"/>
          <c:showBubbleSize val="0"/>
        </c:dLbls>
        <c:gapWidth val="100"/>
        <c:overlap val="100"/>
        <c:axId val="395298256"/>
        <c:axId val="395297840"/>
      </c:barChart>
      <c:catAx>
        <c:axId val="39529825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95297840"/>
        <c:crosses val="autoZero"/>
        <c:auto val="1"/>
        <c:lblAlgn val="ctr"/>
        <c:lblOffset val="100"/>
        <c:noMultiLvlLbl val="0"/>
      </c:catAx>
      <c:valAx>
        <c:axId val="395297840"/>
        <c:scaling>
          <c:orientation val="minMax"/>
        </c:scaling>
        <c:delete val="1"/>
        <c:axPos val="l"/>
        <c:majorGridlines>
          <c:spPr>
            <a:ln w="9525" cap="flat" cmpd="sng" algn="ctr">
              <a:solidFill>
                <a:schemeClr val="tx2">
                  <a:lumMod val="15000"/>
                  <a:lumOff val="85000"/>
                </a:schemeClr>
              </a:solidFill>
              <a:round/>
            </a:ln>
            <a:effectLst/>
          </c:spPr>
        </c:majorGridlines>
        <c:title>
          <c:layout>
            <c:manualLayout>
              <c:xMode val="edge"/>
              <c:yMode val="edge"/>
              <c:x val="0"/>
              <c:y val="0.38601745159913187"/>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952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308880308880316E-3"/>
          <c:y val="2.6236125126135216E-2"/>
          <c:w val="0.98393822393822394"/>
          <c:h val="0.94752774974772958"/>
        </c:manualLayout>
      </c:layout>
      <c:barChart>
        <c:barDir val="col"/>
        <c:grouping val="stacked"/>
        <c:varyColors val="0"/>
        <c:ser>
          <c:idx val="0"/>
          <c:order val="0"/>
          <c:spPr>
            <a:noFill/>
            <a:ln>
              <a:noFill/>
            </a:ln>
          </c:spPr>
          <c:invertIfNegative val="0"/>
          <c:dPt>
            <c:idx val="0"/>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D7A1-41E6-99FC-F3395CDB29B4}"/>
              </c:ext>
            </c:extLst>
          </c:dPt>
          <c:dPt>
            <c:idx val="4"/>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1-D7A1-41E6-99FC-F3395CDB29B4}"/>
              </c:ext>
            </c:extLst>
          </c:dPt>
          <c:val>
            <c:numRef>
              <c:f>Sheet1!$A$1:$E$1</c:f>
              <c:numCache>
                <c:formatCode>General</c:formatCode>
                <c:ptCount val="5"/>
                <c:pt idx="0">
                  <c:v>30</c:v>
                </c:pt>
                <c:pt idx="1">
                  <c:v>30</c:v>
                </c:pt>
                <c:pt idx="2">
                  <c:v>56.41</c:v>
                </c:pt>
                <c:pt idx="3">
                  <c:v>82.82</c:v>
                </c:pt>
                <c:pt idx="4">
                  <c:v>82.82</c:v>
                </c:pt>
              </c:numCache>
            </c:numRef>
          </c:val>
          <c:extLst>
            <c:ext xmlns:c16="http://schemas.microsoft.com/office/drawing/2014/chart" uri="{C3380CC4-5D6E-409C-BE32-E72D297353CC}">
              <c16:uniqueId val="{00000002-D7A1-41E6-99FC-F3395CDB29B4}"/>
            </c:ext>
          </c:extLst>
        </c:ser>
        <c:ser>
          <c:idx val="1"/>
          <c:order val="1"/>
          <c:spPr>
            <a:noFill/>
            <a:ln>
              <a:noFill/>
            </a:ln>
          </c:spPr>
          <c:invertIfNegative val="0"/>
          <c:dPt>
            <c:idx val="1"/>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3-D7A1-41E6-99FC-F3395CDB29B4}"/>
              </c:ext>
            </c:extLst>
          </c:dPt>
          <c:dPt>
            <c:idx val="2"/>
            <c:invertIfNegative val="0"/>
            <c:bubble3D val="0"/>
            <c:spPr>
              <a:solidFill>
                <a:schemeClr val="accent3"/>
              </a:solidFill>
              <a:ln w="9525" cmpd="sng" algn="ctr">
                <a:solidFill>
                  <a:schemeClr val="bg1"/>
                </a:solidFill>
                <a:prstDash val="solid"/>
              </a:ln>
            </c:spPr>
            <c:extLst>
              <c:ext xmlns:c16="http://schemas.microsoft.com/office/drawing/2014/chart" uri="{C3380CC4-5D6E-409C-BE32-E72D297353CC}">
                <c16:uniqueId val="{00000004-D7A1-41E6-99FC-F3395CDB29B4}"/>
              </c:ext>
            </c:extLst>
          </c:dPt>
          <c:dPt>
            <c:idx val="3"/>
            <c:invertIfNegative val="0"/>
            <c:bubble3D val="0"/>
            <c:spPr>
              <a:solidFill>
                <a:schemeClr val="accent2"/>
              </a:solidFill>
              <a:ln>
                <a:noFill/>
              </a:ln>
            </c:spPr>
            <c:extLst>
              <c:ext xmlns:c16="http://schemas.microsoft.com/office/drawing/2014/chart" uri="{C3380CC4-5D6E-409C-BE32-E72D297353CC}">
                <c16:uniqueId val="{00000005-D7A1-41E6-99FC-F3395CDB29B4}"/>
              </c:ext>
            </c:extLst>
          </c:dPt>
          <c:val>
            <c:numRef>
              <c:f>Sheet1!$A$2:$E$2</c:f>
              <c:numCache>
                <c:formatCode>General</c:formatCode>
                <c:ptCount val="5"/>
                <c:pt idx="1">
                  <c:v>26.409999999999997</c:v>
                </c:pt>
                <c:pt idx="2">
                  <c:v>26.409999999999997</c:v>
                </c:pt>
                <c:pt idx="3">
                  <c:v>30</c:v>
                </c:pt>
                <c:pt idx="4">
                  <c:v>80</c:v>
                </c:pt>
              </c:numCache>
            </c:numRef>
          </c:val>
          <c:extLst>
            <c:ext xmlns:c16="http://schemas.microsoft.com/office/drawing/2014/chart" uri="{C3380CC4-5D6E-409C-BE32-E72D297353CC}">
              <c16:uniqueId val="{00000006-D7A1-41E6-99FC-F3395CDB29B4}"/>
            </c:ext>
          </c:extLst>
        </c:ser>
        <c:ser>
          <c:idx val="2"/>
          <c:order val="2"/>
          <c:spPr>
            <a:noFill/>
            <a:ln>
              <a:noFill/>
            </a:ln>
          </c:spPr>
          <c:invertIfNegative val="0"/>
          <c:val>
            <c:numRef>
              <c:f>Sheet1!$A$3:$E$3</c:f>
              <c:numCache>
                <c:formatCode>General</c:formatCode>
                <c:ptCount val="5"/>
                <c:pt idx="3">
                  <c:v>50</c:v>
                </c:pt>
              </c:numCache>
            </c:numRef>
          </c:val>
          <c:extLst>
            <c:ext xmlns:c16="http://schemas.microsoft.com/office/drawing/2014/chart" uri="{C3380CC4-5D6E-409C-BE32-E72D297353CC}">
              <c16:uniqueId val="{00000007-D7A1-41E6-99FC-F3395CDB29B4}"/>
            </c:ext>
          </c:extLst>
        </c:ser>
        <c:dLbls>
          <c:showLegendKey val="0"/>
          <c:showVal val="0"/>
          <c:showCatName val="0"/>
          <c:showSerName val="0"/>
          <c:showPercent val="0"/>
          <c:showBubbleSize val="0"/>
        </c:dLbls>
        <c:gapWidth val="80"/>
        <c:overlap val="100"/>
        <c:axId val="2096574495"/>
        <c:axId val="1"/>
      </c:barChart>
      <c:catAx>
        <c:axId val="20965744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2.82"/>
          <c:min val="0"/>
        </c:scaling>
        <c:delete val="1"/>
        <c:axPos val="l"/>
        <c:numFmt formatCode="General" sourceLinked="1"/>
        <c:majorTickMark val="out"/>
        <c:minorTickMark val="none"/>
        <c:tickLblPos val="nextTo"/>
        <c:crossAx val="2096574495"/>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9364"/>
          </a:xfrm>
          <a:prstGeom prst="rect">
            <a:avLst/>
          </a:prstGeom>
        </p:spPr>
        <p:txBody>
          <a:bodyPr vert="horz" lIns="112334" tIns="56167" rIns="112334" bIns="56167" rtlCol="0"/>
          <a:lstStyle>
            <a:lvl1pPr algn="l">
              <a:defRPr sz="1500"/>
            </a:lvl1pPr>
          </a:lstStyle>
          <a:p>
            <a:endParaRPr lang="en-US"/>
          </a:p>
        </p:txBody>
      </p:sp>
      <p:sp>
        <p:nvSpPr>
          <p:cNvPr id="3" name="Date Placeholder 2"/>
          <p:cNvSpPr>
            <a:spLocks noGrp="1"/>
          </p:cNvSpPr>
          <p:nvPr>
            <p:ph type="dt" idx="1"/>
          </p:nvPr>
        </p:nvSpPr>
        <p:spPr>
          <a:xfrm>
            <a:off x="4143587" y="0"/>
            <a:ext cx="3169920" cy="619364"/>
          </a:xfrm>
          <a:prstGeom prst="rect">
            <a:avLst/>
          </a:prstGeom>
        </p:spPr>
        <p:txBody>
          <a:bodyPr vert="horz" lIns="112334" tIns="56167" rIns="112334" bIns="56167" rtlCol="0"/>
          <a:lstStyle>
            <a:lvl1pPr algn="r">
              <a:defRPr sz="1500"/>
            </a:lvl1pPr>
          </a:lstStyle>
          <a:p>
            <a:fld id="{2C9FBE11-2B99-4FD2-B493-2F73D3C89A03}" type="datetimeFigureOut">
              <a:rPr lang="en-US" smtClean="0"/>
              <a:t>1/16/2025</a:t>
            </a:fld>
            <a:endParaRPr lang="en-US"/>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34" tIns="56167" rIns="112334" bIns="56167" rtlCol="0" anchor="ctr"/>
          <a:lstStyle/>
          <a:p>
            <a:endParaRPr lang="en-US"/>
          </a:p>
        </p:txBody>
      </p:sp>
      <p:sp>
        <p:nvSpPr>
          <p:cNvPr id="5" name="Notes Placeholder 4"/>
          <p:cNvSpPr>
            <a:spLocks noGrp="1"/>
          </p:cNvSpPr>
          <p:nvPr>
            <p:ph type="body" sz="quarter" idx="3"/>
          </p:nvPr>
        </p:nvSpPr>
        <p:spPr>
          <a:xfrm>
            <a:off x="731520" y="5940742"/>
            <a:ext cx="5852160" cy="4860608"/>
          </a:xfrm>
          <a:prstGeom prst="rect">
            <a:avLst/>
          </a:prstGeom>
        </p:spPr>
        <p:txBody>
          <a:bodyPr vert="horz" lIns="112334" tIns="56167" rIns="112334" bIns="561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9362"/>
          </a:xfrm>
          <a:prstGeom prst="rect">
            <a:avLst/>
          </a:prstGeom>
        </p:spPr>
        <p:txBody>
          <a:bodyPr vert="horz" lIns="112334" tIns="56167" rIns="112334" bIns="56167" rtlCol="0" anchor="b"/>
          <a:lstStyle>
            <a:lvl1pPr algn="l">
              <a:defRPr sz="1500"/>
            </a:lvl1pPr>
          </a:lstStyle>
          <a:p>
            <a:endParaRPr lang="en-US"/>
          </a:p>
        </p:txBody>
      </p:sp>
      <p:sp>
        <p:nvSpPr>
          <p:cNvPr id="7" name="Slide Number Placeholder 6"/>
          <p:cNvSpPr>
            <a:spLocks noGrp="1"/>
          </p:cNvSpPr>
          <p:nvPr>
            <p:ph type="sldNum" sz="quarter" idx="5"/>
          </p:nvPr>
        </p:nvSpPr>
        <p:spPr>
          <a:xfrm>
            <a:off x="4143587" y="11725038"/>
            <a:ext cx="3169920" cy="619362"/>
          </a:xfrm>
          <a:prstGeom prst="rect">
            <a:avLst/>
          </a:prstGeom>
        </p:spPr>
        <p:txBody>
          <a:bodyPr vert="horz" lIns="112334" tIns="56167" rIns="112334" bIns="56167" rtlCol="0" anchor="b"/>
          <a:lstStyle>
            <a:lvl1pPr algn="r">
              <a:defRPr sz="1500"/>
            </a:lvl1pPr>
          </a:lstStyle>
          <a:p>
            <a:fld id="{42812809-94F3-4EA5-8736-29ED15ACC542}" type="slidenum">
              <a:rPr lang="en-US" smtClean="0"/>
              <a:t>‹#›</a:t>
            </a:fld>
            <a:endParaRPr lang="en-US"/>
          </a:p>
        </p:txBody>
      </p:sp>
    </p:spTree>
    <p:extLst>
      <p:ext uri="{BB962C8B-B14F-4D97-AF65-F5344CB8AC3E}">
        <p14:creationId xmlns:p14="http://schemas.microsoft.com/office/powerpoint/2010/main" val="7377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a:t>
            </a:fld>
            <a:endParaRPr lang="en-US"/>
          </a:p>
        </p:txBody>
      </p:sp>
    </p:spTree>
    <p:extLst>
      <p:ext uri="{BB962C8B-B14F-4D97-AF65-F5344CB8AC3E}">
        <p14:creationId xmlns:p14="http://schemas.microsoft.com/office/powerpoint/2010/main" val="182256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 January 2025</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25261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4F141-CCB8-5FDA-71B7-2EDD64138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F1F89-4702-030E-3D2E-8005EBD26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5BB2F-74FF-E6E7-81E4-7D27DD1EEF06}"/>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E7F6A9E-CAC0-0D50-EEC5-EF709E0AA71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 January 2025</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FC164490-B152-7CAD-D381-541D49A263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1195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12</a:t>
            </a:fld>
            <a:endParaRPr lang="en-US"/>
          </a:p>
        </p:txBody>
      </p:sp>
    </p:spTree>
    <p:extLst>
      <p:ext uri="{BB962C8B-B14F-4D97-AF65-F5344CB8AC3E}">
        <p14:creationId xmlns:p14="http://schemas.microsoft.com/office/powerpoint/2010/main" val="79764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13</a:t>
            </a:fld>
            <a:endParaRPr lang="en-US"/>
          </a:p>
        </p:txBody>
      </p:sp>
    </p:spTree>
    <p:extLst>
      <p:ext uri="{BB962C8B-B14F-4D97-AF65-F5344CB8AC3E}">
        <p14:creationId xmlns:p14="http://schemas.microsoft.com/office/powerpoint/2010/main" val="976397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14</a:t>
            </a:fld>
            <a:endParaRPr lang="en-US"/>
          </a:p>
        </p:txBody>
      </p:sp>
    </p:spTree>
    <p:extLst>
      <p:ext uri="{BB962C8B-B14F-4D97-AF65-F5344CB8AC3E}">
        <p14:creationId xmlns:p14="http://schemas.microsoft.com/office/powerpoint/2010/main" val="2673995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15</a:t>
            </a:fld>
            <a:endParaRPr lang="en-US"/>
          </a:p>
        </p:txBody>
      </p:sp>
    </p:spTree>
    <p:extLst>
      <p:ext uri="{BB962C8B-B14F-4D97-AF65-F5344CB8AC3E}">
        <p14:creationId xmlns:p14="http://schemas.microsoft.com/office/powerpoint/2010/main" val="423323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16</a:t>
            </a:fld>
            <a:endParaRPr lang="en-US"/>
          </a:p>
        </p:txBody>
      </p:sp>
    </p:spTree>
    <p:extLst>
      <p:ext uri="{BB962C8B-B14F-4D97-AF65-F5344CB8AC3E}">
        <p14:creationId xmlns:p14="http://schemas.microsoft.com/office/powerpoint/2010/main" val="3415369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17</a:t>
            </a:fld>
            <a:endParaRPr lang="en-US"/>
          </a:p>
        </p:txBody>
      </p:sp>
    </p:spTree>
    <p:extLst>
      <p:ext uri="{BB962C8B-B14F-4D97-AF65-F5344CB8AC3E}">
        <p14:creationId xmlns:p14="http://schemas.microsoft.com/office/powerpoint/2010/main" val="2524598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18</a:t>
            </a:fld>
            <a:endParaRPr lang="en-US"/>
          </a:p>
        </p:txBody>
      </p:sp>
    </p:spTree>
    <p:extLst>
      <p:ext uri="{BB962C8B-B14F-4D97-AF65-F5344CB8AC3E}">
        <p14:creationId xmlns:p14="http://schemas.microsoft.com/office/powerpoint/2010/main" val="47001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19</a:t>
            </a:fld>
            <a:endParaRPr lang="en-US"/>
          </a:p>
        </p:txBody>
      </p:sp>
    </p:spTree>
    <p:extLst>
      <p:ext uri="{BB962C8B-B14F-4D97-AF65-F5344CB8AC3E}">
        <p14:creationId xmlns:p14="http://schemas.microsoft.com/office/powerpoint/2010/main" val="19385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2</a:t>
            </a:fld>
            <a:endParaRPr lang="en-US"/>
          </a:p>
        </p:txBody>
      </p:sp>
    </p:spTree>
    <p:extLst>
      <p:ext uri="{BB962C8B-B14F-4D97-AF65-F5344CB8AC3E}">
        <p14:creationId xmlns:p14="http://schemas.microsoft.com/office/powerpoint/2010/main" val="2496190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20</a:t>
            </a:fld>
            <a:endParaRPr lang="en-US"/>
          </a:p>
        </p:txBody>
      </p:sp>
    </p:spTree>
    <p:extLst>
      <p:ext uri="{BB962C8B-B14F-4D97-AF65-F5344CB8AC3E}">
        <p14:creationId xmlns:p14="http://schemas.microsoft.com/office/powerpoint/2010/main" val="4231592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21</a:t>
            </a:fld>
            <a:endParaRPr lang="en-US"/>
          </a:p>
        </p:txBody>
      </p:sp>
    </p:spTree>
    <p:extLst>
      <p:ext uri="{BB962C8B-B14F-4D97-AF65-F5344CB8AC3E}">
        <p14:creationId xmlns:p14="http://schemas.microsoft.com/office/powerpoint/2010/main" val="3985859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22</a:t>
            </a:fld>
            <a:endParaRPr lang="en-US"/>
          </a:p>
        </p:txBody>
      </p:sp>
    </p:spTree>
    <p:extLst>
      <p:ext uri="{BB962C8B-B14F-4D97-AF65-F5344CB8AC3E}">
        <p14:creationId xmlns:p14="http://schemas.microsoft.com/office/powerpoint/2010/main" val="229021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6A0F1-C1B7-3E40-8E84-BABE1E8FB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A6376-E4A8-FC20-66DF-B19706419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61783-BBF5-8BB5-F023-40D54ECDF026}"/>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2B2DC2F4-525D-42B8-F908-AD9EF74C990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 January 2025</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0FF0569F-A10F-7874-029E-36368B6557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158464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24</a:t>
            </a:fld>
            <a:endParaRPr lang="en-US"/>
          </a:p>
        </p:txBody>
      </p:sp>
    </p:spTree>
    <p:extLst>
      <p:ext uri="{BB962C8B-B14F-4D97-AF65-F5344CB8AC3E}">
        <p14:creationId xmlns:p14="http://schemas.microsoft.com/office/powerpoint/2010/main" val="17941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3</a:t>
            </a:fld>
            <a:endParaRPr lang="en-US"/>
          </a:p>
        </p:txBody>
      </p:sp>
    </p:spTree>
    <p:extLst>
      <p:ext uri="{BB962C8B-B14F-4D97-AF65-F5344CB8AC3E}">
        <p14:creationId xmlns:p14="http://schemas.microsoft.com/office/powerpoint/2010/main" val="409429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4</a:t>
            </a:fld>
            <a:endParaRPr lang="en-US"/>
          </a:p>
        </p:txBody>
      </p:sp>
    </p:spTree>
    <p:extLst>
      <p:ext uri="{BB962C8B-B14F-4D97-AF65-F5344CB8AC3E}">
        <p14:creationId xmlns:p14="http://schemas.microsoft.com/office/powerpoint/2010/main" val="408256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5</a:t>
            </a:fld>
            <a:endParaRPr lang="en-US"/>
          </a:p>
        </p:txBody>
      </p:sp>
    </p:spTree>
    <p:extLst>
      <p:ext uri="{BB962C8B-B14F-4D97-AF65-F5344CB8AC3E}">
        <p14:creationId xmlns:p14="http://schemas.microsoft.com/office/powerpoint/2010/main" val="106294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6</a:t>
            </a:fld>
            <a:endParaRPr lang="en-US"/>
          </a:p>
        </p:txBody>
      </p:sp>
    </p:spTree>
    <p:extLst>
      <p:ext uri="{BB962C8B-B14F-4D97-AF65-F5344CB8AC3E}">
        <p14:creationId xmlns:p14="http://schemas.microsoft.com/office/powerpoint/2010/main" val="89224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7</a:t>
            </a:fld>
            <a:endParaRPr lang="en-US"/>
          </a:p>
        </p:txBody>
      </p:sp>
    </p:spTree>
    <p:extLst>
      <p:ext uri="{BB962C8B-B14F-4D97-AF65-F5344CB8AC3E}">
        <p14:creationId xmlns:p14="http://schemas.microsoft.com/office/powerpoint/2010/main" val="47951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8</a:t>
            </a:fld>
            <a:endParaRPr lang="en-US"/>
          </a:p>
        </p:txBody>
      </p:sp>
    </p:spTree>
    <p:extLst>
      <p:ext uri="{BB962C8B-B14F-4D97-AF65-F5344CB8AC3E}">
        <p14:creationId xmlns:p14="http://schemas.microsoft.com/office/powerpoint/2010/main" val="187343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42812809-94F3-4EA5-8736-29ED15ACC542}" type="slidenum">
              <a:rPr lang="en-US" smtClean="0"/>
              <a:t>9</a:t>
            </a:fld>
            <a:endParaRPr lang="en-US"/>
          </a:p>
        </p:txBody>
      </p:sp>
    </p:spTree>
    <p:extLst>
      <p:ext uri="{BB962C8B-B14F-4D97-AF65-F5344CB8AC3E}">
        <p14:creationId xmlns:p14="http://schemas.microsoft.com/office/powerpoint/2010/main" val="20871654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10" Type="http://schemas.openxmlformats.org/officeDocument/2006/relationships/image" Target="../media/image2.png"/><Relationship Id="rId4" Type="http://schemas.openxmlformats.org/officeDocument/2006/relationships/tags" Target="../tags/tag25.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2.png"/><Relationship Id="rId5" Type="http://schemas.openxmlformats.org/officeDocument/2006/relationships/tags" Target="../tags/tag72.xml"/><Relationship Id="rId10" Type="http://schemas.openxmlformats.org/officeDocument/2006/relationships/image" Target="../media/image1.emf"/><Relationship Id="rId4" Type="http://schemas.openxmlformats.org/officeDocument/2006/relationships/tags" Target="../tags/tag71.xml"/><Relationship Id="rId9"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27.xml"/><Relationship Id="rId7" Type="http://schemas.openxmlformats.org/officeDocument/2006/relationships/tags" Target="../tags/tag631.xml"/><Relationship Id="rId2" Type="http://schemas.openxmlformats.org/officeDocument/2006/relationships/tags" Target="../tags/tag626.xml"/><Relationship Id="rId1" Type="http://schemas.openxmlformats.org/officeDocument/2006/relationships/tags" Target="../tags/tag625.xml"/><Relationship Id="rId6" Type="http://schemas.openxmlformats.org/officeDocument/2006/relationships/tags" Target="../tags/tag630.xml"/><Relationship Id="rId11" Type="http://schemas.openxmlformats.org/officeDocument/2006/relationships/image" Target="../media/image2.png"/><Relationship Id="rId5" Type="http://schemas.openxmlformats.org/officeDocument/2006/relationships/tags" Target="../tags/tag629.xml"/><Relationship Id="rId10" Type="http://schemas.openxmlformats.org/officeDocument/2006/relationships/image" Target="../media/image1.emf"/><Relationship Id="rId4" Type="http://schemas.openxmlformats.org/officeDocument/2006/relationships/tags" Target="../tags/tag628.xml"/><Relationship Id="rId9" Type="http://schemas.openxmlformats.org/officeDocument/2006/relationships/oleObject" Target="../embeddings/oleObject98.bin"/></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634.xml"/><Relationship Id="rId7" Type="http://schemas.openxmlformats.org/officeDocument/2006/relationships/oleObject" Target="../embeddings/oleObject99.bin"/><Relationship Id="rId2" Type="http://schemas.openxmlformats.org/officeDocument/2006/relationships/tags" Target="../tags/tag633.xml"/><Relationship Id="rId1" Type="http://schemas.openxmlformats.org/officeDocument/2006/relationships/tags" Target="../tags/tag632.xml"/><Relationship Id="rId6" Type="http://schemas.openxmlformats.org/officeDocument/2006/relationships/slideMaster" Target="../slideMasters/slideMaster5.xml"/><Relationship Id="rId5" Type="http://schemas.openxmlformats.org/officeDocument/2006/relationships/tags" Target="../tags/tag636.xml"/><Relationship Id="rId4" Type="http://schemas.openxmlformats.org/officeDocument/2006/relationships/tags" Target="../tags/tag635.xml"/><Relationship Id="rId9"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639.xml"/><Relationship Id="rId7" Type="http://schemas.openxmlformats.org/officeDocument/2006/relationships/image" Target="../media/image2.png"/><Relationship Id="rId2" Type="http://schemas.openxmlformats.org/officeDocument/2006/relationships/tags" Target="../tags/tag638.xml"/><Relationship Id="rId1" Type="http://schemas.openxmlformats.org/officeDocument/2006/relationships/tags" Target="../tags/tag637.xml"/><Relationship Id="rId6" Type="http://schemas.openxmlformats.org/officeDocument/2006/relationships/image" Target="../media/image3.emf"/><Relationship Id="rId5" Type="http://schemas.openxmlformats.org/officeDocument/2006/relationships/oleObject" Target="../embeddings/oleObject100.bin"/><Relationship Id="rId4"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41.xml"/><Relationship Id="rId1" Type="http://schemas.openxmlformats.org/officeDocument/2006/relationships/tags" Target="../tags/tag64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01.bin"/></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644.xml"/><Relationship Id="rId7" Type="http://schemas.openxmlformats.org/officeDocument/2006/relationships/oleObject" Target="../embeddings/oleObject102.bin"/><Relationship Id="rId2" Type="http://schemas.openxmlformats.org/officeDocument/2006/relationships/tags" Target="../tags/tag643.xml"/><Relationship Id="rId1" Type="http://schemas.openxmlformats.org/officeDocument/2006/relationships/tags" Target="../tags/tag642.xml"/><Relationship Id="rId6" Type="http://schemas.openxmlformats.org/officeDocument/2006/relationships/image" Target="../media/image6.png"/><Relationship Id="rId5" Type="http://schemas.openxmlformats.org/officeDocument/2006/relationships/slideMaster" Target="../slideMasters/slideMaster5.xml"/><Relationship Id="rId4" Type="http://schemas.openxmlformats.org/officeDocument/2006/relationships/tags" Target="../tags/tag645.xml"/><Relationship Id="rId9"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48.xml"/><Relationship Id="rId7" Type="http://schemas.openxmlformats.org/officeDocument/2006/relationships/tags" Target="../tags/tag652.xml"/><Relationship Id="rId2" Type="http://schemas.openxmlformats.org/officeDocument/2006/relationships/tags" Target="../tags/tag647.xml"/><Relationship Id="rId1" Type="http://schemas.openxmlformats.org/officeDocument/2006/relationships/tags" Target="../tags/tag646.xml"/><Relationship Id="rId6" Type="http://schemas.openxmlformats.org/officeDocument/2006/relationships/tags" Target="../tags/tag651.xml"/><Relationship Id="rId11" Type="http://schemas.openxmlformats.org/officeDocument/2006/relationships/image" Target="../media/image2.png"/><Relationship Id="rId5" Type="http://schemas.openxmlformats.org/officeDocument/2006/relationships/tags" Target="../tags/tag650.xml"/><Relationship Id="rId10" Type="http://schemas.openxmlformats.org/officeDocument/2006/relationships/image" Target="../media/image1.emf"/><Relationship Id="rId4" Type="http://schemas.openxmlformats.org/officeDocument/2006/relationships/tags" Target="../tags/tag649.xml"/><Relationship Id="rId9" Type="http://schemas.openxmlformats.org/officeDocument/2006/relationships/oleObject" Target="../embeddings/oleObject103.bin"/></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55.xml"/><Relationship Id="rId7" Type="http://schemas.openxmlformats.org/officeDocument/2006/relationships/tags" Target="../tags/tag659.xml"/><Relationship Id="rId2" Type="http://schemas.openxmlformats.org/officeDocument/2006/relationships/tags" Target="../tags/tag654.xml"/><Relationship Id="rId1" Type="http://schemas.openxmlformats.org/officeDocument/2006/relationships/tags" Target="../tags/tag653.xml"/><Relationship Id="rId6" Type="http://schemas.openxmlformats.org/officeDocument/2006/relationships/tags" Target="../tags/tag658.xml"/><Relationship Id="rId5" Type="http://schemas.openxmlformats.org/officeDocument/2006/relationships/tags" Target="../tags/tag657.xml"/><Relationship Id="rId10" Type="http://schemas.openxmlformats.org/officeDocument/2006/relationships/image" Target="../media/image1.emf"/><Relationship Id="rId4" Type="http://schemas.openxmlformats.org/officeDocument/2006/relationships/tags" Target="../tags/tag656.xml"/><Relationship Id="rId9" Type="http://schemas.openxmlformats.org/officeDocument/2006/relationships/oleObject" Target="../embeddings/oleObject104.bin"/></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2.png"/><Relationship Id="rId5" Type="http://schemas.openxmlformats.org/officeDocument/2006/relationships/tags" Target="../tags/tag79.xml"/><Relationship Id="rId10" Type="http://schemas.openxmlformats.org/officeDocument/2006/relationships/image" Target="../media/image1.emf"/><Relationship Id="rId4" Type="http://schemas.openxmlformats.org/officeDocument/2006/relationships/tags" Target="../tags/tag78.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png"/><Relationship Id="rId5" Type="http://schemas.openxmlformats.org/officeDocument/2006/relationships/tags" Target="../tags/tag86.xml"/><Relationship Id="rId10" Type="http://schemas.openxmlformats.org/officeDocument/2006/relationships/image" Target="../media/image1.emf"/><Relationship Id="rId4" Type="http://schemas.openxmlformats.org/officeDocument/2006/relationships/tags" Target="../tags/tag85.xml"/><Relationship Id="rId9"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2.png"/><Relationship Id="rId5" Type="http://schemas.openxmlformats.org/officeDocument/2006/relationships/tags" Target="../tags/tag93.xml"/><Relationship Id="rId10" Type="http://schemas.openxmlformats.org/officeDocument/2006/relationships/image" Target="../media/image8.emf"/><Relationship Id="rId4" Type="http://schemas.openxmlformats.org/officeDocument/2006/relationships/tags" Target="../tags/tag92.xml"/><Relationship Id="rId9"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2.png"/><Relationship Id="rId5" Type="http://schemas.openxmlformats.org/officeDocument/2006/relationships/tags" Target="../tags/tag100.xml"/><Relationship Id="rId10" Type="http://schemas.openxmlformats.org/officeDocument/2006/relationships/image" Target="../media/image1.emf"/><Relationship Id="rId4" Type="http://schemas.openxmlformats.org/officeDocument/2006/relationships/tags" Target="../tags/tag99.xml"/><Relationship Id="rId9"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05.xml"/><Relationship Id="rId7" Type="http://schemas.openxmlformats.org/officeDocument/2006/relationships/oleObject" Target="../embeddings/oleObject16.bin"/><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15.xml"/><Relationship Id="rId7"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1.xml"/><Relationship Id="rId7" Type="http://schemas.openxmlformats.org/officeDocument/2006/relationships/oleObject" Target="../embeddings/oleObject20.bin"/><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Master" Target="../slideMasters/slideMaster1.xml"/><Relationship Id="rId5" Type="http://schemas.openxmlformats.org/officeDocument/2006/relationships/tags" Target="../tags/tag123.xml"/><Relationship Id="rId4" Type="http://schemas.openxmlformats.org/officeDocument/2006/relationships/tags" Target="../tags/tag12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xml"/><Relationship Id="rId7" Type="http://schemas.openxmlformats.org/officeDocument/2006/relationships/oleObject" Target="../embeddings/oleObject3.bin"/><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10" Type="http://schemas.openxmlformats.org/officeDocument/2006/relationships/image" Target="../media/image2.png"/><Relationship Id="rId4" Type="http://schemas.openxmlformats.org/officeDocument/2006/relationships/tags" Target="../tags/tag30.xml"/><Relationship Id="rId9"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nergy.gov/ott"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1.emf"/><Relationship Id="rId4" Type="http://schemas.openxmlformats.org/officeDocument/2006/relationships/tags" Target="../tags/tag127.xml"/><Relationship Id="rId9" Type="http://schemas.openxmlformats.org/officeDocument/2006/relationships/oleObject" Target="../embeddings/oleObject2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3.xml"/><Relationship Id="rId7" Type="http://schemas.openxmlformats.org/officeDocument/2006/relationships/oleObject" Target="../embeddings/oleObject23.bin"/><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2.xml"/><Relationship Id="rId5" Type="http://schemas.openxmlformats.org/officeDocument/2006/relationships/tags" Target="../tags/tag155.xml"/><Relationship Id="rId10" Type="http://schemas.openxmlformats.org/officeDocument/2006/relationships/image" Target="../media/image2.png"/><Relationship Id="rId4" Type="http://schemas.openxmlformats.org/officeDocument/2006/relationships/tags" Target="../tags/tag154.xml"/><Relationship Id="rId9"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8.xml"/><Relationship Id="rId7" Type="http://schemas.openxmlformats.org/officeDocument/2006/relationships/oleObject" Target="../embeddings/oleObject24.bin"/><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Master" Target="../slideMasters/slideMaster2.xml"/><Relationship Id="rId5" Type="http://schemas.openxmlformats.org/officeDocument/2006/relationships/tags" Target="../tags/tag160.xml"/><Relationship Id="rId10" Type="http://schemas.openxmlformats.org/officeDocument/2006/relationships/image" Target="../media/image2.png"/><Relationship Id="rId4" Type="http://schemas.openxmlformats.org/officeDocument/2006/relationships/tags" Target="../tags/tag159.xml"/><Relationship Id="rId9"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3.xml"/><Relationship Id="rId7" Type="http://schemas.openxmlformats.org/officeDocument/2006/relationships/oleObject" Target="../embeddings/oleObject25.bin"/><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Master" Target="../slideMasters/slideMaster2.xml"/><Relationship Id="rId5" Type="http://schemas.openxmlformats.org/officeDocument/2006/relationships/tags" Target="../tags/tag165.xml"/><Relationship Id="rId10" Type="http://schemas.openxmlformats.org/officeDocument/2006/relationships/image" Target="../media/image2.png"/><Relationship Id="rId4" Type="http://schemas.openxmlformats.org/officeDocument/2006/relationships/tags" Target="../tags/tag164.xml"/><Relationship Id="rId9"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8.xml"/><Relationship Id="rId7" Type="http://schemas.openxmlformats.org/officeDocument/2006/relationships/oleObject" Target="../embeddings/oleObject26.bin"/><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Master" Target="../slideMasters/slideMaster2.xml"/><Relationship Id="rId5" Type="http://schemas.openxmlformats.org/officeDocument/2006/relationships/tags" Target="../tags/tag170.xml"/><Relationship Id="rId10" Type="http://schemas.openxmlformats.org/officeDocument/2006/relationships/image" Target="../media/image2.png"/><Relationship Id="rId4" Type="http://schemas.openxmlformats.org/officeDocument/2006/relationships/tags" Target="../tags/tag169.xml"/><Relationship Id="rId9"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73.xml"/><Relationship Id="rId7"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4.xml"/><Relationship Id="rId7" Type="http://schemas.openxmlformats.org/officeDocument/2006/relationships/oleObject" Target="../embeddings/oleObject4.bin"/><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35.xml"/><Relationship Id="rId9"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9.xml"/><Relationship Id="rId7" Type="http://schemas.openxmlformats.org/officeDocument/2006/relationships/oleObject" Target="../embeddings/oleObject28.bin"/><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Master" Target="../slideMasters/slideMaster2.xml"/><Relationship Id="rId5" Type="http://schemas.openxmlformats.org/officeDocument/2006/relationships/tags" Target="../tags/tag181.xml"/><Relationship Id="rId4" Type="http://schemas.openxmlformats.org/officeDocument/2006/relationships/tags" Target="../tags/tag180.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84.xml"/><Relationship Id="rId7" Type="http://schemas.openxmlformats.org/officeDocument/2006/relationships/oleObject" Target="../embeddings/oleObject29.bin"/><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Master" Target="../slideMasters/slideMaster2.xml"/><Relationship Id="rId5" Type="http://schemas.openxmlformats.org/officeDocument/2006/relationships/tags" Target="../tags/tag186.xml"/><Relationship Id="rId4" Type="http://schemas.openxmlformats.org/officeDocument/2006/relationships/tags" Target="../tags/tag185.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89.xml"/><Relationship Id="rId7" Type="http://schemas.openxmlformats.org/officeDocument/2006/relationships/oleObject" Target="../embeddings/oleObject30.bin"/><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Master" Target="../slideMasters/slideMaster2.xml"/><Relationship Id="rId5" Type="http://schemas.openxmlformats.org/officeDocument/2006/relationships/tags" Target="../tags/tag191.xml"/><Relationship Id="rId4" Type="http://schemas.openxmlformats.org/officeDocument/2006/relationships/tags" Target="../tags/tag190.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194.xml"/><Relationship Id="rId7" Type="http://schemas.openxmlformats.org/officeDocument/2006/relationships/slideMaster" Target="../slideMasters/slideMaster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9"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2.png"/><Relationship Id="rId5" Type="http://schemas.openxmlformats.org/officeDocument/2006/relationships/tags" Target="../tags/tag202.xml"/><Relationship Id="rId10" Type="http://schemas.openxmlformats.org/officeDocument/2006/relationships/image" Target="../media/image1.emf"/><Relationship Id="rId4" Type="http://schemas.openxmlformats.org/officeDocument/2006/relationships/tags" Target="../tags/tag201.xml"/><Relationship Id="rId9" Type="http://schemas.openxmlformats.org/officeDocument/2006/relationships/oleObject" Target="../embeddings/oleObject32.bin"/></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image" Target="../media/image2.png"/><Relationship Id="rId5" Type="http://schemas.openxmlformats.org/officeDocument/2006/relationships/tags" Target="../tags/tag209.xml"/><Relationship Id="rId10" Type="http://schemas.openxmlformats.org/officeDocument/2006/relationships/image" Target="../media/image1.emf"/><Relationship Id="rId4" Type="http://schemas.openxmlformats.org/officeDocument/2006/relationships/tags" Target="../tags/tag208.xml"/><Relationship Id="rId9"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14.xml"/><Relationship Id="rId7" Type="http://schemas.openxmlformats.org/officeDocument/2006/relationships/tags" Target="../tags/tag218.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image" Target="../media/image2.png"/><Relationship Id="rId5" Type="http://schemas.openxmlformats.org/officeDocument/2006/relationships/tags" Target="../tags/tag216.xml"/><Relationship Id="rId10" Type="http://schemas.openxmlformats.org/officeDocument/2006/relationships/image" Target="../media/image1.emf"/><Relationship Id="rId4" Type="http://schemas.openxmlformats.org/officeDocument/2006/relationships/tags" Target="../tags/tag215.xml"/><Relationship Id="rId9" Type="http://schemas.openxmlformats.org/officeDocument/2006/relationships/oleObject" Target="../embeddings/oleObject34.bin"/></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image" Target="../media/image2.png"/><Relationship Id="rId5" Type="http://schemas.openxmlformats.org/officeDocument/2006/relationships/tags" Target="../tags/tag223.xml"/><Relationship Id="rId10" Type="http://schemas.openxmlformats.org/officeDocument/2006/relationships/image" Target="../media/image8.emf"/><Relationship Id="rId4" Type="http://schemas.openxmlformats.org/officeDocument/2006/relationships/tags" Target="../tags/tag222.xml"/><Relationship Id="rId9" Type="http://schemas.openxmlformats.org/officeDocument/2006/relationships/oleObject" Target="../embeddings/oleObject35.bin"/></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2.png"/><Relationship Id="rId5" Type="http://schemas.openxmlformats.org/officeDocument/2006/relationships/tags" Target="../tags/tag230.xml"/><Relationship Id="rId10" Type="http://schemas.openxmlformats.org/officeDocument/2006/relationships/image" Target="../media/image1.emf"/><Relationship Id="rId4" Type="http://schemas.openxmlformats.org/officeDocument/2006/relationships/tags" Target="../tags/tag229.xml"/><Relationship Id="rId9" Type="http://schemas.openxmlformats.org/officeDocument/2006/relationships/oleObject" Target="../embeddings/oleObject36.bin"/></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35.xml"/><Relationship Id="rId7" Type="http://schemas.openxmlformats.org/officeDocument/2006/relationships/oleObject" Target="../embeddings/oleObject37.bin"/><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Master" Target="../slideMasters/slideMaster2.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8.xml"/><Relationship Id="rId7" Type="http://schemas.openxmlformats.org/officeDocument/2006/relationships/oleObject" Target="../embeddings/oleObject5.bin"/><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10" Type="http://schemas.openxmlformats.org/officeDocument/2006/relationships/image" Target="../media/image2.png"/><Relationship Id="rId4" Type="http://schemas.openxmlformats.org/officeDocument/2006/relationships/tags" Target="../tags/tag39.xml"/><Relationship Id="rId9"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3.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39.bin"/></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10" Type="http://schemas.openxmlformats.org/officeDocument/2006/relationships/image" Target="../media/image1.emf"/><Relationship Id="rId4" Type="http://schemas.openxmlformats.org/officeDocument/2006/relationships/tags" Target="../tags/tag246.xml"/><Relationship Id="rId9" Type="http://schemas.openxmlformats.org/officeDocument/2006/relationships/oleObject" Target="../embeddings/oleObject40.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2.xml"/><Relationship Id="rId7" Type="http://schemas.openxmlformats.org/officeDocument/2006/relationships/oleObject" Target="../embeddings/oleObject41.bin"/><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slideMaster" Target="../slideMasters/slideMaster2.xml"/><Relationship Id="rId5" Type="http://schemas.openxmlformats.org/officeDocument/2006/relationships/tags" Target="../tags/tag254.xml"/><Relationship Id="rId4" Type="http://schemas.openxmlformats.org/officeDocument/2006/relationships/tags" Target="../tags/tag253.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57.xml"/><Relationship Id="rId7" Type="http://schemas.openxmlformats.org/officeDocument/2006/relationships/tags" Target="../tags/tag261.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5" Type="http://schemas.openxmlformats.org/officeDocument/2006/relationships/tags" Target="../tags/tag259.xml"/><Relationship Id="rId10" Type="http://schemas.openxmlformats.org/officeDocument/2006/relationships/image" Target="../media/image1.emf"/><Relationship Id="rId4" Type="http://schemas.openxmlformats.org/officeDocument/2006/relationships/tags" Target="../tags/tag258.xml"/><Relationship Id="rId9"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2.png"/><Relationship Id="rId5" Type="http://schemas.openxmlformats.org/officeDocument/2006/relationships/tags" Target="../tags/tag266.xml"/><Relationship Id="rId10" Type="http://schemas.openxmlformats.org/officeDocument/2006/relationships/image" Target="../media/image8.emf"/><Relationship Id="rId4" Type="http://schemas.openxmlformats.org/officeDocument/2006/relationships/tags" Target="../tags/tag265.xml"/><Relationship Id="rId9"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1.xml"/><Relationship Id="rId7" Type="http://schemas.openxmlformats.org/officeDocument/2006/relationships/oleObject" Target="../embeddings/oleObject45.bin"/><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Master" Target="../slideMasters/slideMaster3.xml"/><Relationship Id="rId5" Type="http://schemas.openxmlformats.org/officeDocument/2006/relationships/tags" Target="../tags/tag293.xml"/><Relationship Id="rId10" Type="http://schemas.openxmlformats.org/officeDocument/2006/relationships/image" Target="../media/image2.png"/><Relationship Id="rId4" Type="http://schemas.openxmlformats.org/officeDocument/2006/relationships/tags" Target="../tags/tag292.xml"/><Relationship Id="rId9"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6.xml"/><Relationship Id="rId7" Type="http://schemas.openxmlformats.org/officeDocument/2006/relationships/oleObject" Target="../embeddings/oleObject46.bin"/><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slideMaster" Target="../slideMasters/slideMaster3.xml"/><Relationship Id="rId5" Type="http://schemas.openxmlformats.org/officeDocument/2006/relationships/tags" Target="../tags/tag298.xml"/><Relationship Id="rId10" Type="http://schemas.openxmlformats.org/officeDocument/2006/relationships/image" Target="../media/image2.png"/><Relationship Id="rId4" Type="http://schemas.openxmlformats.org/officeDocument/2006/relationships/tags" Target="../tags/tag297.xml"/><Relationship Id="rId9" Type="http://schemas.openxmlformats.org/officeDocument/2006/relationships/image" Target="../media/image5.jpe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01.xml"/><Relationship Id="rId7" Type="http://schemas.openxmlformats.org/officeDocument/2006/relationships/oleObject" Target="../embeddings/oleObject47.bin"/><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6.png"/><Relationship Id="rId5" Type="http://schemas.openxmlformats.org/officeDocument/2006/relationships/slideMaster" Target="../slideMasters/slideMaster3.xml"/><Relationship Id="rId4" Type="http://schemas.openxmlformats.org/officeDocument/2006/relationships/tags" Target="../tags/tag302.xml"/><Relationship Id="rId9"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05.xml"/><Relationship Id="rId7" Type="http://schemas.openxmlformats.org/officeDocument/2006/relationships/oleObject" Target="../embeddings/oleObject48.bin"/><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slideMaster" Target="../slideMasters/slideMaster3.xml"/><Relationship Id="rId5" Type="http://schemas.openxmlformats.org/officeDocument/2006/relationships/tags" Target="../tags/tag307.xml"/><Relationship Id="rId10" Type="http://schemas.openxmlformats.org/officeDocument/2006/relationships/image" Target="../media/image2.png"/><Relationship Id="rId4" Type="http://schemas.openxmlformats.org/officeDocument/2006/relationships/tags" Target="../tags/tag306.xml"/><Relationship Id="rId9"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310.xml"/><Relationship Id="rId7" Type="http://schemas.openxmlformats.org/officeDocument/2006/relationships/slideMaster" Target="../slideMasters/slideMaster3.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9"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16.xml"/><Relationship Id="rId7" Type="http://schemas.openxmlformats.org/officeDocument/2006/relationships/oleObject" Target="../embeddings/oleObject50.bin"/><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slideMaster" Target="../slideMasters/slideMaster3.xml"/><Relationship Id="rId5" Type="http://schemas.openxmlformats.org/officeDocument/2006/relationships/tags" Target="../tags/tag318.xml"/><Relationship Id="rId4" Type="http://schemas.openxmlformats.org/officeDocument/2006/relationships/tags" Target="../tags/tag317.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21.xml"/><Relationship Id="rId7" Type="http://schemas.openxmlformats.org/officeDocument/2006/relationships/oleObject" Target="../embeddings/oleObject51.bin"/><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slideMaster" Target="../slideMasters/slideMaster3.xml"/><Relationship Id="rId5" Type="http://schemas.openxmlformats.org/officeDocument/2006/relationships/tags" Target="../tags/tag323.xml"/><Relationship Id="rId4" Type="http://schemas.openxmlformats.org/officeDocument/2006/relationships/tags" Target="../tags/tag322.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26.xml"/><Relationship Id="rId7" Type="http://schemas.openxmlformats.org/officeDocument/2006/relationships/oleObject" Target="../embeddings/oleObject52.bin"/><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slideMaster" Target="../slideMasters/slideMaster3.xml"/><Relationship Id="rId5" Type="http://schemas.openxmlformats.org/officeDocument/2006/relationships/tags" Target="../tags/tag328.xml"/><Relationship Id="rId4" Type="http://schemas.openxmlformats.org/officeDocument/2006/relationships/tags" Target="../tags/tag327.xml"/></Relationships>
</file>

<file path=ppt/slideLayouts/_rels/slideLayout5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331.xml"/><Relationship Id="rId7" Type="http://schemas.openxmlformats.org/officeDocument/2006/relationships/slideMaster" Target="../slideMasters/slideMaster3.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9"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image" Target="../media/image2.png"/><Relationship Id="rId5" Type="http://schemas.openxmlformats.org/officeDocument/2006/relationships/tags" Target="../tags/tag339.xml"/><Relationship Id="rId10" Type="http://schemas.openxmlformats.org/officeDocument/2006/relationships/image" Target="../media/image1.emf"/><Relationship Id="rId4" Type="http://schemas.openxmlformats.org/officeDocument/2006/relationships/tags" Target="../tags/tag338.xml"/><Relationship Id="rId9" Type="http://schemas.openxmlformats.org/officeDocument/2006/relationships/oleObject" Target="../embeddings/oleObject54.bin"/></Relationships>
</file>

<file path=ppt/slideLayouts/_rels/slideLayout5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2.png"/><Relationship Id="rId5" Type="http://schemas.openxmlformats.org/officeDocument/2006/relationships/tags" Target="../tags/tag346.xml"/><Relationship Id="rId10" Type="http://schemas.openxmlformats.org/officeDocument/2006/relationships/image" Target="../media/image1.emf"/><Relationship Id="rId4" Type="http://schemas.openxmlformats.org/officeDocument/2006/relationships/tags" Target="../tags/tag345.xml"/><Relationship Id="rId9" Type="http://schemas.openxmlformats.org/officeDocument/2006/relationships/oleObject" Target="../embeddings/oleObject55.bin"/></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51.xml"/><Relationship Id="rId7" Type="http://schemas.openxmlformats.org/officeDocument/2006/relationships/tags" Target="../tags/tag355.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image" Target="../media/image2.png"/><Relationship Id="rId5" Type="http://schemas.openxmlformats.org/officeDocument/2006/relationships/tags" Target="../tags/tag353.xml"/><Relationship Id="rId10" Type="http://schemas.openxmlformats.org/officeDocument/2006/relationships/image" Target="../media/image1.emf"/><Relationship Id="rId4" Type="http://schemas.openxmlformats.org/officeDocument/2006/relationships/tags" Target="../tags/tag352.xml"/><Relationship Id="rId9"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58.xml"/><Relationship Id="rId7" Type="http://schemas.openxmlformats.org/officeDocument/2006/relationships/tags" Target="../tags/tag362.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image" Target="../media/image2.png"/><Relationship Id="rId5" Type="http://schemas.openxmlformats.org/officeDocument/2006/relationships/tags" Target="../tags/tag360.xml"/><Relationship Id="rId10" Type="http://schemas.openxmlformats.org/officeDocument/2006/relationships/image" Target="../media/image8.emf"/><Relationship Id="rId4" Type="http://schemas.openxmlformats.org/officeDocument/2006/relationships/tags" Target="../tags/tag359.xml"/><Relationship Id="rId9"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image" Target="../media/image2.png"/><Relationship Id="rId5" Type="http://schemas.openxmlformats.org/officeDocument/2006/relationships/tags" Target="../tags/tag367.xml"/><Relationship Id="rId10" Type="http://schemas.openxmlformats.org/officeDocument/2006/relationships/image" Target="../media/image1.emf"/><Relationship Id="rId4" Type="http://schemas.openxmlformats.org/officeDocument/2006/relationships/tags" Target="../tags/tag366.xml"/><Relationship Id="rId9"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9.xml"/><Relationship Id="rId7" Type="http://schemas.openxmlformats.org/officeDocument/2006/relationships/oleObject" Target="../embeddings/oleObject7.bin"/><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72.xml"/><Relationship Id="rId7" Type="http://schemas.openxmlformats.org/officeDocument/2006/relationships/oleObject" Target="../embeddings/oleObject59.bin"/><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slideMaster" Target="../slideMasters/slideMaster3.xml"/><Relationship Id="rId5" Type="http://schemas.openxmlformats.org/officeDocument/2006/relationships/tags" Target="../tags/tag374.xml"/><Relationship Id="rId4" Type="http://schemas.openxmlformats.org/officeDocument/2006/relationships/tags" Target="../tags/tag373.xml"/><Relationship Id="rId9"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image" Target="../media/image3.emf"/><Relationship Id="rId5" Type="http://schemas.openxmlformats.org/officeDocument/2006/relationships/oleObject" Target="../embeddings/oleObject60.bin"/><Relationship Id="rId4"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382.xml"/><Relationship Id="rId7" Type="http://schemas.openxmlformats.org/officeDocument/2006/relationships/slideMaster" Target="../slideMasters/slideMaster3.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9"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nergy.gov/ott" TargetMode="Externa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88.xml"/><Relationship Id="rId7" Type="http://schemas.openxmlformats.org/officeDocument/2006/relationships/tags" Target="../tags/tag392.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5" Type="http://schemas.openxmlformats.org/officeDocument/2006/relationships/tags" Target="../tags/tag390.xml"/><Relationship Id="rId10" Type="http://schemas.openxmlformats.org/officeDocument/2006/relationships/image" Target="../media/image1.emf"/><Relationship Id="rId4" Type="http://schemas.openxmlformats.org/officeDocument/2006/relationships/tags" Target="../tags/tag389.xml"/><Relationship Id="rId9" Type="http://schemas.openxmlformats.org/officeDocument/2006/relationships/oleObject" Target="../embeddings/oleObject63.bin"/></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15.xml"/><Relationship Id="rId7" Type="http://schemas.openxmlformats.org/officeDocument/2006/relationships/oleObject" Target="../embeddings/oleObject65.bin"/><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slideMaster" Target="../slideMasters/slideMaster4.xml"/><Relationship Id="rId5" Type="http://schemas.openxmlformats.org/officeDocument/2006/relationships/tags" Target="../tags/tag417.xml"/><Relationship Id="rId10" Type="http://schemas.openxmlformats.org/officeDocument/2006/relationships/image" Target="../media/image2.png"/><Relationship Id="rId4" Type="http://schemas.openxmlformats.org/officeDocument/2006/relationships/tags" Target="../tags/tag416.xml"/><Relationship Id="rId9"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20.xml"/><Relationship Id="rId7" Type="http://schemas.openxmlformats.org/officeDocument/2006/relationships/oleObject" Target="../embeddings/oleObject66.bin"/><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slideMaster" Target="../slideMasters/slideMaster4.xml"/><Relationship Id="rId5" Type="http://schemas.openxmlformats.org/officeDocument/2006/relationships/tags" Target="../tags/tag422.xml"/><Relationship Id="rId10" Type="http://schemas.openxmlformats.org/officeDocument/2006/relationships/image" Target="../media/image2.png"/><Relationship Id="rId4" Type="http://schemas.openxmlformats.org/officeDocument/2006/relationships/tags" Target="../tags/tag421.xml"/><Relationship Id="rId9" Type="http://schemas.openxmlformats.org/officeDocument/2006/relationships/image" Target="../media/image5.jpe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25.xml"/><Relationship Id="rId7" Type="http://schemas.openxmlformats.org/officeDocument/2006/relationships/oleObject" Target="../embeddings/oleObject67.bin"/><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slideMaster" Target="../slideMasters/slideMaster4.xml"/><Relationship Id="rId5" Type="http://schemas.openxmlformats.org/officeDocument/2006/relationships/tags" Target="../tags/tag427.xml"/><Relationship Id="rId10" Type="http://schemas.openxmlformats.org/officeDocument/2006/relationships/image" Target="../media/image2.png"/><Relationship Id="rId4" Type="http://schemas.openxmlformats.org/officeDocument/2006/relationships/tags" Target="../tags/tag426.xml"/><Relationship Id="rId9"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4.xml"/><Relationship Id="rId7" Type="http://schemas.openxmlformats.org/officeDocument/2006/relationships/oleObject" Target="../embeddings/oleObject8.bin"/><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30.xml"/><Relationship Id="rId7" Type="http://schemas.openxmlformats.org/officeDocument/2006/relationships/oleObject" Target="../embeddings/oleObject68.bin"/><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slideMaster" Target="../slideMasters/slideMaster4.xml"/><Relationship Id="rId5" Type="http://schemas.openxmlformats.org/officeDocument/2006/relationships/tags" Target="../tags/tag432.xml"/><Relationship Id="rId10" Type="http://schemas.openxmlformats.org/officeDocument/2006/relationships/image" Target="../media/image2.png"/><Relationship Id="rId4" Type="http://schemas.openxmlformats.org/officeDocument/2006/relationships/tags" Target="../tags/tag431.xml"/><Relationship Id="rId9" Type="http://schemas.openxmlformats.org/officeDocument/2006/relationships/image" Target="../media/image7.jpeg"/></Relationships>
</file>

<file path=ppt/slideLayouts/_rels/slideLayout71.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tags" Target="../tags/tag435.xml"/><Relationship Id="rId7" Type="http://schemas.openxmlformats.org/officeDocument/2006/relationships/slideMaster" Target="../slideMasters/slideMaster4.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9"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41.xml"/><Relationship Id="rId7" Type="http://schemas.openxmlformats.org/officeDocument/2006/relationships/oleObject" Target="../embeddings/oleObject70.bin"/><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slideMaster" Target="../slideMasters/slideMaster4.xml"/><Relationship Id="rId5" Type="http://schemas.openxmlformats.org/officeDocument/2006/relationships/tags" Target="../tags/tag443.xml"/><Relationship Id="rId4" Type="http://schemas.openxmlformats.org/officeDocument/2006/relationships/tags" Target="../tags/tag442.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46.xml"/><Relationship Id="rId7" Type="http://schemas.openxmlformats.org/officeDocument/2006/relationships/oleObject" Target="../embeddings/oleObject71.bin"/><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slideMaster" Target="../slideMasters/slideMaster4.xml"/><Relationship Id="rId5" Type="http://schemas.openxmlformats.org/officeDocument/2006/relationships/tags" Target="../tags/tag448.xml"/><Relationship Id="rId4" Type="http://schemas.openxmlformats.org/officeDocument/2006/relationships/tags" Target="../tags/tag447.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51.xml"/><Relationship Id="rId7" Type="http://schemas.openxmlformats.org/officeDocument/2006/relationships/oleObject" Target="../embeddings/oleObject72.bin"/><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slideMaster" Target="../slideMasters/slideMaster4.xml"/><Relationship Id="rId5" Type="http://schemas.openxmlformats.org/officeDocument/2006/relationships/tags" Target="../tags/tag453.xml"/><Relationship Id="rId4" Type="http://schemas.openxmlformats.org/officeDocument/2006/relationships/tags" Target="../tags/tag452.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10" Type="http://schemas.openxmlformats.org/officeDocument/2006/relationships/image" Target="../media/image3.emf"/><Relationship Id="rId4" Type="http://schemas.openxmlformats.org/officeDocument/2006/relationships/tags" Target="../tags/tag457.xml"/><Relationship Id="rId9" Type="http://schemas.openxmlformats.org/officeDocument/2006/relationships/oleObject" Target="../embeddings/oleObject73.bin"/></Relationships>
</file>

<file path=ppt/slideLayouts/_rels/slideLayout76.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63.xml"/><Relationship Id="rId7" Type="http://schemas.openxmlformats.org/officeDocument/2006/relationships/tags" Target="../tags/tag467.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image" Target="../media/image2.png"/><Relationship Id="rId5" Type="http://schemas.openxmlformats.org/officeDocument/2006/relationships/tags" Target="../tags/tag465.xml"/><Relationship Id="rId10" Type="http://schemas.openxmlformats.org/officeDocument/2006/relationships/image" Target="../media/image1.emf"/><Relationship Id="rId4" Type="http://schemas.openxmlformats.org/officeDocument/2006/relationships/tags" Target="../tags/tag464.xml"/><Relationship Id="rId9" Type="http://schemas.openxmlformats.org/officeDocument/2006/relationships/oleObject" Target="../embeddings/oleObject74.bin"/></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475.xml"/><Relationship Id="rId3" Type="http://schemas.openxmlformats.org/officeDocument/2006/relationships/tags" Target="../tags/tag470.xml"/><Relationship Id="rId7" Type="http://schemas.openxmlformats.org/officeDocument/2006/relationships/tags" Target="../tags/tag474.xml"/><Relationship Id="rId12" Type="http://schemas.openxmlformats.org/officeDocument/2006/relationships/image" Target="../media/image2.png"/><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image" Target="../media/image1.emf"/><Relationship Id="rId5" Type="http://schemas.openxmlformats.org/officeDocument/2006/relationships/tags" Target="../tags/tag472.xml"/><Relationship Id="rId10" Type="http://schemas.openxmlformats.org/officeDocument/2006/relationships/oleObject" Target="../embeddings/oleObject75.bin"/><Relationship Id="rId4" Type="http://schemas.openxmlformats.org/officeDocument/2006/relationships/tags" Target="../tags/tag471.xml"/><Relationship Id="rId9"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483.xml"/><Relationship Id="rId3" Type="http://schemas.openxmlformats.org/officeDocument/2006/relationships/tags" Target="../tags/tag478.xml"/><Relationship Id="rId7" Type="http://schemas.openxmlformats.org/officeDocument/2006/relationships/tags" Target="../tags/tag482.xml"/><Relationship Id="rId12" Type="http://schemas.openxmlformats.org/officeDocument/2006/relationships/image" Target="../media/image2.png"/><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image" Target="../media/image1.emf"/><Relationship Id="rId5" Type="http://schemas.openxmlformats.org/officeDocument/2006/relationships/tags" Target="../tags/tag480.xml"/><Relationship Id="rId10" Type="http://schemas.openxmlformats.org/officeDocument/2006/relationships/oleObject" Target="../embeddings/oleObject76.bin"/><Relationship Id="rId4" Type="http://schemas.openxmlformats.org/officeDocument/2006/relationships/tags" Target="../tags/tag479.xml"/><Relationship Id="rId9"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491.xml"/><Relationship Id="rId3" Type="http://schemas.openxmlformats.org/officeDocument/2006/relationships/tags" Target="../tags/tag486.xml"/><Relationship Id="rId7" Type="http://schemas.openxmlformats.org/officeDocument/2006/relationships/tags" Target="../tags/tag490.xml"/><Relationship Id="rId12" Type="http://schemas.openxmlformats.org/officeDocument/2006/relationships/image" Target="../media/image2.png"/><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image" Target="../media/image8.emf"/><Relationship Id="rId5" Type="http://schemas.openxmlformats.org/officeDocument/2006/relationships/tags" Target="../tags/tag488.xml"/><Relationship Id="rId10" Type="http://schemas.openxmlformats.org/officeDocument/2006/relationships/oleObject" Target="../embeddings/oleObject77.bin"/><Relationship Id="rId4" Type="http://schemas.openxmlformats.org/officeDocument/2006/relationships/tags" Target="../tags/tag487.xml"/><Relationship Id="rId9"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9.xml"/><Relationship Id="rId7" Type="http://schemas.openxmlformats.org/officeDocument/2006/relationships/oleObject" Target="../embeddings/oleObject9.bin"/><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499.xml"/><Relationship Id="rId3" Type="http://schemas.openxmlformats.org/officeDocument/2006/relationships/tags" Target="../tags/tag494.xml"/><Relationship Id="rId7" Type="http://schemas.openxmlformats.org/officeDocument/2006/relationships/tags" Target="../tags/tag498.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image" Target="../media/image1.emf"/><Relationship Id="rId5" Type="http://schemas.openxmlformats.org/officeDocument/2006/relationships/tags" Target="../tags/tag496.xml"/><Relationship Id="rId10" Type="http://schemas.openxmlformats.org/officeDocument/2006/relationships/oleObject" Target="../embeddings/oleObject78.bin"/><Relationship Id="rId4" Type="http://schemas.openxmlformats.org/officeDocument/2006/relationships/tags" Target="../tags/tag495.xml"/><Relationship Id="rId9"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tags" Target="../tags/tag502.xml"/><Relationship Id="rId7" Type="http://schemas.openxmlformats.org/officeDocument/2006/relationships/slideMaster" Target="../slideMasters/slideMaster4.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tags" Target="../tags/tag505.xml"/><Relationship Id="rId5" Type="http://schemas.openxmlformats.org/officeDocument/2006/relationships/tags" Target="../tags/tag504.xml"/><Relationship Id="rId10" Type="http://schemas.openxmlformats.org/officeDocument/2006/relationships/image" Target="../media/image2.png"/><Relationship Id="rId4" Type="http://schemas.openxmlformats.org/officeDocument/2006/relationships/tags" Target="../tags/tag503.xml"/><Relationship Id="rId9" Type="http://schemas.openxmlformats.org/officeDocument/2006/relationships/image" Target="../media/image3.emf"/></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508.xml"/><Relationship Id="rId7" Type="http://schemas.openxmlformats.org/officeDocument/2006/relationships/image" Target="../media/image3.emf"/><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oleObject" Target="../embeddings/oleObject80.bin"/><Relationship Id="rId5" Type="http://schemas.openxmlformats.org/officeDocument/2006/relationships/slideMaster" Target="../slideMasters/slideMaster4.xml"/><Relationship Id="rId4" Type="http://schemas.openxmlformats.org/officeDocument/2006/relationships/tags" Target="../tags/tag509.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1.xml"/><Relationship Id="rId1" Type="http://schemas.openxmlformats.org/officeDocument/2006/relationships/tags" Target="../tags/tag51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81.bin"/></Relationships>
</file>

<file path=ppt/slideLayouts/_rels/slideLayout8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14.xml"/><Relationship Id="rId7" Type="http://schemas.openxmlformats.org/officeDocument/2006/relationships/tags" Target="../tags/tag518.xml"/><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s>
</file>

<file path=ppt/slideLayouts/_rels/slideLayout8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21.xml"/><Relationship Id="rId7" Type="http://schemas.openxmlformats.org/officeDocument/2006/relationships/tags" Target="../tags/tag525.xml"/><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image" Target="../media/image2.png"/><Relationship Id="rId5" Type="http://schemas.openxmlformats.org/officeDocument/2006/relationships/tags" Target="../tags/tag523.xml"/><Relationship Id="rId10" Type="http://schemas.openxmlformats.org/officeDocument/2006/relationships/image" Target="../media/image1.emf"/><Relationship Id="rId4" Type="http://schemas.openxmlformats.org/officeDocument/2006/relationships/tags" Target="../tags/tag522.xml"/><Relationship Id="rId9" Type="http://schemas.openxmlformats.org/officeDocument/2006/relationships/oleObject" Target="../embeddings/oleObject82.bin"/></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28.xml"/><Relationship Id="rId7" Type="http://schemas.openxmlformats.org/officeDocument/2006/relationships/oleObject" Target="../embeddings/oleObject83.bin"/><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image" Target="../media/image6.png"/><Relationship Id="rId5" Type="http://schemas.openxmlformats.org/officeDocument/2006/relationships/slideMaster" Target="../slideMasters/slideMaster4.xml"/><Relationship Id="rId4" Type="http://schemas.openxmlformats.org/officeDocument/2006/relationships/tags" Target="../tags/tag529.xml"/><Relationship Id="rId9"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52.xml"/><Relationship Id="rId7" Type="http://schemas.openxmlformats.org/officeDocument/2006/relationships/oleObject" Target="../embeddings/oleObject85.bin"/><Relationship Id="rId2" Type="http://schemas.openxmlformats.org/officeDocument/2006/relationships/tags" Target="../tags/tag551.xml"/><Relationship Id="rId1" Type="http://schemas.openxmlformats.org/officeDocument/2006/relationships/tags" Target="../tags/tag550.xml"/><Relationship Id="rId6" Type="http://schemas.openxmlformats.org/officeDocument/2006/relationships/slideMaster" Target="../slideMasters/slideMaster5.xml"/><Relationship Id="rId5" Type="http://schemas.openxmlformats.org/officeDocument/2006/relationships/tags" Target="../tags/tag554.xml"/><Relationship Id="rId10" Type="http://schemas.openxmlformats.org/officeDocument/2006/relationships/image" Target="../media/image2.png"/><Relationship Id="rId4" Type="http://schemas.openxmlformats.org/officeDocument/2006/relationships/tags" Target="../tags/tag553.xml"/><Relationship Id="rId9" Type="http://schemas.openxmlformats.org/officeDocument/2006/relationships/image" Target="../media/image11.jpe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57.xml"/><Relationship Id="rId7" Type="http://schemas.openxmlformats.org/officeDocument/2006/relationships/oleObject" Target="../embeddings/oleObject86.bin"/><Relationship Id="rId2" Type="http://schemas.openxmlformats.org/officeDocument/2006/relationships/tags" Target="../tags/tag556.xml"/><Relationship Id="rId1" Type="http://schemas.openxmlformats.org/officeDocument/2006/relationships/tags" Target="../tags/tag555.xml"/><Relationship Id="rId6" Type="http://schemas.openxmlformats.org/officeDocument/2006/relationships/slideMaster" Target="../slideMasters/slideMaster5.xml"/><Relationship Id="rId11" Type="http://schemas.openxmlformats.org/officeDocument/2006/relationships/image" Target="../media/image2.png"/><Relationship Id="rId5" Type="http://schemas.openxmlformats.org/officeDocument/2006/relationships/tags" Target="../tags/tag559.xml"/><Relationship Id="rId10" Type="http://schemas.openxmlformats.org/officeDocument/2006/relationships/image" Target="../media/image5.jpeg"/><Relationship Id="rId4" Type="http://schemas.openxmlformats.org/officeDocument/2006/relationships/tags" Target="../tags/tag558.xml"/><Relationship Id="rId9" Type="http://schemas.openxmlformats.org/officeDocument/2006/relationships/image" Target="../media/image12.jpe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62.xml"/><Relationship Id="rId7" Type="http://schemas.openxmlformats.org/officeDocument/2006/relationships/oleObject" Target="../embeddings/oleObject87.bin"/><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slideMaster" Target="../slideMasters/slideMaster5.xml"/><Relationship Id="rId5" Type="http://schemas.openxmlformats.org/officeDocument/2006/relationships/tags" Target="../tags/tag564.xml"/><Relationship Id="rId10" Type="http://schemas.openxmlformats.org/officeDocument/2006/relationships/image" Target="../media/image2.png"/><Relationship Id="rId4" Type="http://schemas.openxmlformats.org/officeDocument/2006/relationships/tags" Target="../tags/tag563.xml"/><Relationship Id="rId9"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67.xml"/><Relationship Id="rId7" Type="http://schemas.openxmlformats.org/officeDocument/2006/relationships/oleObject" Target="../embeddings/oleObject88.bin"/><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slideMaster" Target="../slideMasters/slideMaster5.xml"/><Relationship Id="rId5" Type="http://schemas.openxmlformats.org/officeDocument/2006/relationships/tags" Target="../tags/tag569.xml"/><Relationship Id="rId10" Type="http://schemas.openxmlformats.org/officeDocument/2006/relationships/image" Target="../media/image2.png"/><Relationship Id="rId4" Type="http://schemas.openxmlformats.org/officeDocument/2006/relationships/tags" Target="../tags/tag568.xml"/><Relationship Id="rId9" Type="http://schemas.openxmlformats.org/officeDocument/2006/relationships/image" Target="../media/image13.jpeg"/></Relationships>
</file>

<file path=ppt/slideLayouts/_rels/slideLayout91.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tags" Target="../tags/tag572.xml"/><Relationship Id="rId7" Type="http://schemas.openxmlformats.org/officeDocument/2006/relationships/slideMaster" Target="../slideMasters/slideMaster5.xml"/><Relationship Id="rId2" Type="http://schemas.openxmlformats.org/officeDocument/2006/relationships/tags" Target="../tags/tag571.xml"/><Relationship Id="rId1" Type="http://schemas.openxmlformats.org/officeDocument/2006/relationships/tags" Target="../tags/tag570.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9"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78.xml"/><Relationship Id="rId7" Type="http://schemas.openxmlformats.org/officeDocument/2006/relationships/oleObject" Target="../embeddings/oleObject90.bin"/><Relationship Id="rId2" Type="http://schemas.openxmlformats.org/officeDocument/2006/relationships/tags" Target="../tags/tag577.xml"/><Relationship Id="rId1" Type="http://schemas.openxmlformats.org/officeDocument/2006/relationships/tags" Target="../tags/tag576.xml"/><Relationship Id="rId6" Type="http://schemas.openxmlformats.org/officeDocument/2006/relationships/slideMaster" Target="../slideMasters/slideMaster5.xml"/><Relationship Id="rId5" Type="http://schemas.openxmlformats.org/officeDocument/2006/relationships/tags" Target="../tags/tag580.xml"/><Relationship Id="rId4" Type="http://schemas.openxmlformats.org/officeDocument/2006/relationships/tags" Target="../tags/tag579.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83.xml"/><Relationship Id="rId7" Type="http://schemas.openxmlformats.org/officeDocument/2006/relationships/oleObject" Target="../embeddings/oleObject91.bin"/><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slideMaster" Target="../slideMasters/slideMaster5.xml"/><Relationship Id="rId5" Type="http://schemas.openxmlformats.org/officeDocument/2006/relationships/tags" Target="../tags/tag585.xml"/><Relationship Id="rId4" Type="http://schemas.openxmlformats.org/officeDocument/2006/relationships/tags" Target="../tags/tag584.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88.xml"/><Relationship Id="rId7" Type="http://schemas.openxmlformats.org/officeDocument/2006/relationships/oleObject" Target="../embeddings/oleObject92.bin"/><Relationship Id="rId2" Type="http://schemas.openxmlformats.org/officeDocument/2006/relationships/tags" Target="../tags/tag587.xml"/><Relationship Id="rId1" Type="http://schemas.openxmlformats.org/officeDocument/2006/relationships/tags" Target="../tags/tag586.xml"/><Relationship Id="rId6" Type="http://schemas.openxmlformats.org/officeDocument/2006/relationships/slideMaster" Target="../slideMasters/slideMaster5.xml"/><Relationship Id="rId5" Type="http://schemas.openxmlformats.org/officeDocument/2006/relationships/tags" Target="../tags/tag590.xml"/><Relationship Id="rId4" Type="http://schemas.openxmlformats.org/officeDocument/2006/relationships/tags" Target="../tags/tag589.xml"/></Relationships>
</file>

<file path=ppt/slideLayouts/_rels/slideLayout95.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tags" Target="../tags/tag593.xml"/><Relationship Id="rId7" Type="http://schemas.openxmlformats.org/officeDocument/2006/relationships/slideMaster" Target="../slideMasters/slideMaster5.xml"/><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tags" Target="../tags/tag594.xml"/><Relationship Id="rId9" Type="http://schemas.openxmlformats.org/officeDocument/2006/relationships/image" Target="../media/image3.emf"/></Relationships>
</file>

<file path=ppt/slideLayouts/_rels/slideLayout9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99.xml"/><Relationship Id="rId7" Type="http://schemas.openxmlformats.org/officeDocument/2006/relationships/tags" Target="../tags/tag603.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image" Target="../media/image2.png"/><Relationship Id="rId5" Type="http://schemas.openxmlformats.org/officeDocument/2006/relationships/tags" Target="../tags/tag601.xml"/><Relationship Id="rId10" Type="http://schemas.openxmlformats.org/officeDocument/2006/relationships/image" Target="../media/image1.emf"/><Relationship Id="rId4" Type="http://schemas.openxmlformats.org/officeDocument/2006/relationships/tags" Target="../tags/tag600.xml"/><Relationship Id="rId9" Type="http://schemas.openxmlformats.org/officeDocument/2006/relationships/oleObject" Target="../embeddings/oleObject94.bin"/></Relationships>
</file>

<file path=ppt/slideLayouts/_rels/slideLayout9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06.xml"/><Relationship Id="rId7" Type="http://schemas.openxmlformats.org/officeDocument/2006/relationships/tags" Target="../tags/tag610.xml"/><Relationship Id="rId2" Type="http://schemas.openxmlformats.org/officeDocument/2006/relationships/tags" Target="../tags/tag605.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image" Target="../media/image2.png"/><Relationship Id="rId5" Type="http://schemas.openxmlformats.org/officeDocument/2006/relationships/tags" Target="../tags/tag608.xml"/><Relationship Id="rId10" Type="http://schemas.openxmlformats.org/officeDocument/2006/relationships/image" Target="../media/image1.emf"/><Relationship Id="rId4" Type="http://schemas.openxmlformats.org/officeDocument/2006/relationships/tags" Target="../tags/tag607.xml"/><Relationship Id="rId9" Type="http://schemas.openxmlformats.org/officeDocument/2006/relationships/oleObject" Target="../embeddings/oleObject95.bin"/></Relationships>
</file>

<file path=ppt/slideLayouts/_rels/slideLayout9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13.xml"/><Relationship Id="rId7" Type="http://schemas.openxmlformats.org/officeDocument/2006/relationships/tags" Target="../tags/tag617.xml"/><Relationship Id="rId2" Type="http://schemas.openxmlformats.org/officeDocument/2006/relationships/tags" Target="../tags/tag612.xml"/><Relationship Id="rId1" Type="http://schemas.openxmlformats.org/officeDocument/2006/relationships/tags" Target="../tags/tag611.xml"/><Relationship Id="rId6" Type="http://schemas.openxmlformats.org/officeDocument/2006/relationships/tags" Target="../tags/tag616.xml"/><Relationship Id="rId11" Type="http://schemas.openxmlformats.org/officeDocument/2006/relationships/image" Target="../media/image2.png"/><Relationship Id="rId5" Type="http://schemas.openxmlformats.org/officeDocument/2006/relationships/tags" Target="../tags/tag615.xml"/><Relationship Id="rId10" Type="http://schemas.openxmlformats.org/officeDocument/2006/relationships/image" Target="../media/image1.emf"/><Relationship Id="rId4" Type="http://schemas.openxmlformats.org/officeDocument/2006/relationships/tags" Target="../tags/tag614.xml"/><Relationship Id="rId9" Type="http://schemas.openxmlformats.org/officeDocument/2006/relationships/oleObject" Target="../embeddings/oleObject96.bin"/></Relationships>
</file>

<file path=ppt/slideLayouts/_rels/slideLayout9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20.xml"/><Relationship Id="rId7" Type="http://schemas.openxmlformats.org/officeDocument/2006/relationships/tags" Target="../tags/tag624.xml"/><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tags" Target="../tags/tag623.xml"/><Relationship Id="rId11" Type="http://schemas.openxmlformats.org/officeDocument/2006/relationships/image" Target="../media/image2.png"/><Relationship Id="rId5" Type="http://schemas.openxmlformats.org/officeDocument/2006/relationships/tags" Target="../tags/tag622.xml"/><Relationship Id="rId10" Type="http://schemas.openxmlformats.org/officeDocument/2006/relationships/image" Target="../media/image8.emf"/><Relationship Id="rId4" Type="http://schemas.openxmlformats.org/officeDocument/2006/relationships/tags" Target="../tags/tag621.xml"/><Relationship Id="rId9" Type="http://schemas.openxmlformats.org/officeDocument/2006/relationships/oleObject" Target="../embeddings/oleObject9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
        <p:nvSpPr>
          <p:cNvPr id="3" name="TextBox 2">
            <a:extLst>
              <a:ext uri="{FF2B5EF4-FFF2-40B4-BE49-F238E27FC236}">
                <a16:creationId xmlns:a16="http://schemas.microsoft.com/office/drawing/2014/main" id="{908466DB-256F-B70E-4D00-392A8CEBACA7}"/>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94492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1D75DA8-877F-7154-2633-90B77AEB7C2B}"/>
              </a:ext>
            </a:extLst>
          </p:cNvPr>
          <p:cNvSpPr txBox="1"/>
          <p:nvPr userDrawn="1"/>
        </p:nvSpPr>
        <p:spPr>
          <a:xfrm>
            <a:off x="4236259" y="0"/>
            <a:ext cx="7955741" cy="230832"/>
          </a:xfrm>
          <a:prstGeom prst="rect">
            <a:avLst/>
          </a:prstGeom>
          <a:solidFill>
            <a:srgbClr val="F7FDEC"/>
          </a:solid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0760208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8876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t>Source: …</a:t>
            </a:r>
          </a:p>
        </p:txBody>
      </p:sp>
      <p:sp>
        <p:nvSpPr>
          <p:cNvPr id="14" name="Slide Number">
            <a:extLst>
              <a:ext uri="{FF2B5EF4-FFF2-40B4-BE49-F238E27FC236}">
                <a16:creationId xmlns:a16="http://schemas.microsoft.com/office/drawing/2014/main" id="{73C39C84-0A57-4B86-92B9-9D5FC3DA75AC}"/>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CD74377-6E88-4365-8EFB-C04DE6CFB223}"/>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FDDDD2F2-CFF4-44B6-AB0D-F5D749705239}"/>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82A457B1-B92A-FE6B-9619-57D6E05234CC}"/>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69788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319535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944612"/>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7CC5A141-0547-4998-8AD2-9AE81175FCA9}"/>
              </a:ext>
            </a:extLst>
          </p:cNvPr>
          <p:cNvSpPr>
            <a:spLocks noChangeArrowheads="1"/>
          </p:cNvSpPr>
          <p:nvPr userDrawn="1">
            <p:custDataLst>
              <p:tags r:id="rId5"/>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B049948-40A1-4F8B-A9DF-0CE0E9966174}"/>
              </a:ext>
            </a:extLst>
          </p:cNvPr>
          <p:cNvPicPr>
            <a:picLocks noChangeAspect="1"/>
          </p:cNvPicPr>
          <p:nvPr userDrawn="1"/>
        </p:nvPicPr>
        <p:blipFill>
          <a:blip r:embed="rId9"/>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0805312C-DD88-4D08-B137-E6E843FF8FB4}"/>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5" name="TextBox 4">
            <a:extLst>
              <a:ext uri="{FF2B5EF4-FFF2-40B4-BE49-F238E27FC236}">
                <a16:creationId xmlns:a16="http://schemas.microsoft.com/office/drawing/2014/main" id="{FCB23073-B92A-E5DF-883E-FE1EBBE32968}"/>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72749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031505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Slide Number">
            <a:extLst>
              <a:ext uri="{FF2B5EF4-FFF2-40B4-BE49-F238E27FC236}">
                <a16:creationId xmlns:a16="http://schemas.microsoft.com/office/drawing/2014/main" id="{59CBB6A7-AEC2-4A2E-BEF4-2F27AA8FEDE1}"/>
              </a:ext>
            </a:extLst>
          </p:cNvPr>
          <p:cNvSpPr>
            <a:spLocks noChangeArrowheads="1"/>
          </p:cNvSpPr>
          <p:nvPr userDrawn="1">
            <p:custDataLst>
              <p:tags r:id="rId3"/>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3" name="TextBox 12">
            <a:extLst>
              <a:ext uri="{FF2B5EF4-FFF2-40B4-BE49-F238E27FC236}">
                <a16:creationId xmlns:a16="http://schemas.microsoft.com/office/drawing/2014/main" id="{77C0CAAF-9D55-4F3A-B8C8-04EFB9966888}"/>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pic>
        <p:nvPicPr>
          <p:cNvPr id="14" name="Picture 13">
            <a:extLst>
              <a:ext uri="{FF2B5EF4-FFF2-40B4-BE49-F238E27FC236}">
                <a16:creationId xmlns:a16="http://schemas.microsoft.com/office/drawing/2014/main" id="{C9900A3D-52A8-4E22-B2A2-514DC5BE8081}"/>
              </a:ext>
            </a:extLst>
          </p:cNvPr>
          <p:cNvPicPr>
            <a:picLocks noChangeAspect="1"/>
          </p:cNvPicPr>
          <p:nvPr userDrawn="1"/>
        </p:nvPicPr>
        <p:blipFill>
          <a:blip r:embed="rId7"/>
          <a:stretch>
            <a:fillRect/>
          </a:stretch>
        </p:blipFill>
        <p:spPr bwMode="ltGray">
          <a:xfrm>
            <a:off x="10135026" y="6504616"/>
            <a:ext cx="1159550" cy="252852"/>
          </a:xfrm>
          <a:prstGeom prst="rect">
            <a:avLst/>
          </a:prstGeom>
        </p:spPr>
      </p:pic>
      <p:sp>
        <p:nvSpPr>
          <p:cNvPr id="3" name="TextBox 2">
            <a:extLst>
              <a:ext uri="{FF2B5EF4-FFF2-40B4-BE49-F238E27FC236}">
                <a16:creationId xmlns:a16="http://schemas.microsoft.com/office/drawing/2014/main" id="{4F149198-6D21-D552-BBE3-AC4E2D67DF74}"/>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6844739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8546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Tree>
    <p:extLst>
      <p:ext uri="{BB962C8B-B14F-4D97-AF65-F5344CB8AC3E}">
        <p14:creationId xmlns:p14="http://schemas.microsoft.com/office/powerpoint/2010/main" val="22164952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4_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9DCA25-22D7-6D33-2CE9-CD94671FEB65}"/>
              </a:ext>
            </a:extLst>
          </p:cNvPr>
          <p:cNvPicPr>
            <a:picLocks noChangeAspect="1"/>
          </p:cNvPicPr>
          <p:nvPr userDrawn="1"/>
        </p:nvPicPr>
        <p:blipFill rotWithShape="1">
          <a:blip r:embed="rId6">
            <a:alphaModFix amt="69000"/>
          </a:blip>
          <a:srcRect t="17417" b="13588"/>
          <a:stretch/>
        </p:blipFill>
        <p:spPr>
          <a:xfrm>
            <a:off x="0" y="1241168"/>
            <a:ext cx="12192000" cy="5616832"/>
          </a:xfrm>
          <a:prstGeom prst="rect">
            <a:avLst/>
          </a:prstGeom>
        </p:spPr>
      </p:pic>
      <p:sp>
        <p:nvSpPr>
          <p:cNvPr id="9" name="Rectangle 8">
            <a:extLst>
              <a:ext uri="{FF2B5EF4-FFF2-40B4-BE49-F238E27FC236}">
                <a16:creationId xmlns:a16="http://schemas.microsoft.com/office/drawing/2014/main" id="{B9940A3D-579E-0A58-9D99-6E2E9D96AE2B}"/>
              </a:ext>
            </a:extLst>
          </p:cNvPr>
          <p:cNvSpPr/>
          <p:nvPr userDrawn="1"/>
        </p:nvSpPr>
        <p:spPr>
          <a:xfrm>
            <a:off x="0" y="3899733"/>
            <a:ext cx="11064240" cy="17170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9"/>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99332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4162425"/>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77532148-F5EA-1763-0200-88FEDD8EA809}"/>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419980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1D75DA8-877F-7154-2633-90B77AEB7C2B}"/>
              </a:ext>
            </a:extLst>
          </p:cNvPr>
          <p:cNvSpPr txBox="1"/>
          <p:nvPr userDrawn="1"/>
        </p:nvSpPr>
        <p:spPr>
          <a:xfrm>
            <a:off x="4236259" y="0"/>
            <a:ext cx="7955741" cy="230832"/>
          </a:xfrm>
          <a:prstGeom prst="rect">
            <a:avLst/>
          </a:prstGeom>
          <a:solidFill>
            <a:srgbClr val="F7FDEC"/>
          </a:solid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9037296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599" y="1"/>
            <a:ext cx="10982476" cy="1209523"/>
          </a:xfrm>
        </p:spPr>
        <p:txBody>
          <a:bodyPr/>
          <a:lstStyle/>
          <a:p>
            <a:r>
              <a:rPr lang="en-US"/>
              <a:t>Simple Slide</a:t>
            </a:r>
          </a:p>
        </p:txBody>
      </p:sp>
    </p:spTree>
    <p:extLst>
      <p:ext uri="{BB962C8B-B14F-4D97-AF65-F5344CB8AC3E}">
        <p14:creationId xmlns:p14="http://schemas.microsoft.com/office/powerpoint/2010/main" val="1274752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imple Slide 3 - text, 2 columns">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41FC847-B580-4C25-B899-95B15EE8A84E}"/>
              </a:ext>
            </a:extLst>
          </p:cNvPr>
          <p:cNvSpPr>
            <a:spLocks noGrp="1"/>
          </p:cNvSpPr>
          <p:nvPr>
            <p:ph type="title" hasCustomPrompt="1"/>
          </p:nvPr>
        </p:nvSpPr>
        <p:spPr>
          <a:xfrm>
            <a:off x="609599" y="1"/>
            <a:ext cx="10982476" cy="1209523"/>
          </a:xfrm>
        </p:spPr>
        <p:txBody>
          <a:bodyPr/>
          <a:lstStyle/>
          <a:p>
            <a:r>
              <a:rPr lang="en-US"/>
              <a:t>Simple Slide</a:t>
            </a:r>
          </a:p>
        </p:txBody>
      </p:sp>
      <p:sp>
        <p:nvSpPr>
          <p:cNvPr id="10" name="Text Placeholder 8">
            <a:extLst>
              <a:ext uri="{FF2B5EF4-FFF2-40B4-BE49-F238E27FC236}">
                <a16:creationId xmlns:a16="http://schemas.microsoft.com/office/drawing/2014/main" id="{28CFF8C6-439E-44A6-9BDC-A6F28DDA255F}"/>
              </a:ext>
            </a:extLst>
          </p:cNvPr>
          <p:cNvSpPr>
            <a:spLocks noGrp="1"/>
          </p:cNvSpPr>
          <p:nvPr>
            <p:ph type="body" sz="quarter" idx="11"/>
          </p:nvPr>
        </p:nvSpPr>
        <p:spPr>
          <a:xfrm>
            <a:off x="609601" y="1451811"/>
            <a:ext cx="5285872"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872CC39E-4FFF-4CCB-AD88-4D786E556F4E}"/>
              </a:ext>
            </a:extLst>
          </p:cNvPr>
          <p:cNvSpPr>
            <a:spLocks noGrp="1"/>
          </p:cNvSpPr>
          <p:nvPr>
            <p:ph type="body" sz="quarter" idx="12"/>
          </p:nvPr>
        </p:nvSpPr>
        <p:spPr>
          <a:xfrm>
            <a:off x="6283160" y="1451811"/>
            <a:ext cx="5285872"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4C915AE-C5C8-4A6F-8FF4-0ABDA5B47066}"/>
              </a:ext>
            </a:extLst>
          </p:cNvPr>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35274403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4110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12" name="Slide Number">
            <a:extLst>
              <a:ext uri="{FF2B5EF4-FFF2-40B4-BE49-F238E27FC236}">
                <a16:creationId xmlns:a16="http://schemas.microsoft.com/office/drawing/2014/main" id="{91AFBA86-07DC-4844-B473-00A40BE4CDC8}"/>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0849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1"/>
          <a:stretch>
            <a:fillRect/>
          </a:stretch>
        </p:blipFill>
        <p:spPr>
          <a:xfrm>
            <a:off x="10135026" y="6373368"/>
            <a:ext cx="1159550" cy="252852"/>
          </a:xfrm>
          <a:prstGeom prst="rect">
            <a:avLst/>
          </a:prstGeom>
        </p:spPr>
      </p:pic>
    </p:spTree>
    <p:extLst>
      <p:ext uri="{BB962C8B-B14F-4D97-AF65-F5344CB8AC3E}">
        <p14:creationId xmlns:p14="http://schemas.microsoft.com/office/powerpoint/2010/main" val="535851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5" name="TextBox 4">
            <a:extLst>
              <a:ext uri="{FF2B5EF4-FFF2-40B4-BE49-F238E27FC236}">
                <a16:creationId xmlns:a16="http://schemas.microsoft.com/office/drawing/2014/main" id="{7073C9C1-F8AC-65AB-B9F4-2A57E9883AA8}"/>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504312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53C1D79B-99BF-06BD-AA79-A70C40B26221}"/>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794560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pic>
        <p:nvPicPr>
          <p:cNvPr id="11" name="Picture 10">
            <a:extLst>
              <a:ext uri="{FF2B5EF4-FFF2-40B4-BE49-F238E27FC236}">
                <a16:creationId xmlns:a16="http://schemas.microsoft.com/office/drawing/2014/main" id="{0260C2FD-F1A0-4369-8570-CD27045A07E6}"/>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70C8F15D-AB04-3107-C2EC-CCF7C7D0669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32640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9"/>
          <a:stretch>
            <a:fillRect/>
          </a:stretch>
        </p:blipFill>
        <p:spPr>
          <a:xfrm>
            <a:off x="10135026" y="6373368"/>
            <a:ext cx="1159550" cy="252852"/>
          </a:xfrm>
          <a:prstGeom prst="rect">
            <a:avLst/>
          </a:prstGeom>
        </p:spPr>
      </p:pic>
      <p:sp>
        <p:nvSpPr>
          <p:cNvPr id="5" name="TextBox 4">
            <a:extLst>
              <a:ext uri="{FF2B5EF4-FFF2-40B4-BE49-F238E27FC236}">
                <a16:creationId xmlns:a16="http://schemas.microsoft.com/office/drawing/2014/main" id="{0B3E37C7-35C8-F3B4-D4F3-3ED2802FCCD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846997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3" name="TextBox 2">
            <a:extLst>
              <a:ext uri="{FF2B5EF4-FFF2-40B4-BE49-F238E27FC236}">
                <a16:creationId xmlns:a16="http://schemas.microsoft.com/office/drawing/2014/main" id="{BA2DB3C9-3F0F-5C7B-E233-DF6E6FB267D2}"/>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53081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
        <p:nvSpPr>
          <p:cNvPr id="3" name="TextBox 2">
            <a:extLst>
              <a:ext uri="{FF2B5EF4-FFF2-40B4-BE49-F238E27FC236}">
                <a16:creationId xmlns:a16="http://schemas.microsoft.com/office/drawing/2014/main" id="{9CDFA16C-5AA4-DD47-109A-44072B171114}"/>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15354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365981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vert="horz"/>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3. Subtitle">
            <a:extLst>
              <a:ext uri="{FF2B5EF4-FFF2-40B4-BE49-F238E27FC236}">
                <a16:creationId xmlns:a16="http://schemas.microsoft.com/office/drawing/2014/main" id="{93FD6872-D3B4-4C24-B09B-0C5F32AC00ED}"/>
              </a:ext>
            </a:extLst>
          </p:cNvPr>
          <p:cNvSpPr>
            <a:spLocks noGrp="1"/>
          </p:cNvSpPr>
          <p:nvPr>
            <p:ph type="subTitle" idx="1"/>
            <p:custDataLst>
              <p:tags r:id="rId6"/>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96962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21299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0"/>
          <a:stretch>
            <a:fillRect/>
          </a:stretch>
        </p:blipFill>
        <p:spPr>
          <a:xfrm>
            <a:off x="546547" y="377701"/>
            <a:ext cx="2548402" cy="555706"/>
          </a:xfrm>
          <a:prstGeom prst="rect">
            <a:avLst/>
          </a:prstGeom>
        </p:spPr>
      </p:pic>
      <p:sp>
        <p:nvSpPr>
          <p:cNvPr id="3" name="TextBox 2">
            <a:extLst>
              <a:ext uri="{FF2B5EF4-FFF2-40B4-BE49-F238E27FC236}">
                <a16:creationId xmlns:a16="http://schemas.microsoft.com/office/drawing/2014/main" id="{A44963BE-D5F8-DC58-BAF6-8A530C69364F}"/>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2322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p>
        </p:txBody>
      </p:sp>
      <p:sp>
        <p:nvSpPr>
          <p:cNvPr id="6" name="Slide Number Placeholder 5"/>
          <p:cNvSpPr>
            <a:spLocks noGrp="1"/>
          </p:cNvSpPr>
          <p:nvPr>
            <p:ph type="sldNum" sz="quarter" idx="12"/>
          </p:nvPr>
        </p:nvSpPr>
        <p:spPr/>
        <p:txBody>
          <a:bodyPr/>
          <a:lstStyle/>
          <a:p>
            <a:fld id="{3894B5BD-8EEA-EE45-A2F9-285CE35FC7A2}" type="slidenum">
              <a:rPr lang="en-US" smtClean="0"/>
              <a:t>‹#›</a:t>
            </a:fld>
            <a:endParaRPr lang="en-US"/>
          </a:p>
        </p:txBody>
      </p:sp>
      <p:pic>
        <p:nvPicPr>
          <p:cNvPr id="3" name="Picture 2" descr="Text&#10;&#10;Description automatically generated">
            <a:hlinkClick r:id="rId2"/>
            <a:extLst>
              <a:ext uri="{FF2B5EF4-FFF2-40B4-BE49-F238E27FC236}">
                <a16:creationId xmlns:a16="http://schemas.microsoft.com/office/drawing/2014/main" id="{F482ACC4-DED8-579E-6D26-C4EF3F30D4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622" y="6227047"/>
            <a:ext cx="3754656" cy="685554"/>
          </a:xfrm>
          <a:prstGeom prst="rect">
            <a:avLst/>
          </a:prstGeom>
        </p:spPr>
      </p:pic>
    </p:spTree>
    <p:extLst>
      <p:ext uri="{BB962C8B-B14F-4D97-AF65-F5344CB8AC3E}">
        <p14:creationId xmlns:p14="http://schemas.microsoft.com/office/powerpoint/2010/main" val="32273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8BFB-6153-9252-E95F-7327949E2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19D9FF-D949-15AD-F4A2-A98CB1D766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4BCB58-1AFD-E542-BF87-381DFA05F571}"/>
              </a:ext>
            </a:extLst>
          </p:cNvPr>
          <p:cNvSpPr>
            <a:spLocks noGrp="1"/>
          </p:cNvSpPr>
          <p:nvPr>
            <p:ph type="dt" sz="half" idx="10"/>
          </p:nvPr>
        </p:nvSpPr>
        <p:spPr/>
        <p:txBody>
          <a:bodyPr/>
          <a:lstStyle/>
          <a:p>
            <a:fld id="{A1BA5AB1-00D5-477F-BF77-AE8B33D4F4BE}" type="datetimeFigureOut">
              <a:rPr lang="en-US" smtClean="0"/>
              <a:t>1/16/2025</a:t>
            </a:fld>
            <a:endParaRPr lang="en-US"/>
          </a:p>
        </p:txBody>
      </p:sp>
      <p:sp>
        <p:nvSpPr>
          <p:cNvPr id="5" name="Footer Placeholder 4">
            <a:extLst>
              <a:ext uri="{FF2B5EF4-FFF2-40B4-BE49-F238E27FC236}">
                <a16:creationId xmlns:a16="http://schemas.microsoft.com/office/drawing/2014/main" id="{272CBEE0-D04E-9ACA-1242-B9DBBA2F2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76A96-7097-86E8-84A1-4B9EC3D4E4F9}"/>
              </a:ext>
            </a:extLst>
          </p:cNvPr>
          <p:cNvSpPr>
            <a:spLocks noGrp="1"/>
          </p:cNvSpPr>
          <p:nvPr>
            <p:ph type="sldNum" sz="quarter" idx="12"/>
          </p:nvPr>
        </p:nvSpPr>
        <p:spPr/>
        <p:txBody>
          <a:bodyPr/>
          <a:lstStyle/>
          <a:p>
            <a:fld id="{6C106EB2-E84B-45A5-B778-3EE7AC8C046F}" type="slidenum">
              <a:rPr lang="en-US" smtClean="0"/>
              <a:t>‹#›</a:t>
            </a:fld>
            <a:endParaRPr lang="en-US"/>
          </a:p>
        </p:txBody>
      </p:sp>
    </p:spTree>
    <p:extLst>
      <p:ext uri="{BB962C8B-B14F-4D97-AF65-F5344CB8AC3E}">
        <p14:creationId xmlns:p14="http://schemas.microsoft.com/office/powerpoint/2010/main" val="1848901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845A-2C34-A0A1-F281-CA265D3B6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B7373-E777-3FAE-C1F4-8F7B6EF420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6AEC0-F9C4-3FA6-962D-10272B9BB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3135E-40B4-0B5C-97AD-BB6D1F10FAAA}"/>
              </a:ext>
            </a:extLst>
          </p:cNvPr>
          <p:cNvSpPr>
            <a:spLocks noGrp="1"/>
          </p:cNvSpPr>
          <p:nvPr>
            <p:ph type="dt" sz="half" idx="10"/>
          </p:nvPr>
        </p:nvSpPr>
        <p:spPr/>
        <p:txBody>
          <a:bodyPr/>
          <a:lstStyle/>
          <a:p>
            <a:fld id="{A1BA5AB1-00D5-477F-BF77-AE8B33D4F4BE}" type="datetimeFigureOut">
              <a:rPr lang="en-US" smtClean="0"/>
              <a:t>1/16/2025</a:t>
            </a:fld>
            <a:endParaRPr lang="en-US"/>
          </a:p>
        </p:txBody>
      </p:sp>
      <p:sp>
        <p:nvSpPr>
          <p:cNvPr id="6" name="Footer Placeholder 5">
            <a:extLst>
              <a:ext uri="{FF2B5EF4-FFF2-40B4-BE49-F238E27FC236}">
                <a16:creationId xmlns:a16="http://schemas.microsoft.com/office/drawing/2014/main" id="{F370E75F-8743-977C-72F4-0051FBAF0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42FD-13A3-C9D8-B4C1-E88FEF43E570}"/>
              </a:ext>
            </a:extLst>
          </p:cNvPr>
          <p:cNvSpPr>
            <a:spLocks noGrp="1"/>
          </p:cNvSpPr>
          <p:nvPr>
            <p:ph type="sldNum" sz="quarter" idx="12"/>
          </p:nvPr>
        </p:nvSpPr>
        <p:spPr/>
        <p:txBody>
          <a:bodyPr/>
          <a:lstStyle/>
          <a:p>
            <a:fld id="{6C106EB2-E84B-45A5-B778-3EE7AC8C046F}" type="slidenum">
              <a:rPr lang="en-US" smtClean="0"/>
              <a:t>‹#›</a:t>
            </a:fld>
            <a:endParaRPr lang="en-US"/>
          </a:p>
        </p:txBody>
      </p:sp>
    </p:spTree>
    <p:extLst>
      <p:ext uri="{BB962C8B-B14F-4D97-AF65-F5344CB8AC3E}">
        <p14:creationId xmlns:p14="http://schemas.microsoft.com/office/powerpoint/2010/main" val="2648536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1464631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CED5-96A8-6509-EF35-EA1FC8BD3A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3FB1B2-08EE-9597-B497-96CA72542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716BC-7B48-221A-47A0-19F6A65036DD}"/>
              </a:ext>
            </a:extLst>
          </p:cNvPr>
          <p:cNvSpPr>
            <a:spLocks noGrp="1"/>
          </p:cNvSpPr>
          <p:nvPr>
            <p:ph type="dt" sz="half" idx="10"/>
          </p:nvPr>
        </p:nvSpPr>
        <p:spPr/>
        <p:txBody>
          <a:bodyPr/>
          <a:lstStyle/>
          <a:p>
            <a:fld id="{A92419BE-8D01-4A02-901A-64492B89827D}" type="datetimeFigureOut">
              <a:rPr lang="en-US" smtClean="0"/>
              <a:t>1/16/2025</a:t>
            </a:fld>
            <a:endParaRPr lang="en-US"/>
          </a:p>
        </p:txBody>
      </p:sp>
      <p:sp>
        <p:nvSpPr>
          <p:cNvPr id="5" name="Footer Placeholder 4">
            <a:extLst>
              <a:ext uri="{FF2B5EF4-FFF2-40B4-BE49-F238E27FC236}">
                <a16:creationId xmlns:a16="http://schemas.microsoft.com/office/drawing/2014/main" id="{B665A511-021C-1E72-745C-F0EB2A47D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AD050-23C9-9C25-B154-6A90E88E567F}"/>
              </a:ext>
            </a:extLst>
          </p:cNvPr>
          <p:cNvSpPr>
            <a:spLocks noGrp="1"/>
          </p:cNvSpPr>
          <p:nvPr>
            <p:ph type="sldNum" sz="quarter" idx="12"/>
          </p:nvPr>
        </p:nvSpPr>
        <p:spPr/>
        <p:txBody>
          <a:bodyPr/>
          <a:lstStyle/>
          <a:p>
            <a:fld id="{ADDC349D-26D6-4DF3-B83C-89E3679E59EC}" type="slidenum">
              <a:rPr lang="en-US" smtClean="0"/>
              <a:t>‹#›</a:t>
            </a:fld>
            <a:endParaRPr lang="en-US"/>
          </a:p>
        </p:txBody>
      </p:sp>
    </p:spTree>
    <p:extLst>
      <p:ext uri="{BB962C8B-B14F-4D97-AF65-F5344CB8AC3E}">
        <p14:creationId xmlns:p14="http://schemas.microsoft.com/office/powerpoint/2010/main" val="1422978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Tree>
    <p:extLst>
      <p:ext uri="{BB962C8B-B14F-4D97-AF65-F5344CB8AC3E}">
        <p14:creationId xmlns:p14="http://schemas.microsoft.com/office/powerpoint/2010/main" val="3609417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0"/>
          <a:stretch>
            <a:fillRect/>
          </a:stretch>
        </p:blipFill>
        <p:spPr>
          <a:xfrm>
            <a:off x="546547" y="377701"/>
            <a:ext cx="2548402" cy="555706"/>
          </a:xfrm>
          <a:prstGeom prst="rect">
            <a:avLst/>
          </a:prstGeom>
        </p:spPr>
      </p:pic>
    </p:spTree>
    <p:extLst>
      <p:ext uri="{BB962C8B-B14F-4D97-AF65-F5344CB8AC3E}">
        <p14:creationId xmlns:p14="http://schemas.microsoft.com/office/powerpoint/2010/main" val="2151379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9"/>
          <a:stretch>
            <a:fillRect/>
          </a:stretch>
        </p:blipFill>
        <p:spPr>
          <a:xfrm>
            <a:off x="0" y="494863"/>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5401388"/>
            <a:ext cx="10141773"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CONFIDENTIAL AND PROPRIETARY</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4259895"/>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Tree>
    <p:extLst>
      <p:ext uri="{BB962C8B-B14F-4D97-AF65-F5344CB8AC3E}">
        <p14:creationId xmlns:p14="http://schemas.microsoft.com/office/powerpoint/2010/main" val="2155173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
        <p:nvSpPr>
          <p:cNvPr id="3" name="TextBox 2">
            <a:extLst>
              <a:ext uri="{FF2B5EF4-FFF2-40B4-BE49-F238E27FC236}">
                <a16:creationId xmlns:a16="http://schemas.microsoft.com/office/drawing/2014/main" id="{13139F8C-9FF1-0525-5D11-BED76BE569B4}"/>
              </a:ext>
            </a:extLst>
          </p:cNvPr>
          <p:cNvSpPr txBox="1"/>
          <p:nvPr userDrawn="1"/>
        </p:nvSpPr>
        <p:spPr>
          <a:xfrm>
            <a:off x="4236259" y="6627168"/>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94488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404734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9DCA25-22D7-6D33-2CE9-CD94671FEB65}"/>
              </a:ext>
            </a:extLst>
          </p:cNvPr>
          <p:cNvPicPr>
            <a:picLocks noChangeAspect="1"/>
          </p:cNvPicPr>
          <p:nvPr userDrawn="1"/>
        </p:nvPicPr>
        <p:blipFill rotWithShape="1">
          <a:blip r:embed="rId6">
            <a:alphaModFix amt="69000"/>
          </a:blip>
          <a:srcRect t="17417" b="13588"/>
          <a:stretch/>
        </p:blipFill>
        <p:spPr>
          <a:xfrm>
            <a:off x="0" y="1241168"/>
            <a:ext cx="12192000" cy="5616832"/>
          </a:xfrm>
          <a:prstGeom prst="rect">
            <a:avLst/>
          </a:prstGeom>
        </p:spPr>
      </p:pic>
      <p:sp>
        <p:nvSpPr>
          <p:cNvPr id="9" name="Rectangle 8">
            <a:extLst>
              <a:ext uri="{FF2B5EF4-FFF2-40B4-BE49-F238E27FC236}">
                <a16:creationId xmlns:a16="http://schemas.microsoft.com/office/drawing/2014/main" id="{B9940A3D-579E-0A58-9D99-6E2E9D96AE2B}"/>
              </a:ext>
            </a:extLst>
          </p:cNvPr>
          <p:cNvSpPr/>
          <p:nvPr userDrawn="1"/>
        </p:nvSpPr>
        <p:spPr>
          <a:xfrm>
            <a:off x="0" y="3899733"/>
            <a:ext cx="11064240" cy="17170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9"/>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99332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4162425"/>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77532148-F5EA-1763-0200-88FEDD8EA809}"/>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02198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16412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4210080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2856519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2927146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47531542-5CED-36A0-435E-14FC8D0ED6A3}"/>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699824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BD090A6A-7B74-4DF5-77CF-802F1BC7D3C5}"/>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583768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5B01D38E-E46D-4AAF-4530-D059927B9DA6}"/>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054751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9CDE839-F339-F683-0E32-27BE4441DECE}"/>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260432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pic>
        <p:nvPicPr>
          <p:cNvPr id="11" name="Picture 10">
            <a:extLst>
              <a:ext uri="{FF2B5EF4-FFF2-40B4-BE49-F238E27FC236}">
                <a16:creationId xmlns:a16="http://schemas.microsoft.com/office/drawing/2014/main" id="{0260C2FD-F1A0-4369-8570-CD27045A07E6}"/>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73A2AC2-0835-5797-895E-F97BE025C47B}"/>
              </a:ext>
            </a:extLst>
          </p:cNvPr>
          <p:cNvSpPr txBox="1"/>
          <p:nvPr userDrawn="1"/>
        </p:nvSpPr>
        <p:spPr>
          <a:xfrm>
            <a:off x="4236259" y="-10633"/>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1632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9"/>
          <a:stretch>
            <a:fillRect/>
          </a:stretch>
        </p:blipFill>
        <p:spPr>
          <a:xfrm>
            <a:off x="10135026" y="6373368"/>
            <a:ext cx="1159550" cy="252852"/>
          </a:xfrm>
          <a:prstGeom prst="rect">
            <a:avLst/>
          </a:prstGeom>
        </p:spPr>
      </p:pic>
      <p:sp>
        <p:nvSpPr>
          <p:cNvPr id="5" name="TextBox 4">
            <a:extLst>
              <a:ext uri="{FF2B5EF4-FFF2-40B4-BE49-F238E27FC236}">
                <a16:creationId xmlns:a16="http://schemas.microsoft.com/office/drawing/2014/main" id="{054146AE-6A8F-888F-6F08-975B3280DA74}"/>
              </a:ext>
            </a:extLst>
          </p:cNvPr>
          <p:cNvSpPr txBox="1"/>
          <p:nvPr userDrawn="1"/>
        </p:nvSpPr>
        <p:spPr>
          <a:xfrm>
            <a:off x="4236259" y="21266"/>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5395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
        <p:nvSpPr>
          <p:cNvPr id="3" name="TextBox 2">
            <a:extLst>
              <a:ext uri="{FF2B5EF4-FFF2-40B4-BE49-F238E27FC236}">
                <a16:creationId xmlns:a16="http://schemas.microsoft.com/office/drawing/2014/main" id="{13139F8C-9FF1-0525-5D11-BED76BE569B4}"/>
              </a:ext>
            </a:extLst>
          </p:cNvPr>
          <p:cNvSpPr txBox="1"/>
          <p:nvPr userDrawn="1"/>
        </p:nvSpPr>
        <p:spPr>
          <a:xfrm>
            <a:off x="4236259" y="6627168"/>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408031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155122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
        <p:nvSpPr>
          <p:cNvPr id="3" name="TextBox 2">
            <a:extLst>
              <a:ext uri="{FF2B5EF4-FFF2-40B4-BE49-F238E27FC236}">
                <a16:creationId xmlns:a16="http://schemas.microsoft.com/office/drawing/2014/main" id="{3847B93C-CDEF-7047-F732-67DC1772453D}"/>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520550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240686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232369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769545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591574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825429"/>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225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7793926" y="15335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324612"/>
            <a:ext cx="11082528" cy="384721"/>
          </a:xfrm>
          <a:prstGeom prst="rect">
            <a:avLst/>
          </a:prstGeom>
        </p:spPr>
        <p:txBody>
          <a:bodyPr vert="horz" wrap="square" lIns="0" tIns="0" rIns="0" bIns="0" rtlCol="0" anchor="t" anchorCtr="0">
            <a:spAutoFit/>
          </a:bodyPr>
          <a:lstStyle>
            <a:lvl1pPr>
              <a:defRPr lang="en-US" dirty="0">
                <a:solidFill>
                  <a:schemeClr val="accent1"/>
                </a:solidFill>
              </a:defRPr>
            </a:lvl1pPr>
          </a:lstStyle>
          <a:p>
            <a:pPr lvl="0"/>
            <a:r>
              <a:rPr lang="en-US"/>
              <a:t>Click to edit Master title style</a:t>
            </a:r>
          </a:p>
        </p:txBody>
      </p:sp>
    </p:spTree>
    <p:extLst>
      <p:ext uri="{BB962C8B-B14F-4D97-AF65-F5344CB8AC3E}">
        <p14:creationId xmlns:p14="http://schemas.microsoft.com/office/powerpoint/2010/main" val="155130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FC46012-EB43-99F8-154C-15D684479F82}"/>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401674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
        <p:nvSpPr>
          <p:cNvPr id="3" name="TextBox 2">
            <a:extLst>
              <a:ext uri="{FF2B5EF4-FFF2-40B4-BE49-F238E27FC236}">
                <a16:creationId xmlns:a16="http://schemas.microsoft.com/office/drawing/2014/main" id="{908466DB-256F-B70E-4D00-392A8CEBACA7}"/>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141504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0"/>
          <a:stretch>
            <a:fillRect/>
          </a:stretch>
        </p:blipFill>
        <p:spPr>
          <a:xfrm>
            <a:off x="546547" y="377701"/>
            <a:ext cx="2548402" cy="555706"/>
          </a:xfrm>
          <a:prstGeom prst="rect">
            <a:avLst/>
          </a:prstGeom>
        </p:spPr>
      </p:pic>
      <p:sp>
        <p:nvSpPr>
          <p:cNvPr id="3" name="TextBox 2">
            <a:extLst>
              <a:ext uri="{FF2B5EF4-FFF2-40B4-BE49-F238E27FC236}">
                <a16:creationId xmlns:a16="http://schemas.microsoft.com/office/drawing/2014/main" id="{A44963BE-D5F8-DC58-BAF6-8A530C69364F}"/>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215323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9DCA25-22D7-6D33-2CE9-CD94671FEB65}"/>
              </a:ext>
            </a:extLst>
          </p:cNvPr>
          <p:cNvPicPr>
            <a:picLocks noChangeAspect="1"/>
          </p:cNvPicPr>
          <p:nvPr userDrawn="1"/>
        </p:nvPicPr>
        <p:blipFill rotWithShape="1">
          <a:blip r:embed="rId6">
            <a:alphaModFix amt="69000"/>
          </a:blip>
          <a:srcRect t="17417" b="13588"/>
          <a:stretch/>
        </p:blipFill>
        <p:spPr>
          <a:xfrm>
            <a:off x="0" y="1241168"/>
            <a:ext cx="12192000" cy="5616832"/>
          </a:xfrm>
          <a:prstGeom prst="rect">
            <a:avLst/>
          </a:prstGeom>
        </p:spPr>
      </p:pic>
      <p:sp>
        <p:nvSpPr>
          <p:cNvPr id="9" name="Rectangle 8">
            <a:extLst>
              <a:ext uri="{FF2B5EF4-FFF2-40B4-BE49-F238E27FC236}">
                <a16:creationId xmlns:a16="http://schemas.microsoft.com/office/drawing/2014/main" id="{B9940A3D-579E-0A58-9D99-6E2E9D96AE2B}"/>
              </a:ext>
            </a:extLst>
          </p:cNvPr>
          <p:cNvSpPr/>
          <p:nvPr userDrawn="1"/>
        </p:nvSpPr>
        <p:spPr>
          <a:xfrm>
            <a:off x="0" y="3899733"/>
            <a:ext cx="11064240" cy="17170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9"/>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99332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4162425"/>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Tree>
    <p:extLst>
      <p:ext uri="{BB962C8B-B14F-4D97-AF65-F5344CB8AC3E}">
        <p14:creationId xmlns:p14="http://schemas.microsoft.com/office/powerpoint/2010/main" val="208661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
        <p:nvSpPr>
          <p:cNvPr id="3" name="TextBox 2">
            <a:extLst>
              <a:ext uri="{FF2B5EF4-FFF2-40B4-BE49-F238E27FC236}">
                <a16:creationId xmlns:a16="http://schemas.microsoft.com/office/drawing/2014/main" id="{13139F8C-9FF1-0525-5D11-BED76BE569B4}"/>
              </a:ext>
            </a:extLst>
          </p:cNvPr>
          <p:cNvSpPr txBox="1"/>
          <p:nvPr userDrawn="1"/>
        </p:nvSpPr>
        <p:spPr>
          <a:xfrm>
            <a:off x="4236259" y="6627168"/>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0113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2223155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2" name="TextBox 1">
            <a:extLst>
              <a:ext uri="{FF2B5EF4-FFF2-40B4-BE49-F238E27FC236}">
                <a16:creationId xmlns:a16="http://schemas.microsoft.com/office/drawing/2014/main" id="{FA44EA00-D08A-35BA-932C-4B5BFFE8CC22}"/>
              </a:ext>
            </a:extLst>
          </p:cNvPr>
          <p:cNvSpPr txBox="1"/>
          <p:nvPr userDrawn="1"/>
        </p:nvSpPr>
        <p:spPr>
          <a:xfrm>
            <a:off x="4236259" y="0"/>
            <a:ext cx="7955741" cy="230832"/>
          </a:xfrm>
          <a:prstGeom prst="rect">
            <a:avLst/>
          </a:prstGeom>
          <a:noFill/>
        </p:spPr>
        <p:txBody>
          <a:bodyPr wrap="square" rtlCol="0">
            <a:spAutoFit/>
          </a:bodyPr>
          <a:lstStyle/>
          <a:p>
            <a:pPr algn="r"/>
            <a:endParaRPr lang="en-US" sz="900">
              <a:solidFill>
                <a:srgbClr val="FF0000"/>
              </a:solidFill>
            </a:endParaRPr>
          </a:p>
        </p:txBody>
      </p:sp>
    </p:spTree>
    <p:extLst>
      <p:ext uri="{BB962C8B-B14F-4D97-AF65-F5344CB8AC3E}">
        <p14:creationId xmlns:p14="http://schemas.microsoft.com/office/powerpoint/2010/main" val="2138095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2373788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523480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37142532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536063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C1D75DA8-877F-7154-2633-90B77AEB7C2B}"/>
              </a:ext>
            </a:extLst>
          </p:cNvPr>
          <p:cNvSpPr txBox="1"/>
          <p:nvPr userDrawn="1"/>
        </p:nvSpPr>
        <p:spPr>
          <a:xfrm>
            <a:off x="4236259" y="0"/>
            <a:ext cx="7955741" cy="230832"/>
          </a:xfrm>
          <a:prstGeom prst="rect">
            <a:avLst/>
          </a:prstGeom>
          <a:solidFill>
            <a:srgbClr val="F7FDEC"/>
          </a:solid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
        <p:nvSpPr>
          <p:cNvPr id="5" name="TextBox 4">
            <a:extLst>
              <a:ext uri="{FF2B5EF4-FFF2-40B4-BE49-F238E27FC236}">
                <a16:creationId xmlns:a16="http://schemas.microsoft.com/office/drawing/2014/main" id="{D2214CD0-4F11-5CE4-2DE1-2FED1BC1F148}"/>
              </a:ext>
            </a:extLst>
          </p:cNvPr>
          <p:cNvSpPr txBox="1"/>
          <p:nvPr userDrawn="1"/>
        </p:nvSpPr>
        <p:spPr>
          <a:xfrm>
            <a:off x="4796287" y="0"/>
            <a:ext cx="7395713" cy="230832"/>
          </a:xfrm>
          <a:prstGeom prst="rect">
            <a:avLst/>
          </a:prstGeom>
          <a:solidFill>
            <a:srgbClr val="F7FDEC"/>
          </a:solidFill>
        </p:spPr>
        <p:txBody>
          <a:bodyPr wrap="square" rtlCol="0">
            <a:spAutoFit/>
          </a:bodyPr>
          <a:lstStyle/>
          <a:p>
            <a:pPr algn="r"/>
            <a:r>
              <a:rPr lang="en-US" sz="900">
                <a:solidFill>
                  <a:srgbClr val="FF0000"/>
                </a:solidFill>
              </a:rPr>
              <a:t>DRAFT. PRELIMINARY. UNDER ONGOING DEVELOPMENT. </a:t>
            </a:r>
          </a:p>
        </p:txBody>
      </p:sp>
    </p:spTree>
    <p:extLst>
      <p:ext uri="{BB962C8B-B14F-4D97-AF65-F5344CB8AC3E}">
        <p14:creationId xmlns:p14="http://schemas.microsoft.com/office/powerpoint/2010/main" val="2256511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15" name="TextBox 14">
            <a:extLst>
              <a:ext uri="{FF2B5EF4-FFF2-40B4-BE49-F238E27FC236}">
                <a16:creationId xmlns:a16="http://schemas.microsoft.com/office/drawing/2014/main" id="{88B8EF17-B673-4734-A1B7-3187BD4694A9}"/>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2" name="TextBox 1">
            <a:extLst>
              <a:ext uri="{FF2B5EF4-FFF2-40B4-BE49-F238E27FC236}">
                <a16:creationId xmlns:a16="http://schemas.microsoft.com/office/drawing/2014/main" id="{7297D058-FADF-3242-37C3-45D6FD7505E9}"/>
              </a:ext>
            </a:extLst>
          </p:cNvPr>
          <p:cNvSpPr txBox="1"/>
          <p:nvPr userDrawn="1"/>
        </p:nvSpPr>
        <p:spPr>
          <a:xfrm>
            <a:off x="4796287" y="0"/>
            <a:ext cx="7395713" cy="230832"/>
          </a:xfrm>
          <a:prstGeom prst="rect">
            <a:avLst/>
          </a:prstGeom>
          <a:solidFill>
            <a:srgbClr val="F7FDEC"/>
          </a:solidFill>
        </p:spPr>
        <p:txBody>
          <a:bodyPr wrap="square" rtlCol="0">
            <a:spAutoFit/>
          </a:bodyPr>
          <a:lstStyle/>
          <a:p>
            <a:pPr algn="r"/>
            <a:r>
              <a:rPr lang="en-US" sz="900">
                <a:solidFill>
                  <a:srgbClr val="FF0000"/>
                </a:solidFill>
              </a:rPr>
              <a:t>DRAFT. PRELIMINARY. UNDER ONGOING DEVELOPMENT. </a:t>
            </a:r>
          </a:p>
        </p:txBody>
      </p:sp>
    </p:spTree>
    <p:extLst>
      <p:ext uri="{BB962C8B-B14F-4D97-AF65-F5344CB8AC3E}">
        <p14:creationId xmlns:p14="http://schemas.microsoft.com/office/powerpoint/2010/main" val="34674780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4E1CF0A9-11F7-178E-7E16-058EFA654802}"/>
              </a:ext>
            </a:extLst>
          </p:cNvPr>
          <p:cNvSpPr txBox="1"/>
          <p:nvPr userDrawn="1"/>
        </p:nvSpPr>
        <p:spPr>
          <a:xfrm>
            <a:off x="6254151" y="0"/>
            <a:ext cx="5937849" cy="230832"/>
          </a:xfrm>
          <a:prstGeom prst="rect">
            <a:avLst/>
          </a:prstGeom>
          <a:solidFill>
            <a:srgbClr val="F7FDEC"/>
          </a:solidFill>
        </p:spPr>
        <p:txBody>
          <a:bodyPr wrap="square" rtlCol="0">
            <a:spAutoFit/>
          </a:bodyPr>
          <a:lstStyle/>
          <a:p>
            <a:pPr algn="r"/>
            <a:r>
              <a:rPr lang="en-US" sz="900">
                <a:solidFill>
                  <a:srgbClr val="FF0000"/>
                </a:solidFill>
              </a:rPr>
              <a:t>DRAFT. PRELIMINARY. UNDER ONGOING DEVELOPMENT. </a:t>
            </a:r>
          </a:p>
        </p:txBody>
      </p:sp>
    </p:spTree>
    <p:extLst>
      <p:ext uri="{BB962C8B-B14F-4D97-AF65-F5344CB8AC3E}">
        <p14:creationId xmlns:p14="http://schemas.microsoft.com/office/powerpoint/2010/main" val="3519764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53C1D79B-99BF-06BD-AA79-A70C40B26221}"/>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193049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pic>
        <p:nvPicPr>
          <p:cNvPr id="11" name="Picture 10">
            <a:extLst>
              <a:ext uri="{FF2B5EF4-FFF2-40B4-BE49-F238E27FC236}">
                <a16:creationId xmlns:a16="http://schemas.microsoft.com/office/drawing/2014/main" id="{0260C2FD-F1A0-4369-8570-CD27045A07E6}"/>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2" name="TextBox 1">
            <a:extLst>
              <a:ext uri="{FF2B5EF4-FFF2-40B4-BE49-F238E27FC236}">
                <a16:creationId xmlns:a16="http://schemas.microsoft.com/office/drawing/2014/main" id="{70C8F15D-AB04-3107-C2EC-CCF7C7D0669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421542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708318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9"/>
          <a:stretch>
            <a:fillRect/>
          </a:stretch>
        </p:blipFill>
        <p:spPr>
          <a:xfrm>
            <a:off x="10135026" y="6373368"/>
            <a:ext cx="1159550" cy="252852"/>
          </a:xfrm>
          <a:prstGeom prst="rect">
            <a:avLst/>
          </a:prstGeom>
        </p:spPr>
      </p:pic>
    </p:spTree>
    <p:extLst>
      <p:ext uri="{BB962C8B-B14F-4D97-AF65-F5344CB8AC3E}">
        <p14:creationId xmlns:p14="http://schemas.microsoft.com/office/powerpoint/2010/main" val="1756750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459248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Tree>
    <p:extLst>
      <p:ext uri="{BB962C8B-B14F-4D97-AF65-F5344CB8AC3E}">
        <p14:creationId xmlns:p14="http://schemas.microsoft.com/office/powerpoint/2010/main" val="1869246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365981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vert="horz"/>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3. Subtitle">
            <a:extLst>
              <a:ext uri="{FF2B5EF4-FFF2-40B4-BE49-F238E27FC236}">
                <a16:creationId xmlns:a16="http://schemas.microsoft.com/office/drawing/2014/main" id="{93FD6872-D3B4-4C24-B09B-0C5F32AC00ED}"/>
              </a:ext>
            </a:extLst>
          </p:cNvPr>
          <p:cNvSpPr>
            <a:spLocks noGrp="1"/>
          </p:cNvSpPr>
          <p:nvPr>
            <p:ph type="subTitle" idx="1"/>
            <p:custDataLst>
              <p:tags r:id="rId6"/>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828215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p>
        </p:txBody>
      </p:sp>
      <p:sp>
        <p:nvSpPr>
          <p:cNvPr id="6" name="Slide Number Placeholder 5"/>
          <p:cNvSpPr>
            <a:spLocks noGrp="1"/>
          </p:cNvSpPr>
          <p:nvPr>
            <p:ph type="sldNum" sz="quarter" idx="12"/>
          </p:nvPr>
        </p:nvSpPr>
        <p:spPr/>
        <p:txBody>
          <a:bodyPr/>
          <a:lstStyle/>
          <a:p>
            <a:fld id="{3894B5BD-8EEA-EE45-A2F9-285CE35FC7A2}" type="slidenum">
              <a:rPr lang="en-US" smtClean="0"/>
              <a:t>‹#›</a:t>
            </a:fld>
            <a:endParaRPr lang="en-US"/>
          </a:p>
        </p:txBody>
      </p:sp>
      <p:pic>
        <p:nvPicPr>
          <p:cNvPr id="3" name="Picture 2" descr="Text&#10;&#10;Description automatically generated">
            <a:hlinkClick r:id="rId2"/>
            <a:extLst>
              <a:ext uri="{FF2B5EF4-FFF2-40B4-BE49-F238E27FC236}">
                <a16:creationId xmlns:a16="http://schemas.microsoft.com/office/drawing/2014/main" id="{F482ACC4-DED8-579E-6D26-C4EF3F30D4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622" y="6227047"/>
            <a:ext cx="3754656" cy="685554"/>
          </a:xfrm>
          <a:prstGeom prst="rect">
            <a:avLst/>
          </a:prstGeom>
        </p:spPr>
      </p:pic>
    </p:spTree>
    <p:extLst>
      <p:ext uri="{BB962C8B-B14F-4D97-AF65-F5344CB8AC3E}">
        <p14:creationId xmlns:p14="http://schemas.microsoft.com/office/powerpoint/2010/main" val="3966576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1EFE93-0DD8-57AB-4471-B6E392C9ED24}"/>
              </a:ext>
            </a:extLst>
          </p:cNvPr>
          <p:cNvSpPr/>
          <p:nvPr userDrawn="1"/>
        </p:nvSpPr>
        <p:spPr>
          <a:xfrm>
            <a:off x="-5867" y="0"/>
            <a:ext cx="12197867" cy="5904854"/>
          </a:xfrm>
          <a:prstGeom prst="rect">
            <a:avLst/>
          </a:prstGeom>
          <a:solidFill>
            <a:srgbClr val="F3F3F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8BD737E-5A93-3BB0-7DA2-A2A5244D6D04}"/>
              </a:ext>
            </a:extLst>
          </p:cNvPr>
          <p:cNvSpPr>
            <a:spLocks noGrp="1"/>
          </p:cNvSpPr>
          <p:nvPr>
            <p:ph type="sldNum" sz="quarter" idx="12"/>
          </p:nvPr>
        </p:nvSpPr>
        <p:spPr/>
        <p:txBody>
          <a:bodyPr/>
          <a:lstStyle/>
          <a:p>
            <a:fld id="{7B94F183-0B41-405F-9FA5-C5E10FB76D92}" type="slidenum">
              <a:rPr lang="en-US" smtClean="0"/>
              <a:t>‹#›</a:t>
            </a:fld>
            <a:endParaRPr lang="en-US"/>
          </a:p>
        </p:txBody>
      </p:sp>
      <p:sp>
        <p:nvSpPr>
          <p:cNvPr id="14" name="Title 1">
            <a:extLst>
              <a:ext uri="{FF2B5EF4-FFF2-40B4-BE49-F238E27FC236}">
                <a16:creationId xmlns:a16="http://schemas.microsoft.com/office/drawing/2014/main" id="{857E7810-D5C8-E66D-CD49-06F633CFBA0B}"/>
              </a:ext>
            </a:extLst>
          </p:cNvPr>
          <p:cNvSpPr>
            <a:spLocks noGrp="1"/>
          </p:cNvSpPr>
          <p:nvPr>
            <p:ph type="title"/>
          </p:nvPr>
        </p:nvSpPr>
        <p:spPr>
          <a:xfrm>
            <a:off x="838200" y="0"/>
            <a:ext cx="10515600" cy="841248"/>
          </a:xfrm>
        </p:spPr>
        <p:txBody>
          <a:bodyPr>
            <a:normAutofit/>
          </a:bodyPr>
          <a:lstStyle>
            <a:lvl1pPr algn="ctr">
              <a:defRPr sz="3200">
                <a:solidFill>
                  <a:srgbClr val="005CB9"/>
                </a:solidFill>
                <a:latin typeface="Avenir Black" panose="020B0803020203020204" pitchFamily="34" charset="0"/>
              </a:defRPr>
            </a:lvl1pPr>
          </a:lstStyle>
          <a:p>
            <a:r>
              <a:rPr lang="en-US"/>
              <a:t>Click to edit Master title style</a:t>
            </a:r>
          </a:p>
        </p:txBody>
      </p:sp>
      <p:sp>
        <p:nvSpPr>
          <p:cNvPr id="15" name="Text Placeholder 2">
            <a:extLst>
              <a:ext uri="{FF2B5EF4-FFF2-40B4-BE49-F238E27FC236}">
                <a16:creationId xmlns:a16="http://schemas.microsoft.com/office/drawing/2014/main" id="{12AF08DB-7EFB-7DF9-F14C-3E9EE3A7D14A}"/>
              </a:ext>
            </a:extLst>
          </p:cNvPr>
          <p:cNvSpPr>
            <a:spLocks noGrp="1"/>
          </p:cNvSpPr>
          <p:nvPr>
            <p:ph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5283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3766188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Tree>
    <p:extLst>
      <p:ext uri="{BB962C8B-B14F-4D97-AF65-F5344CB8AC3E}">
        <p14:creationId xmlns:p14="http://schemas.microsoft.com/office/powerpoint/2010/main" val="1396454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0"/>
          <a:stretch>
            <a:fillRect/>
          </a:stretch>
        </p:blipFill>
        <p:spPr>
          <a:xfrm>
            <a:off x="546547" y="377701"/>
            <a:ext cx="2548402" cy="555706"/>
          </a:xfrm>
          <a:prstGeom prst="rect">
            <a:avLst/>
          </a:prstGeom>
        </p:spPr>
      </p:pic>
    </p:spTree>
    <p:extLst>
      <p:ext uri="{BB962C8B-B14F-4D97-AF65-F5344CB8AC3E}">
        <p14:creationId xmlns:p14="http://schemas.microsoft.com/office/powerpoint/2010/main" val="20991003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9"/>
          <a:stretch>
            <a:fillRect/>
          </a:stretch>
        </p:blipFill>
        <p:spPr>
          <a:xfrm>
            <a:off x="0" y="494863"/>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5401388"/>
            <a:ext cx="10141773"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CONFIDENTIAL AND PROPRIETARY</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4259895"/>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Tree>
    <p:extLst>
      <p:ext uri="{BB962C8B-B14F-4D97-AF65-F5344CB8AC3E}">
        <p14:creationId xmlns:p14="http://schemas.microsoft.com/office/powerpoint/2010/main" val="380869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2890081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Tree>
    <p:extLst>
      <p:ext uri="{BB962C8B-B14F-4D97-AF65-F5344CB8AC3E}">
        <p14:creationId xmlns:p14="http://schemas.microsoft.com/office/powerpoint/2010/main" val="25437903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1370521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466911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392434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344096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Tree>
    <p:extLst>
      <p:ext uri="{BB962C8B-B14F-4D97-AF65-F5344CB8AC3E}">
        <p14:creationId xmlns:p14="http://schemas.microsoft.com/office/powerpoint/2010/main" val="30973920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16" name="TextBox 15">
            <a:extLst>
              <a:ext uri="{FF2B5EF4-FFF2-40B4-BE49-F238E27FC236}">
                <a16:creationId xmlns:a16="http://schemas.microsoft.com/office/drawing/2014/main" id="{163CB99B-B8C3-4FA6-A75F-FC87CCA2F3AB}"/>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sp>
        <p:nvSpPr>
          <p:cNvPr id="5" name="TextBox 4">
            <a:extLst>
              <a:ext uri="{FF2B5EF4-FFF2-40B4-BE49-F238E27FC236}">
                <a16:creationId xmlns:a16="http://schemas.microsoft.com/office/drawing/2014/main" id="{FA57C5BD-D408-8FB7-B6ED-4AE2223D660A}"/>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28064510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9E0E9308-E3CD-459D-97C6-E64A0C834092}"/>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8A60FE88-79B2-4185-A509-DFC9A3131E06}"/>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C44F3907-5DFC-41F6-A3B0-AA26389E84C8}"/>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125621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5D454E53-3387-40AB-A4A0-0F8E03CCA0EA}"/>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57E437E0-2457-47A6-A6DA-71C56D4D3F01}"/>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048D5048-C102-4E31-9DF0-BF49E703A34B}"/>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207831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CB92E060-A8EF-41B9-9D4D-0FF0A28AFA54}"/>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E9B23FB7-0298-498C-A0C1-78E94A86260C}"/>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BEB85064-DABC-4221-A332-335E76410A5A}"/>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126836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2671608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5" name="TextBox 14">
            <a:extLst>
              <a:ext uri="{FF2B5EF4-FFF2-40B4-BE49-F238E27FC236}">
                <a16:creationId xmlns:a16="http://schemas.microsoft.com/office/drawing/2014/main" id="{E4F165DE-80C6-42F7-9F89-2A6985713868}"/>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Tree>
    <p:extLst>
      <p:ext uri="{BB962C8B-B14F-4D97-AF65-F5344CB8AC3E}">
        <p14:creationId xmlns:p14="http://schemas.microsoft.com/office/powerpoint/2010/main" val="307232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10"/>
          <a:stretch>
            <a:fillRect/>
          </a:stretch>
        </p:blipFill>
        <p:spPr>
          <a:xfrm>
            <a:off x="10135026" y="6373368"/>
            <a:ext cx="1159550" cy="252852"/>
          </a:xfrm>
          <a:prstGeom prst="rect">
            <a:avLst/>
          </a:prstGeom>
        </p:spPr>
      </p:pic>
      <p:grpSp>
        <p:nvGrpSpPr>
          <p:cNvPr id="13" name="Group 12">
            <a:extLst>
              <a:ext uri="{FF2B5EF4-FFF2-40B4-BE49-F238E27FC236}">
                <a16:creationId xmlns:a16="http://schemas.microsoft.com/office/drawing/2014/main" id="{2F94702B-9CAE-457C-9FBD-CAEA9474AAB6}"/>
              </a:ext>
            </a:extLst>
          </p:cNvPr>
          <p:cNvGrpSpPr/>
          <p:nvPr userDrawn="1"/>
        </p:nvGrpSpPr>
        <p:grpSpPr>
          <a:xfrm>
            <a:off x="195496" y="66858"/>
            <a:ext cx="11807968" cy="6640826"/>
            <a:chOff x="195496" y="66858"/>
            <a:chExt cx="11807968" cy="6640826"/>
          </a:xfrm>
        </p:grpSpPr>
        <p:sp>
          <p:nvSpPr>
            <p:cNvPr id="14" name="TextBox 13">
              <a:extLst>
                <a:ext uri="{FF2B5EF4-FFF2-40B4-BE49-F238E27FC236}">
                  <a16:creationId xmlns:a16="http://schemas.microsoft.com/office/drawing/2014/main" id="{495F231C-D832-4D91-8725-AD016CBC7926}"/>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46A55597-8169-4C3B-86F2-E8D8B1F5DB30}"/>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3676478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grpSp>
        <p:nvGrpSpPr>
          <p:cNvPr id="11" name="Group 10">
            <a:extLst>
              <a:ext uri="{FF2B5EF4-FFF2-40B4-BE49-F238E27FC236}">
                <a16:creationId xmlns:a16="http://schemas.microsoft.com/office/drawing/2014/main" id="{A26E702F-A006-4AEC-AD8C-D3A87528707F}"/>
              </a:ext>
            </a:extLst>
          </p:cNvPr>
          <p:cNvGrpSpPr/>
          <p:nvPr userDrawn="1"/>
        </p:nvGrpSpPr>
        <p:grpSpPr>
          <a:xfrm>
            <a:off x="195496" y="66858"/>
            <a:ext cx="11807968" cy="6640826"/>
            <a:chOff x="195496" y="66858"/>
            <a:chExt cx="11807968" cy="6640826"/>
          </a:xfrm>
        </p:grpSpPr>
        <p:sp>
          <p:nvSpPr>
            <p:cNvPr id="12" name="TextBox 11">
              <a:extLst>
                <a:ext uri="{FF2B5EF4-FFF2-40B4-BE49-F238E27FC236}">
                  <a16:creationId xmlns:a16="http://schemas.microsoft.com/office/drawing/2014/main" id="{D3243063-E786-41D7-B135-B89387E0EF79}"/>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3" name="TextBox 12">
              <a:extLst>
                <a:ext uri="{FF2B5EF4-FFF2-40B4-BE49-F238E27FC236}">
                  <a16:creationId xmlns:a16="http://schemas.microsoft.com/office/drawing/2014/main" id="{20EC668F-7992-4394-B1D7-B90C6863DC84}"/>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1632875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
        <p:nvSpPr>
          <p:cNvPr id="6" name="TextBox 5">
            <a:extLst>
              <a:ext uri="{FF2B5EF4-FFF2-40B4-BE49-F238E27FC236}">
                <a16:creationId xmlns:a16="http://schemas.microsoft.com/office/drawing/2014/main" id="{88E7518A-3678-4EC0-82F1-577E1A3EA50F}"/>
              </a:ext>
            </a:extLst>
          </p:cNvPr>
          <p:cNvSpPr txBox="1"/>
          <p:nvPr userDrawn="1"/>
        </p:nvSpPr>
        <p:spPr>
          <a:xfrm>
            <a:off x="357325" y="67157"/>
            <a:ext cx="6094520" cy="215444"/>
          </a:xfrm>
          <a:prstGeom prst="rect">
            <a:avLst/>
          </a:prstGeom>
          <a:noFill/>
          <a:ln w="6350">
            <a:noFill/>
            <a:miter lim="800000"/>
          </a:ln>
        </p:spPr>
        <p:txBody>
          <a:bodyPr wrap="square">
            <a:spAutoFit/>
          </a:bodyPr>
          <a:lstStyle/>
          <a:p>
            <a:pPr lvl="0">
              <a:buNone/>
            </a:pPr>
            <a:r>
              <a:rPr lang="en-US" sz="800"/>
              <a:t>CONFIDENTIAL AND PROPRIETARY</a:t>
            </a:r>
          </a:p>
        </p:txBody>
      </p:sp>
    </p:spTree>
    <p:extLst>
      <p:ext uri="{BB962C8B-B14F-4D97-AF65-F5344CB8AC3E}">
        <p14:creationId xmlns:p14="http://schemas.microsoft.com/office/powerpoint/2010/main" val="33824606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1_3-line">
    <p:spTree>
      <p:nvGrpSpPr>
        <p:cNvPr id="1" name=""/>
        <p:cNvGrpSpPr/>
        <p:nvPr/>
      </p:nvGrpSpPr>
      <p:grpSpPr>
        <a:xfrm>
          <a:off x="0" y="0"/>
          <a:ext cx="0" cy="0"/>
          <a:chOff x="0" y="0"/>
          <a:chExt cx="0" cy="0"/>
        </a:xfrm>
      </p:grpSpPr>
      <p:cxnSp>
        <p:nvCxnSpPr>
          <p:cNvPr id="103" name="BottomLine">
            <a:extLst>
              <a:ext uri="{FF2B5EF4-FFF2-40B4-BE49-F238E27FC236}">
                <a16:creationId xmlns:a16="http://schemas.microsoft.com/office/drawing/2014/main" id="{1A205B6C-F79D-4193-9FCF-230AF1D51716}"/>
              </a:ext>
            </a:extLst>
          </p:cNvPr>
          <p:cNvCxnSpPr/>
          <p:nvPr userDrawn="1">
            <p:custDataLst>
              <p:tags r:id="rId1"/>
            </p:custDataLst>
          </p:nvPr>
        </p:nvCxnSpPr>
        <p:spPr>
          <a:xfrm>
            <a:off x="554736" y="64537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
            <a:extLst>
              <a:ext uri="{FF2B5EF4-FFF2-40B4-BE49-F238E27FC236}">
                <a16:creationId xmlns:a16="http://schemas.microsoft.com/office/drawing/2014/main" id="{CB6CF5F8-7994-4E97-9AE6-6C98CE30967C}"/>
              </a:ext>
            </a:extLst>
          </p:cNvPr>
          <p:cNvCxnSpPr/>
          <p:nvPr userDrawn="1">
            <p:custDataLst>
              <p:tags r:id="rId2"/>
            </p:custDataLst>
          </p:nvPr>
        </p:nvCxnSpPr>
        <p:spPr>
          <a:xfrm>
            <a:off x="554736" y="1181906"/>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LogoText">
            <a:extLst>
              <a:ext uri="{FF2B5EF4-FFF2-40B4-BE49-F238E27FC236}">
                <a16:creationId xmlns:a16="http://schemas.microsoft.com/office/drawing/2014/main" id="{B789CE62-716F-47B1-B8FE-60436A1FA5A7}"/>
              </a:ext>
            </a:extLst>
          </p:cNvPr>
          <p:cNvSpPr txBox="1"/>
          <p:nvPr userDrawn="1">
            <p:custDataLst>
              <p:tags r:id="rId3"/>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grpSp>
        <p:nvGrpSpPr>
          <p:cNvPr id="16" name="Group 15">
            <a:extLst>
              <a:ext uri="{FF2B5EF4-FFF2-40B4-BE49-F238E27FC236}">
                <a16:creationId xmlns:a16="http://schemas.microsoft.com/office/drawing/2014/main" id="{68D734BD-05E4-4859-A0BB-B7F58567E857}"/>
              </a:ext>
            </a:extLst>
          </p:cNvPr>
          <p:cNvGrpSpPr/>
          <p:nvPr userDrawn="1"/>
        </p:nvGrpSpPr>
        <p:grpSpPr>
          <a:xfrm>
            <a:off x="195496" y="66858"/>
            <a:ext cx="11807968" cy="6640826"/>
            <a:chOff x="195496" y="66858"/>
            <a:chExt cx="11807968" cy="6640826"/>
          </a:xfrm>
        </p:grpSpPr>
        <p:sp>
          <p:nvSpPr>
            <p:cNvPr id="17" name="TextBox 16">
              <a:extLst>
                <a:ext uri="{FF2B5EF4-FFF2-40B4-BE49-F238E27FC236}">
                  <a16:creationId xmlns:a16="http://schemas.microsoft.com/office/drawing/2014/main" id="{59DA71EB-4B9E-4693-88DA-9BBCDF7BA32A}"/>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8" name="TextBox 17">
              <a:extLst>
                <a:ext uri="{FF2B5EF4-FFF2-40B4-BE49-F238E27FC236}">
                  <a16:creationId xmlns:a16="http://schemas.microsoft.com/office/drawing/2014/main" id="{98C333A2-4D72-4BB3-B423-59BC2BC69205}"/>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34295400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8876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t>Source: …</a:t>
            </a:r>
          </a:p>
        </p:txBody>
      </p:sp>
      <p:sp>
        <p:nvSpPr>
          <p:cNvPr id="14" name="Slide Number">
            <a:extLst>
              <a:ext uri="{FF2B5EF4-FFF2-40B4-BE49-F238E27FC236}">
                <a16:creationId xmlns:a16="http://schemas.microsoft.com/office/drawing/2014/main" id="{73C39C84-0A57-4B86-92B9-9D5FC3DA75AC}"/>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CD74377-6E88-4365-8EFB-C04DE6CFB223}"/>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2" name="TextBox 1">
            <a:extLst>
              <a:ext uri="{FF2B5EF4-FFF2-40B4-BE49-F238E27FC236}">
                <a16:creationId xmlns:a16="http://schemas.microsoft.com/office/drawing/2014/main" id="{96D585C1-9380-EE31-B4A2-A5F6A29F6D67}"/>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589073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4_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9DCA25-22D7-6D33-2CE9-CD94671FEB65}"/>
              </a:ext>
            </a:extLst>
          </p:cNvPr>
          <p:cNvPicPr>
            <a:picLocks noChangeAspect="1"/>
          </p:cNvPicPr>
          <p:nvPr userDrawn="1"/>
        </p:nvPicPr>
        <p:blipFill rotWithShape="1">
          <a:blip r:embed="rId6">
            <a:alphaModFix amt="69000"/>
          </a:blip>
          <a:srcRect t="17417" b="13588"/>
          <a:stretch/>
        </p:blipFill>
        <p:spPr>
          <a:xfrm>
            <a:off x="0" y="1241168"/>
            <a:ext cx="12192000" cy="5616832"/>
          </a:xfrm>
          <a:prstGeom prst="rect">
            <a:avLst/>
          </a:prstGeom>
        </p:spPr>
      </p:pic>
      <p:sp>
        <p:nvSpPr>
          <p:cNvPr id="9" name="Rectangle 8">
            <a:extLst>
              <a:ext uri="{FF2B5EF4-FFF2-40B4-BE49-F238E27FC236}">
                <a16:creationId xmlns:a16="http://schemas.microsoft.com/office/drawing/2014/main" id="{B9940A3D-579E-0A58-9D99-6E2E9D96AE2B}"/>
              </a:ext>
            </a:extLst>
          </p:cNvPr>
          <p:cNvSpPr/>
          <p:nvPr userDrawn="1"/>
        </p:nvSpPr>
        <p:spPr>
          <a:xfrm>
            <a:off x="0" y="3899733"/>
            <a:ext cx="11064240" cy="17170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9"/>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99332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4162425"/>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Tree>
    <p:extLst>
      <p:ext uri="{BB962C8B-B14F-4D97-AF65-F5344CB8AC3E}">
        <p14:creationId xmlns:p14="http://schemas.microsoft.com/office/powerpoint/2010/main" val="3237176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280477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7EA6461-9A65-4458-BD27-697880004FFB}"/>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
        <p:nvSpPr>
          <p:cNvPr id="13" name="TextBox 12">
            <a:extLst>
              <a:ext uri="{FF2B5EF4-FFF2-40B4-BE49-F238E27FC236}">
                <a16:creationId xmlns:a16="http://schemas.microsoft.com/office/drawing/2014/main" id="{35B4374D-128A-49FF-A829-5A943FFD45C2}"/>
              </a:ext>
            </a:extLst>
          </p:cNvPr>
          <p:cNvSpPr txBox="1">
            <a:spLocks/>
          </p:cNvSpPr>
          <p:nvPr userDrawn="1"/>
        </p:nvSpPr>
        <p:spPr>
          <a:xfrm>
            <a:off x="4393869" y="5332241"/>
            <a:ext cx="4495771" cy="1477328"/>
          </a:xfrm>
          <a:prstGeom prst="rect">
            <a:avLst/>
          </a:prstGeom>
          <a:noFill/>
          <a:ln w="6350">
            <a:noFill/>
            <a:miter lim="800000"/>
          </a:ln>
        </p:spPr>
        <p:txBody>
          <a:bodyPr wrap="square">
            <a:spAutoFit/>
          </a:bodyPr>
          <a:lstStyle/>
          <a:p>
            <a:r>
              <a:rPr lang="en-US" sz="900">
                <a:solidFill>
                  <a:schemeClr val="tx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900">
                <a:solidFill>
                  <a:schemeClr val="tx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900">
              <a:solidFill>
                <a:schemeClr val="tx1"/>
              </a:solidFill>
              <a:effectLst/>
              <a:latin typeface="+mn-l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E82EA19-4834-83BE-2073-818F7C6854F0}"/>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3035088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117332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7EC9C550-3671-4CE8-BA9C-F30117C236A8}"/>
              </a:ext>
            </a:extLst>
          </p:cNvPr>
          <p:cNvPicPr>
            <a:picLocks noChangeAspect="1"/>
          </p:cNvPicPr>
          <p:nvPr userDrawn="1"/>
        </p:nvPicPr>
        <p:blipFill>
          <a:blip r:embed="rId9"/>
          <a:stretch>
            <a:fillRect/>
          </a:stretch>
        </p:blipFill>
        <p:spPr bwMode="ltGray">
          <a:xfrm>
            <a:off x="3176" y="1243074"/>
            <a:ext cx="12192000" cy="389382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1"/>
          <a:stretch>
            <a:fillRect/>
          </a:stretch>
        </p:blipFill>
        <p:spPr>
          <a:xfrm>
            <a:off x="546547" y="377701"/>
            <a:ext cx="2548402" cy="555706"/>
          </a:xfrm>
          <a:prstGeom prst="rect">
            <a:avLst/>
          </a:prstGeom>
        </p:spPr>
      </p:pic>
      <p:sp>
        <p:nvSpPr>
          <p:cNvPr id="16" name="TextBox 15">
            <a:extLst>
              <a:ext uri="{FF2B5EF4-FFF2-40B4-BE49-F238E27FC236}">
                <a16:creationId xmlns:a16="http://schemas.microsoft.com/office/drawing/2014/main" id="{0FF58DD7-C1D3-4EAA-97E4-90F086BB9D35}"/>
              </a:ext>
            </a:extLst>
          </p:cNvPr>
          <p:cNvSpPr txBox="1">
            <a:spLocks/>
          </p:cNvSpPr>
          <p:nvPr userDrawn="1"/>
        </p:nvSpPr>
        <p:spPr>
          <a:xfrm>
            <a:off x="9290681" y="5474153"/>
            <a:ext cx="2863219" cy="1384995"/>
          </a:xfrm>
          <a:prstGeom prst="rect">
            <a:avLst/>
          </a:prstGeom>
          <a:noFill/>
          <a:ln w="6350">
            <a:noFill/>
            <a:miter lim="800000"/>
          </a:ln>
        </p:spPr>
        <p:txBody>
          <a:bodyPr wrap="square">
            <a:spAutoFit/>
          </a:bodyPr>
          <a:lstStyle/>
          <a:p>
            <a:r>
              <a:rPr lang="en-US" sz="700">
                <a:solidFill>
                  <a:schemeClr val="bg2"/>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700">
                <a:solidFill>
                  <a:schemeClr val="bg2"/>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700">
              <a:solidFill>
                <a:schemeClr val="bg2"/>
              </a:solidFill>
              <a:effectLst/>
              <a:latin typeface="+mn-l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8D297C-0E46-6342-2802-5B40BF7C153A}"/>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72902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190733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9"/>
          <a:stretch>
            <a:fillRect/>
          </a:stretch>
        </p:blipFill>
        <p:spPr>
          <a:xfrm>
            <a:off x="0" y="495300"/>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59986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1DEBBCB3-434E-458B-8B86-8014F45A7DC0}"/>
              </a:ext>
            </a:extLst>
          </p:cNvPr>
          <p:cNvSpPr txBox="1"/>
          <p:nvPr userDrawn="1"/>
        </p:nvSpPr>
        <p:spPr>
          <a:xfrm>
            <a:off x="470346" y="5898631"/>
            <a:ext cx="11164442" cy="861774"/>
          </a:xfrm>
          <a:prstGeom prst="rect">
            <a:avLst/>
          </a:prstGeom>
          <a:noFill/>
          <a:ln w="6350">
            <a:noFill/>
            <a:miter lim="800000"/>
          </a:ln>
        </p:spPr>
        <p:txBody>
          <a:bodyPr wrap="square">
            <a:spAutoFit/>
          </a:bodyPr>
          <a:lstStyle/>
          <a:p>
            <a:r>
              <a:rPr lang="en-US" sz="1000">
                <a:solidFill>
                  <a:schemeClr val="bg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1000">
                <a:solidFill>
                  <a:schemeClr val="bg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1000">
              <a:solidFill>
                <a:schemeClr val="bg1"/>
              </a:solidFill>
              <a:effectLst/>
              <a:latin typeface="+mn-lt"/>
              <a:ea typeface="Calibri" panose="020F0502020204030204" pitchFamily="34" charset="0"/>
              <a:cs typeface="Arial" panose="020B0604020202020204" pitchFamily="34" charset="0"/>
            </a:endParaRPr>
          </a:p>
        </p:txBody>
      </p:sp>
      <p:sp>
        <p:nvSpPr>
          <p:cNvPr id="13" name="Documenttype">
            <a:extLst>
              <a:ext uri="{FF2B5EF4-FFF2-40B4-BE49-F238E27FC236}">
                <a16:creationId xmlns:a16="http://schemas.microsoft.com/office/drawing/2014/main" id="{F7CC7CC1-1BDB-456F-AE4B-5CC573A18C94}"/>
              </a:ext>
            </a:extLst>
          </p:cNvPr>
          <p:cNvSpPr>
            <a:spLocks noGrp="1"/>
          </p:cNvSpPr>
          <p:nvPr>
            <p:ph type="body" sz="quarter" idx="13" hasCustomPrompt="1"/>
            <p:custDataLst>
              <p:tags r:id="rId5"/>
            </p:custDataLst>
          </p:nvPr>
        </p:nvSpPr>
        <p:spPr>
          <a:xfrm>
            <a:off x="545406" y="5401388"/>
            <a:ext cx="6908676"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3" name="TextBox 2">
            <a:extLst>
              <a:ext uri="{FF2B5EF4-FFF2-40B4-BE49-F238E27FC236}">
                <a16:creationId xmlns:a16="http://schemas.microsoft.com/office/drawing/2014/main" id="{D2A8F0B3-3CFE-CD28-15D1-D7907381A033}"/>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401953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36005846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92123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C365F02C-052D-4ECC-B80C-9D36C9E00D67}"/>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5526793"/>
            <a:ext cx="11088241" cy="215444"/>
          </a:xfrm>
          <a:prstGeom prst="rect">
            <a:avLst/>
          </a:prstGeom>
        </p:spPr>
        <p:txBody>
          <a:bodyPr wrap="square">
            <a:no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2621"/>
            <a:ext cx="11088241" cy="307777"/>
          </a:xfrm>
          <a:prstGeom prst="rect">
            <a:avLst/>
          </a:prstGeom>
        </p:spPr>
        <p:txBody>
          <a:bodyPr wrap="square">
            <a:no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
        <p:nvSpPr>
          <p:cNvPr id="12" name="TextBox 11">
            <a:extLst>
              <a:ext uri="{FF2B5EF4-FFF2-40B4-BE49-F238E27FC236}">
                <a16:creationId xmlns:a16="http://schemas.microsoft.com/office/drawing/2014/main" id="{2E9C9EC3-E219-4EBC-AAC9-BA6EF24EAB63}"/>
              </a:ext>
            </a:extLst>
          </p:cNvPr>
          <p:cNvSpPr txBox="1">
            <a:spLocks/>
          </p:cNvSpPr>
          <p:nvPr userDrawn="1"/>
        </p:nvSpPr>
        <p:spPr>
          <a:xfrm>
            <a:off x="470347" y="5898631"/>
            <a:ext cx="11088241" cy="861774"/>
          </a:xfrm>
          <a:prstGeom prst="rect">
            <a:avLst/>
          </a:prstGeom>
          <a:noFill/>
          <a:ln w="6350">
            <a:noFill/>
            <a:miter lim="800000"/>
          </a:ln>
        </p:spPr>
        <p:txBody>
          <a:bodyPr wrap="square">
            <a:noAutofit/>
          </a:bodyPr>
          <a:lstStyle/>
          <a:p>
            <a:r>
              <a:rPr lang="en-US" sz="1000">
                <a:solidFill>
                  <a:schemeClr val="bg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1000">
                <a:solidFill>
                  <a:schemeClr val="bg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1000">
              <a:solidFill>
                <a:schemeClr val="bg1"/>
              </a:solidFill>
              <a:effectLst/>
              <a:latin typeface="+mn-l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6D65A58-8F52-4FC7-F66C-CF1950A00AAE}"/>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5557769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4110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12" name="Slide Number">
            <a:extLst>
              <a:ext uri="{FF2B5EF4-FFF2-40B4-BE49-F238E27FC236}">
                <a16:creationId xmlns:a16="http://schemas.microsoft.com/office/drawing/2014/main" id="{91AFBA86-07DC-4844-B473-00A40BE4CDC8}"/>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575022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87230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21D38ADD-0228-4612-8291-3951DC241C88}"/>
              </a:ext>
            </a:extLst>
          </p:cNvPr>
          <p:cNvSpPr>
            <a:spLocks noChangeArrowheads="1"/>
          </p:cNvSpPr>
          <p:nvPr userDrawn="1">
            <p:custDataLst>
              <p:tags r:id="rId5"/>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101529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561266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Slide Number">
            <a:extLst>
              <a:ext uri="{FF2B5EF4-FFF2-40B4-BE49-F238E27FC236}">
                <a16:creationId xmlns:a16="http://schemas.microsoft.com/office/drawing/2014/main" id="{63E87F1C-7E65-4D62-9884-5C9EAE3C4EB2}"/>
              </a:ext>
            </a:extLst>
          </p:cNvPr>
          <p:cNvSpPr>
            <a:spLocks noChangeArrowheads="1"/>
          </p:cNvSpPr>
          <p:nvPr userDrawn="1">
            <p:custDataLst>
              <p:tags r:id="rId5"/>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21167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66083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Slide Number">
            <a:extLst>
              <a:ext uri="{FF2B5EF4-FFF2-40B4-BE49-F238E27FC236}">
                <a16:creationId xmlns:a16="http://schemas.microsoft.com/office/drawing/2014/main" id="{C8AAC505-4CA4-4864-9771-5D45813E288A}"/>
              </a:ext>
            </a:extLst>
          </p:cNvPr>
          <p:cNvSpPr>
            <a:spLocks noChangeArrowheads="1"/>
          </p:cNvSpPr>
          <p:nvPr userDrawn="1">
            <p:custDataLst>
              <p:tags r:id="rId5"/>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586685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81183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Slide Number">
            <a:extLst>
              <a:ext uri="{FF2B5EF4-FFF2-40B4-BE49-F238E27FC236}">
                <a16:creationId xmlns:a16="http://schemas.microsoft.com/office/drawing/2014/main" id="{AF395DF2-430B-4592-9F9E-1EB182B4F8DB}"/>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05570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8605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a:extLst>
              <a:ext uri="{FF2B5EF4-FFF2-40B4-BE49-F238E27FC236}">
                <a16:creationId xmlns:a16="http://schemas.microsoft.com/office/drawing/2014/main" id="{BC83EC15-D928-4721-8865-56BA47379592}"/>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E98C00D8-5A37-47F6-8242-E9EA132E92C1}"/>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915BBB07-83F8-4766-8E36-E14B2200A75D}"/>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76ED7855-61AD-2772-B44B-163CA2A3B9A2}"/>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892801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6598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a:extLst>
              <a:ext uri="{FF2B5EF4-FFF2-40B4-BE49-F238E27FC236}">
                <a16:creationId xmlns:a16="http://schemas.microsoft.com/office/drawing/2014/main" id="{277F54B3-000F-44C3-80A4-6815D3BBA4B6}"/>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9D62F3E-3EBD-47D1-95FC-ED318E952487}"/>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785727FE-EF44-44EB-8F20-BCCF4D45C83E}"/>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6BF3427C-F0C4-0564-4A42-5EB46957A489}"/>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5647142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64648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a:extLst>
              <a:ext uri="{FF2B5EF4-FFF2-40B4-BE49-F238E27FC236}">
                <a16:creationId xmlns:a16="http://schemas.microsoft.com/office/drawing/2014/main" id="{8A1B2A62-C2DA-428E-8D8A-BDCD1318061A}"/>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2A2B0AF6-A093-4412-A930-34AB2FDEA6D4}"/>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CE1B8F84-613D-44A3-845F-2644B3A12E07}"/>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5E7AC42E-B767-020B-506A-6FCB6191C636}"/>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2895976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176028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463568"/>
            <a:ext cx="6967729"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a:extLst>
              <a:ext uri="{FF2B5EF4-FFF2-40B4-BE49-F238E27FC236}">
                <a16:creationId xmlns:a16="http://schemas.microsoft.com/office/drawing/2014/main" id="{F758342C-3112-4904-AA9E-988F4A8B1BEB}"/>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52074148-4CC3-4980-96C9-0381E4BDFB26}"/>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042DB677-4D36-40C2-A58D-4502DBC033A3}"/>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2" name="TextBox 1">
            <a:extLst>
              <a:ext uri="{FF2B5EF4-FFF2-40B4-BE49-F238E27FC236}">
                <a16:creationId xmlns:a16="http://schemas.microsoft.com/office/drawing/2014/main" id="{FE404A69-5859-907F-FEB2-9678D13D1EE5}"/>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11483410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134.xml"/><Relationship Id="rId39" Type="http://schemas.openxmlformats.org/officeDocument/2006/relationships/tags" Target="../tags/tag147.xml"/><Relationship Id="rId21" Type="http://schemas.openxmlformats.org/officeDocument/2006/relationships/slideLayout" Target="../slideLayouts/slideLayout45.xml"/><Relationship Id="rId34" Type="http://schemas.openxmlformats.org/officeDocument/2006/relationships/tags" Target="../tags/tag142.xml"/><Relationship Id="rId42" Type="http://schemas.openxmlformats.org/officeDocument/2006/relationships/tags" Target="../tags/tag150.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tags" Target="../tags/tag137.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tags" Target="../tags/tag145.xml"/><Relationship Id="rId40" Type="http://schemas.openxmlformats.org/officeDocument/2006/relationships/tags" Target="../tags/tag148.xml"/><Relationship Id="rId45" Type="http://schemas.openxmlformats.org/officeDocument/2006/relationships/image" Target="../media/image2.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139.xml"/><Relationship Id="rId44" Type="http://schemas.openxmlformats.org/officeDocument/2006/relationships/image" Target="../media/image1.e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tags" Target="../tags/tag143.xml"/><Relationship Id="rId43" Type="http://schemas.openxmlformats.org/officeDocument/2006/relationships/oleObject" Target="../embeddings/oleObject22.bin"/><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tags" Target="../tags/tag146.xml"/><Relationship Id="rId20" Type="http://schemas.openxmlformats.org/officeDocument/2006/relationships/slideLayout" Target="../slideLayouts/slideLayout44.xml"/><Relationship Id="rId41" Type="http://schemas.openxmlformats.org/officeDocument/2006/relationships/tags" Target="../tags/tag1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ags" Target="../tags/tag272.xml"/><Relationship Id="rId39" Type="http://schemas.openxmlformats.org/officeDocument/2006/relationships/tags" Target="../tags/tag285.xml"/><Relationship Id="rId21" Type="http://schemas.openxmlformats.org/officeDocument/2006/relationships/slideLayout" Target="../slideLayouts/slideLayout66.xml"/><Relationship Id="rId34" Type="http://schemas.openxmlformats.org/officeDocument/2006/relationships/tags" Target="../tags/tag280.xml"/><Relationship Id="rId42" Type="http://schemas.openxmlformats.org/officeDocument/2006/relationships/tags" Target="../tags/tag28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tags" Target="../tags/tag27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ags" Target="../tags/tag270.xml"/><Relationship Id="rId32" Type="http://schemas.openxmlformats.org/officeDocument/2006/relationships/tags" Target="../tags/tag278.xml"/><Relationship Id="rId37" Type="http://schemas.openxmlformats.org/officeDocument/2006/relationships/tags" Target="../tags/tag283.xml"/><Relationship Id="rId40" Type="http://schemas.openxmlformats.org/officeDocument/2006/relationships/tags" Target="../tags/tag286.xml"/><Relationship Id="rId45" Type="http://schemas.openxmlformats.org/officeDocument/2006/relationships/image" Target="../media/image2.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ags" Target="../tags/tag269.xml"/><Relationship Id="rId28" Type="http://schemas.openxmlformats.org/officeDocument/2006/relationships/tags" Target="../tags/tag274.xml"/><Relationship Id="rId36" Type="http://schemas.openxmlformats.org/officeDocument/2006/relationships/tags" Target="../tags/tag282.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tags" Target="../tags/tag277.xml"/><Relationship Id="rId44"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3.xml"/><Relationship Id="rId27" Type="http://schemas.openxmlformats.org/officeDocument/2006/relationships/tags" Target="../tags/tag273.xml"/><Relationship Id="rId30" Type="http://schemas.openxmlformats.org/officeDocument/2006/relationships/tags" Target="../tags/tag276.xml"/><Relationship Id="rId35" Type="http://schemas.openxmlformats.org/officeDocument/2006/relationships/tags" Target="../tags/tag281.xml"/><Relationship Id="rId43" Type="http://schemas.openxmlformats.org/officeDocument/2006/relationships/oleObject" Target="../embeddings/oleObject44.bin"/><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ags" Target="../tags/tag271.xml"/><Relationship Id="rId33" Type="http://schemas.openxmlformats.org/officeDocument/2006/relationships/tags" Target="../tags/tag279.xml"/><Relationship Id="rId38" Type="http://schemas.openxmlformats.org/officeDocument/2006/relationships/tags" Target="../tags/tag284.xml"/><Relationship Id="rId20" Type="http://schemas.openxmlformats.org/officeDocument/2006/relationships/slideLayout" Target="../slideLayouts/slideLayout65.xml"/><Relationship Id="rId41" Type="http://schemas.openxmlformats.org/officeDocument/2006/relationships/tags" Target="../tags/tag28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tags" Target="../tags/tag397.xml"/><Relationship Id="rId39" Type="http://schemas.openxmlformats.org/officeDocument/2006/relationships/tags" Target="../tags/tag410.xml"/><Relationship Id="rId21" Type="http://schemas.openxmlformats.org/officeDocument/2006/relationships/theme" Target="../theme/theme4.xml"/><Relationship Id="rId34" Type="http://schemas.openxmlformats.org/officeDocument/2006/relationships/tags" Target="../tags/tag405.xml"/><Relationship Id="rId42" Type="http://schemas.openxmlformats.org/officeDocument/2006/relationships/oleObject" Target="../embeddings/oleObject64.bin"/><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tags" Target="../tags/tag400.xml"/><Relationship Id="rId41" Type="http://schemas.openxmlformats.org/officeDocument/2006/relationships/tags" Target="../tags/tag41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ags" Target="../tags/tag395.xml"/><Relationship Id="rId32" Type="http://schemas.openxmlformats.org/officeDocument/2006/relationships/tags" Target="../tags/tag403.xml"/><Relationship Id="rId37" Type="http://schemas.openxmlformats.org/officeDocument/2006/relationships/tags" Target="../tags/tag408.xml"/><Relationship Id="rId40" Type="http://schemas.openxmlformats.org/officeDocument/2006/relationships/tags" Target="../tags/tag411.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ags" Target="../tags/tag394.xml"/><Relationship Id="rId28" Type="http://schemas.openxmlformats.org/officeDocument/2006/relationships/tags" Target="../tags/tag399.xml"/><Relationship Id="rId36" Type="http://schemas.openxmlformats.org/officeDocument/2006/relationships/tags" Target="../tags/tag407.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tags" Target="../tags/tag402.xml"/><Relationship Id="rId44" Type="http://schemas.openxmlformats.org/officeDocument/2006/relationships/image" Target="../media/image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tags" Target="../tags/tag393.xml"/><Relationship Id="rId27" Type="http://schemas.openxmlformats.org/officeDocument/2006/relationships/tags" Target="../tags/tag398.xml"/><Relationship Id="rId30" Type="http://schemas.openxmlformats.org/officeDocument/2006/relationships/tags" Target="../tags/tag401.xml"/><Relationship Id="rId35" Type="http://schemas.openxmlformats.org/officeDocument/2006/relationships/tags" Target="../tags/tag406.xml"/><Relationship Id="rId43" Type="http://schemas.openxmlformats.org/officeDocument/2006/relationships/image" Target="../media/image1.emf"/><Relationship Id="rId8" Type="http://schemas.openxmlformats.org/officeDocument/2006/relationships/slideLayout" Target="../slideLayouts/slideLayout74.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ags" Target="../tags/tag396.xml"/><Relationship Id="rId33" Type="http://schemas.openxmlformats.org/officeDocument/2006/relationships/tags" Target="../tags/tag404.xml"/><Relationship Id="rId38" Type="http://schemas.openxmlformats.org/officeDocument/2006/relationships/tags" Target="../tags/tag40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tags" Target="../tags/tag532.xml"/><Relationship Id="rId39" Type="http://schemas.openxmlformats.org/officeDocument/2006/relationships/tags" Target="../tags/tag545.xml"/><Relationship Id="rId21" Type="http://schemas.openxmlformats.org/officeDocument/2006/relationships/slideLayout" Target="../slideLayouts/slideLayout107.xml"/><Relationship Id="rId34" Type="http://schemas.openxmlformats.org/officeDocument/2006/relationships/tags" Target="../tags/tag540.xml"/><Relationship Id="rId42" Type="http://schemas.openxmlformats.org/officeDocument/2006/relationships/tags" Target="../tags/tag548.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9" Type="http://schemas.openxmlformats.org/officeDocument/2006/relationships/tags" Target="../tags/tag53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tags" Target="../tags/tag530.xml"/><Relationship Id="rId32" Type="http://schemas.openxmlformats.org/officeDocument/2006/relationships/tags" Target="../tags/tag538.xml"/><Relationship Id="rId37" Type="http://schemas.openxmlformats.org/officeDocument/2006/relationships/tags" Target="../tags/tag543.xml"/><Relationship Id="rId40" Type="http://schemas.openxmlformats.org/officeDocument/2006/relationships/tags" Target="../tags/tag546.xml"/><Relationship Id="rId45" Type="http://schemas.openxmlformats.org/officeDocument/2006/relationships/image" Target="../media/image1.emf"/><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theme" Target="../theme/theme5.xml"/><Relationship Id="rId28" Type="http://schemas.openxmlformats.org/officeDocument/2006/relationships/tags" Target="../tags/tag534.xml"/><Relationship Id="rId36" Type="http://schemas.openxmlformats.org/officeDocument/2006/relationships/tags" Target="../tags/tag54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tags" Target="../tags/tag537.xml"/><Relationship Id="rId44" Type="http://schemas.openxmlformats.org/officeDocument/2006/relationships/oleObject" Target="../embeddings/oleObject84.bin"/><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tags" Target="../tags/tag533.xml"/><Relationship Id="rId30" Type="http://schemas.openxmlformats.org/officeDocument/2006/relationships/tags" Target="../tags/tag536.xml"/><Relationship Id="rId35" Type="http://schemas.openxmlformats.org/officeDocument/2006/relationships/tags" Target="../tags/tag541.xml"/><Relationship Id="rId43" Type="http://schemas.openxmlformats.org/officeDocument/2006/relationships/tags" Target="../tags/tag549.xml"/><Relationship Id="rId8" Type="http://schemas.openxmlformats.org/officeDocument/2006/relationships/slideLayout" Target="../slideLayouts/slideLayout94.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tags" Target="../tags/tag531.xml"/><Relationship Id="rId33" Type="http://schemas.openxmlformats.org/officeDocument/2006/relationships/tags" Target="../tags/tag539.xml"/><Relationship Id="rId38" Type="http://schemas.openxmlformats.org/officeDocument/2006/relationships/tags" Target="../tags/tag544.xml"/><Relationship Id="rId46" Type="http://schemas.openxmlformats.org/officeDocument/2006/relationships/image" Target="../media/image2.png"/><Relationship Id="rId20" Type="http://schemas.openxmlformats.org/officeDocument/2006/relationships/slideLayout" Target="../slideLayouts/slideLayout106.xml"/><Relationship Id="rId41" Type="http://schemas.openxmlformats.org/officeDocument/2006/relationships/tags" Target="../tags/tag5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6"/>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13" imgH="416" progId="TCLayout.ActiveDocument.1">
                  <p:embed/>
                </p:oleObj>
              </mc:Choice>
              <mc:Fallback>
                <p:oleObj name="think-cell Slide" r:id="rId4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8"/>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9"/>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0"/>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31"/>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32"/>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3"/>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4"/>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5"/>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8"/>
          <a:stretch>
            <a:fillRect/>
          </a:stretch>
        </p:blipFill>
        <p:spPr>
          <a:xfrm>
            <a:off x="10135026" y="6373368"/>
            <a:ext cx="1159550" cy="252852"/>
          </a:xfrm>
          <a:prstGeom prst="rect">
            <a:avLst/>
          </a:prstGeom>
        </p:spPr>
      </p:pic>
    </p:spTree>
    <p:extLst>
      <p:ext uri="{BB962C8B-B14F-4D97-AF65-F5344CB8AC3E}">
        <p14:creationId xmlns:p14="http://schemas.microsoft.com/office/powerpoint/2010/main" val="2238740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33" r:id="rId21"/>
    <p:sldLayoutId id="2147483735" r:id="rId22"/>
    <p:sldLayoutId id="2147483759" r:id="rId23"/>
    <p:sldLayoutId id="2147483793" r:id="rId24"/>
  </p:sldLayoutIdLst>
  <p:hf sldNum="0" hdr="0" ftr="0" dt="0"/>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5"/>
          <a:stretch>
            <a:fillRect/>
          </a:stretch>
        </p:blipFill>
        <p:spPr>
          <a:xfrm>
            <a:off x="10135026" y="6373368"/>
            <a:ext cx="1159550" cy="252852"/>
          </a:xfrm>
          <a:prstGeom prst="rect">
            <a:avLst/>
          </a:prstGeom>
        </p:spPr>
      </p:pic>
    </p:spTree>
    <p:extLst>
      <p:ext uri="{BB962C8B-B14F-4D97-AF65-F5344CB8AC3E}">
        <p14:creationId xmlns:p14="http://schemas.microsoft.com/office/powerpoint/2010/main" val="1016405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3" r:id="rId18"/>
    <p:sldLayoutId id="2147483704" r:id="rId19"/>
    <p:sldLayoutId id="2147483705" r:id="rId20"/>
    <p:sldLayoutId id="2147483706" r:id="rId21"/>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5"/>
          <a:stretch>
            <a:fillRect/>
          </a:stretch>
        </p:blipFill>
        <p:spPr>
          <a:xfrm>
            <a:off x="10135026" y="6373368"/>
            <a:ext cx="1159550" cy="252852"/>
          </a:xfrm>
          <a:prstGeom prst="rect">
            <a:avLst/>
          </a:prstGeom>
        </p:spPr>
      </p:pic>
    </p:spTree>
    <p:extLst>
      <p:ext uri="{BB962C8B-B14F-4D97-AF65-F5344CB8AC3E}">
        <p14:creationId xmlns:p14="http://schemas.microsoft.com/office/powerpoint/2010/main" val="275841763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Lst>
  <p:hf sldNum="0" hdr="0" ftr="0" dt="0"/>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4"/>
          <a:stretch>
            <a:fillRect/>
          </a:stretch>
        </p:blipFill>
        <p:spPr>
          <a:xfrm>
            <a:off x="10135026" y="6373368"/>
            <a:ext cx="1159550" cy="252852"/>
          </a:xfrm>
          <a:prstGeom prst="rect">
            <a:avLst/>
          </a:prstGeom>
        </p:spPr>
      </p:pic>
      <p:sp>
        <p:nvSpPr>
          <p:cNvPr id="6" name="TextBox 5">
            <a:extLst>
              <a:ext uri="{FF2B5EF4-FFF2-40B4-BE49-F238E27FC236}">
                <a16:creationId xmlns:a16="http://schemas.microsoft.com/office/drawing/2014/main" id="{D215DE51-08C4-7DC7-79C7-CA3DBBA807C3}"/>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133345919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6" r:id="rId19"/>
    <p:sldLayoutId id="2147483757" r:id="rId20"/>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366846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13" imgH="416" progId="TCLayout.ActiveDocument.1">
                  <p:embed/>
                </p:oleObj>
              </mc:Choice>
              <mc:Fallback>
                <p:oleObj name="think-cell Slide" r:id="rId4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53972" y="6240299"/>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6003925" y="2171700"/>
            <a:ext cx="3049253" cy="46166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br>
              <a:rPr lang="en-US" sz="1600" b="1"/>
            </a:b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316102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9"/>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30"/>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31"/>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2"/>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3"/>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3" name="Picture 172">
            <a:extLst>
              <a:ext uri="{FF2B5EF4-FFF2-40B4-BE49-F238E27FC236}">
                <a16:creationId xmlns:a16="http://schemas.microsoft.com/office/drawing/2014/main" id="{685719BC-02DC-480F-8AF9-D10A266E72C5}"/>
              </a:ext>
            </a:extLst>
          </p:cNvPr>
          <p:cNvPicPr>
            <a:picLocks noChangeAspect="1"/>
          </p:cNvPicPr>
          <p:nvPr userDrawn="1"/>
        </p:nvPicPr>
        <p:blipFill>
          <a:blip r:embed="rId46"/>
          <a:stretch>
            <a:fillRect/>
          </a:stretch>
        </p:blipFill>
        <p:spPr>
          <a:xfrm>
            <a:off x="10135026" y="6504616"/>
            <a:ext cx="1159550" cy="252852"/>
          </a:xfrm>
          <a:prstGeom prst="rect">
            <a:avLst/>
          </a:prstGeom>
        </p:spPr>
      </p:pic>
      <p:sp>
        <p:nvSpPr>
          <p:cNvPr id="174" name="TextBox 173">
            <a:extLst>
              <a:ext uri="{FF2B5EF4-FFF2-40B4-BE49-F238E27FC236}">
                <a16:creationId xmlns:a16="http://schemas.microsoft.com/office/drawing/2014/main" id="{F77B3660-614D-4581-9D00-5D7ABD6C3A64}"/>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
        <p:nvSpPr>
          <p:cNvPr id="6" name="TextBox 5">
            <a:extLst>
              <a:ext uri="{FF2B5EF4-FFF2-40B4-BE49-F238E27FC236}">
                <a16:creationId xmlns:a16="http://schemas.microsoft.com/office/drawing/2014/main" id="{FE73985C-7C8C-B69D-7E9B-7FAD33091EB4}"/>
              </a:ext>
            </a:extLst>
          </p:cNvPr>
          <p:cNvSpPr txBox="1"/>
          <p:nvPr userDrawn="1"/>
        </p:nvSpPr>
        <p:spPr>
          <a:xfrm>
            <a:off x="4233211" y="-33128"/>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348513207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8" r:id="rId18"/>
    <p:sldLayoutId id="2147483789" r:id="rId19"/>
    <p:sldLayoutId id="2147483790" r:id="rId20"/>
    <p:sldLayoutId id="2147483791" r:id="rId21"/>
    <p:sldLayoutId id="2147483792" r:id="rId22"/>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60.xml"/><Relationship Id="rId5" Type="http://schemas.openxmlformats.org/officeDocument/2006/relationships/image" Target="../media/image14.emf"/><Relationship Id="rId4" Type="http://schemas.openxmlformats.org/officeDocument/2006/relationships/oleObject" Target="../embeddings/oleObject105.bin"/></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780.xml"/><Relationship Id="rId7" Type="http://schemas.openxmlformats.org/officeDocument/2006/relationships/image" Target="../media/image28.emf"/><Relationship Id="rId2" Type="http://schemas.openxmlformats.org/officeDocument/2006/relationships/tags" Target="../tags/tag779.xml"/><Relationship Id="rId1" Type="http://schemas.openxmlformats.org/officeDocument/2006/relationships/tags" Target="../tags/tag778.xml"/><Relationship Id="rId6" Type="http://schemas.openxmlformats.org/officeDocument/2006/relationships/oleObject" Target="../embeddings/oleObject113.bin"/><Relationship Id="rId5" Type="http://schemas.openxmlformats.org/officeDocument/2006/relationships/notesSlide" Target="../notesSlides/notesSlide10.xml"/><Relationship Id="rId4"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781.xml"/><Relationship Id="rId5" Type="http://schemas.openxmlformats.org/officeDocument/2006/relationships/image" Target="../media/image3.emf"/><Relationship Id="rId4" Type="http://schemas.openxmlformats.org/officeDocument/2006/relationships/oleObject" Target="../embeddings/oleObject11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782.xml"/><Relationship Id="rId5" Type="http://schemas.openxmlformats.org/officeDocument/2006/relationships/image" Target="../media/image14.emf"/><Relationship Id="rId4" Type="http://schemas.openxmlformats.org/officeDocument/2006/relationships/oleObject" Target="../embeddings/oleObject1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783.xml"/><Relationship Id="rId6" Type="http://schemas.openxmlformats.org/officeDocument/2006/relationships/image" Target="../media/image29.png"/><Relationship Id="rId5" Type="http://schemas.openxmlformats.org/officeDocument/2006/relationships/image" Target="../media/image14.emf"/><Relationship Id="rId4" Type="http://schemas.openxmlformats.org/officeDocument/2006/relationships/oleObject" Target="../embeddings/oleObject11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784.xml"/><Relationship Id="rId5" Type="http://schemas.openxmlformats.org/officeDocument/2006/relationships/image" Target="../media/image14.emf"/><Relationship Id="rId4" Type="http://schemas.openxmlformats.org/officeDocument/2006/relationships/oleObject" Target="../embeddings/oleObject117.bin"/></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787.xml"/><Relationship Id="rId7" Type="http://schemas.openxmlformats.org/officeDocument/2006/relationships/image" Target="../media/image14.emf"/><Relationship Id="rId2" Type="http://schemas.openxmlformats.org/officeDocument/2006/relationships/tags" Target="../tags/tag786.xml"/><Relationship Id="rId1" Type="http://schemas.openxmlformats.org/officeDocument/2006/relationships/tags" Target="../tags/tag785.xml"/><Relationship Id="rId6" Type="http://schemas.openxmlformats.org/officeDocument/2006/relationships/oleObject" Target="../embeddings/oleObject118.bin"/><Relationship Id="rId5" Type="http://schemas.openxmlformats.org/officeDocument/2006/relationships/notesSlide" Target="../notesSlides/notesSlide15.xml"/><Relationship Id="rId4"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tags" Target="../tags/tag795.xml"/><Relationship Id="rId13" Type="http://schemas.openxmlformats.org/officeDocument/2006/relationships/tags" Target="../tags/tag800.xml"/><Relationship Id="rId18" Type="http://schemas.openxmlformats.org/officeDocument/2006/relationships/tags" Target="../tags/tag805.xml"/><Relationship Id="rId26" Type="http://schemas.openxmlformats.org/officeDocument/2006/relationships/image" Target="../media/image14.emf"/><Relationship Id="rId3" Type="http://schemas.openxmlformats.org/officeDocument/2006/relationships/tags" Target="../tags/tag790.xml"/><Relationship Id="rId21" Type="http://schemas.openxmlformats.org/officeDocument/2006/relationships/tags" Target="../tags/tag808.xml"/><Relationship Id="rId7" Type="http://schemas.openxmlformats.org/officeDocument/2006/relationships/tags" Target="../tags/tag794.xml"/><Relationship Id="rId12" Type="http://schemas.openxmlformats.org/officeDocument/2006/relationships/tags" Target="../tags/tag799.xml"/><Relationship Id="rId17" Type="http://schemas.openxmlformats.org/officeDocument/2006/relationships/tags" Target="../tags/tag804.xml"/><Relationship Id="rId25" Type="http://schemas.openxmlformats.org/officeDocument/2006/relationships/oleObject" Target="../embeddings/oleObject119.bin"/><Relationship Id="rId2" Type="http://schemas.openxmlformats.org/officeDocument/2006/relationships/tags" Target="../tags/tag789.xml"/><Relationship Id="rId16" Type="http://schemas.openxmlformats.org/officeDocument/2006/relationships/tags" Target="../tags/tag803.xml"/><Relationship Id="rId20" Type="http://schemas.openxmlformats.org/officeDocument/2006/relationships/tags" Target="../tags/tag807.xml"/><Relationship Id="rId1" Type="http://schemas.openxmlformats.org/officeDocument/2006/relationships/tags" Target="../tags/tag788.xml"/><Relationship Id="rId6" Type="http://schemas.openxmlformats.org/officeDocument/2006/relationships/tags" Target="../tags/tag793.xml"/><Relationship Id="rId11" Type="http://schemas.openxmlformats.org/officeDocument/2006/relationships/tags" Target="../tags/tag798.xml"/><Relationship Id="rId24" Type="http://schemas.openxmlformats.org/officeDocument/2006/relationships/notesSlide" Target="../notesSlides/notesSlide16.xml"/><Relationship Id="rId5" Type="http://schemas.openxmlformats.org/officeDocument/2006/relationships/tags" Target="../tags/tag792.xml"/><Relationship Id="rId15" Type="http://schemas.openxmlformats.org/officeDocument/2006/relationships/tags" Target="../tags/tag802.xml"/><Relationship Id="rId23" Type="http://schemas.openxmlformats.org/officeDocument/2006/relationships/slideLayout" Target="../slideLayouts/slideLayout5.xml"/><Relationship Id="rId10" Type="http://schemas.openxmlformats.org/officeDocument/2006/relationships/tags" Target="../tags/tag797.xml"/><Relationship Id="rId19" Type="http://schemas.openxmlformats.org/officeDocument/2006/relationships/tags" Target="../tags/tag806.xml"/><Relationship Id="rId4" Type="http://schemas.openxmlformats.org/officeDocument/2006/relationships/tags" Target="../tags/tag791.xml"/><Relationship Id="rId9" Type="http://schemas.openxmlformats.org/officeDocument/2006/relationships/tags" Target="../tags/tag796.xml"/><Relationship Id="rId14" Type="http://schemas.openxmlformats.org/officeDocument/2006/relationships/tags" Target="../tags/tag801.xml"/><Relationship Id="rId22" Type="http://schemas.openxmlformats.org/officeDocument/2006/relationships/tags" Target="../tags/tag809.xml"/><Relationship Id="rId27"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810.xml"/><Relationship Id="rId5" Type="http://schemas.openxmlformats.org/officeDocument/2006/relationships/image" Target="../media/image14.emf"/><Relationship Id="rId4" Type="http://schemas.openxmlformats.org/officeDocument/2006/relationships/oleObject" Target="../embeddings/oleObject12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811.xml"/><Relationship Id="rId5" Type="http://schemas.openxmlformats.org/officeDocument/2006/relationships/image" Target="../media/image14.emf"/><Relationship Id="rId4" Type="http://schemas.openxmlformats.org/officeDocument/2006/relationships/oleObject" Target="../embeddings/oleObject1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812.xml"/><Relationship Id="rId5" Type="http://schemas.openxmlformats.org/officeDocument/2006/relationships/image" Target="../media/image14.emf"/><Relationship Id="rId4" Type="http://schemas.openxmlformats.org/officeDocument/2006/relationships/oleObject" Target="../embeddings/oleObject122.bin"/></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5.xml"/><Relationship Id="rId1" Type="http://schemas.openxmlformats.org/officeDocument/2006/relationships/tags" Target="../tags/tag66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oleObject" Target="../embeddings/oleObject106.bin"/><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2.png"/><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image" Target="../media/image31.emf"/><Relationship Id="rId5" Type="http://schemas.openxmlformats.org/officeDocument/2006/relationships/oleObject" Target="../embeddings/oleObject123.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815.xml"/><Relationship Id="rId5" Type="http://schemas.openxmlformats.org/officeDocument/2006/relationships/image" Target="../media/image14.emf"/><Relationship Id="rId4" Type="http://schemas.openxmlformats.org/officeDocument/2006/relationships/oleObject" Target="../embeddings/oleObject12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816.xml"/><Relationship Id="rId5" Type="http://schemas.openxmlformats.org/officeDocument/2006/relationships/image" Target="../media/image14.emf"/><Relationship Id="rId4" Type="http://schemas.openxmlformats.org/officeDocument/2006/relationships/oleObject" Target="../embeddings/oleObject12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817.xml"/><Relationship Id="rId5" Type="http://schemas.openxmlformats.org/officeDocument/2006/relationships/image" Target="../media/image3.emf"/><Relationship Id="rId4" Type="http://schemas.openxmlformats.org/officeDocument/2006/relationships/oleObject" Target="../embeddings/oleObject12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4.png"/><Relationship Id="rId2" Type="http://schemas.openxmlformats.org/officeDocument/2006/relationships/slideLayout" Target="../slideLayouts/slideLayout11.xml"/><Relationship Id="rId1" Type="http://schemas.openxmlformats.org/officeDocument/2006/relationships/tags" Target="../tags/tag818.xml"/><Relationship Id="rId6" Type="http://schemas.openxmlformats.org/officeDocument/2006/relationships/image" Target="../media/image33.png"/><Relationship Id="rId5" Type="http://schemas.openxmlformats.org/officeDocument/2006/relationships/image" Target="../media/image3.emf"/><Relationship Id="rId4" Type="http://schemas.openxmlformats.org/officeDocument/2006/relationships/oleObject" Target="../embeddings/oleObject127.bin"/></Relationships>
</file>

<file path=ppt/slides/_rels/slide3.xml.rels><?xml version="1.0" encoding="UTF-8" standalone="yes"?>
<Relationships xmlns="http://schemas.openxmlformats.org/package/2006/relationships"><Relationship Id="rId13" Type="http://schemas.openxmlformats.org/officeDocument/2006/relationships/tags" Target="../tags/tag674.xml"/><Relationship Id="rId18" Type="http://schemas.openxmlformats.org/officeDocument/2006/relationships/tags" Target="../tags/tag679.xml"/><Relationship Id="rId26" Type="http://schemas.openxmlformats.org/officeDocument/2006/relationships/tags" Target="../tags/tag687.xml"/><Relationship Id="rId39" Type="http://schemas.openxmlformats.org/officeDocument/2006/relationships/chart" Target="../charts/chart1.xml"/><Relationship Id="rId21" Type="http://schemas.openxmlformats.org/officeDocument/2006/relationships/tags" Target="../tags/tag682.xml"/><Relationship Id="rId34" Type="http://schemas.openxmlformats.org/officeDocument/2006/relationships/tags" Target="../tags/tag695.xml"/><Relationship Id="rId7" Type="http://schemas.openxmlformats.org/officeDocument/2006/relationships/tags" Target="../tags/tag668.xml"/><Relationship Id="rId2" Type="http://schemas.openxmlformats.org/officeDocument/2006/relationships/tags" Target="../tags/tag663.xml"/><Relationship Id="rId16" Type="http://schemas.openxmlformats.org/officeDocument/2006/relationships/tags" Target="../tags/tag677.xml"/><Relationship Id="rId20" Type="http://schemas.openxmlformats.org/officeDocument/2006/relationships/tags" Target="../tags/tag681.xml"/><Relationship Id="rId29" Type="http://schemas.openxmlformats.org/officeDocument/2006/relationships/tags" Target="../tags/tag690.xml"/><Relationship Id="rId41" Type="http://schemas.openxmlformats.org/officeDocument/2006/relationships/image" Target="../media/image16.svg"/><Relationship Id="rId1" Type="http://schemas.openxmlformats.org/officeDocument/2006/relationships/tags" Target="../tags/tag662.xml"/><Relationship Id="rId6" Type="http://schemas.openxmlformats.org/officeDocument/2006/relationships/tags" Target="../tags/tag667.xml"/><Relationship Id="rId11" Type="http://schemas.openxmlformats.org/officeDocument/2006/relationships/tags" Target="../tags/tag672.xml"/><Relationship Id="rId24" Type="http://schemas.openxmlformats.org/officeDocument/2006/relationships/tags" Target="../tags/tag685.xml"/><Relationship Id="rId32" Type="http://schemas.openxmlformats.org/officeDocument/2006/relationships/tags" Target="../tags/tag693.xml"/><Relationship Id="rId37" Type="http://schemas.openxmlformats.org/officeDocument/2006/relationships/oleObject" Target="../embeddings/oleObject107.bin"/><Relationship Id="rId40" Type="http://schemas.openxmlformats.org/officeDocument/2006/relationships/image" Target="../media/image15.png"/><Relationship Id="rId5" Type="http://schemas.openxmlformats.org/officeDocument/2006/relationships/tags" Target="../tags/tag666.xml"/><Relationship Id="rId15" Type="http://schemas.openxmlformats.org/officeDocument/2006/relationships/tags" Target="../tags/tag676.xml"/><Relationship Id="rId23" Type="http://schemas.openxmlformats.org/officeDocument/2006/relationships/tags" Target="../tags/tag684.xml"/><Relationship Id="rId28" Type="http://schemas.openxmlformats.org/officeDocument/2006/relationships/tags" Target="../tags/tag689.xml"/><Relationship Id="rId36" Type="http://schemas.openxmlformats.org/officeDocument/2006/relationships/notesSlide" Target="../notesSlides/notesSlide3.xml"/><Relationship Id="rId10" Type="http://schemas.openxmlformats.org/officeDocument/2006/relationships/tags" Target="../tags/tag671.xml"/><Relationship Id="rId19" Type="http://schemas.openxmlformats.org/officeDocument/2006/relationships/tags" Target="../tags/tag680.xml"/><Relationship Id="rId31" Type="http://schemas.openxmlformats.org/officeDocument/2006/relationships/tags" Target="../tags/tag692.xml"/><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 Id="rId22" Type="http://schemas.openxmlformats.org/officeDocument/2006/relationships/tags" Target="../tags/tag683.xml"/><Relationship Id="rId27" Type="http://schemas.openxmlformats.org/officeDocument/2006/relationships/tags" Target="../tags/tag688.xml"/><Relationship Id="rId30" Type="http://schemas.openxmlformats.org/officeDocument/2006/relationships/tags" Target="../tags/tag691.xml"/><Relationship Id="rId35" Type="http://schemas.openxmlformats.org/officeDocument/2006/relationships/slideLayout" Target="../slideLayouts/slideLayout5.xml"/><Relationship Id="rId8" Type="http://schemas.openxmlformats.org/officeDocument/2006/relationships/tags" Target="../tags/tag669.xml"/><Relationship Id="rId3" Type="http://schemas.openxmlformats.org/officeDocument/2006/relationships/tags" Target="../tags/tag664.xml"/><Relationship Id="rId12" Type="http://schemas.openxmlformats.org/officeDocument/2006/relationships/tags" Target="../tags/tag673.xml"/><Relationship Id="rId17" Type="http://schemas.openxmlformats.org/officeDocument/2006/relationships/tags" Target="../tags/tag678.xml"/><Relationship Id="rId25" Type="http://schemas.openxmlformats.org/officeDocument/2006/relationships/tags" Target="../tags/tag686.xml"/><Relationship Id="rId33" Type="http://schemas.openxmlformats.org/officeDocument/2006/relationships/tags" Target="../tags/tag694.xml"/><Relationship Id="rId38" Type="http://schemas.openxmlformats.org/officeDocument/2006/relationships/image" Target="../media/image14.emf"/></Relationships>
</file>

<file path=ppt/slides/_rels/slide4.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image" Target="../media/image17.png"/><Relationship Id="rId3" Type="http://schemas.openxmlformats.org/officeDocument/2006/relationships/tags" Target="../tags/tag698.xml"/><Relationship Id="rId21" Type="http://schemas.openxmlformats.org/officeDocument/2006/relationships/slideLayout" Target="../slideLayouts/slideLayout5.xml"/><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chart" Target="../charts/chart2.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image" Target="../media/image14.emf"/><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oleObject" Target="../embeddings/oleObject108.bin"/><Relationship Id="rId10" Type="http://schemas.openxmlformats.org/officeDocument/2006/relationships/tags" Target="../tags/tag705.xml"/><Relationship Id="rId19" Type="http://schemas.openxmlformats.org/officeDocument/2006/relationships/tags" Target="../tags/tag714.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notesSlide" Target="../notesSlides/notesSlide4.xml"/><Relationship Id="rId27" Type="http://schemas.openxmlformats.org/officeDocument/2006/relationships/image" Target="../media/image18.svg"/></Relationships>
</file>

<file path=ppt/slides/_rels/slide5.xml.rels><?xml version="1.0" encoding="UTF-8" standalone="yes"?>
<Relationships xmlns="http://schemas.openxmlformats.org/package/2006/relationships"><Relationship Id="rId13" Type="http://schemas.openxmlformats.org/officeDocument/2006/relationships/tags" Target="../tags/tag728.xml"/><Relationship Id="rId18" Type="http://schemas.openxmlformats.org/officeDocument/2006/relationships/tags" Target="../tags/tag733.xml"/><Relationship Id="rId26" Type="http://schemas.openxmlformats.org/officeDocument/2006/relationships/tags" Target="../tags/tag741.xml"/><Relationship Id="rId3" Type="http://schemas.openxmlformats.org/officeDocument/2006/relationships/tags" Target="../tags/tag718.xml"/><Relationship Id="rId21" Type="http://schemas.openxmlformats.org/officeDocument/2006/relationships/tags" Target="../tags/tag736.xml"/><Relationship Id="rId34" Type="http://schemas.openxmlformats.org/officeDocument/2006/relationships/chart" Target="../charts/chart3.xml"/><Relationship Id="rId7" Type="http://schemas.openxmlformats.org/officeDocument/2006/relationships/tags" Target="../tags/tag722.xml"/><Relationship Id="rId12" Type="http://schemas.openxmlformats.org/officeDocument/2006/relationships/tags" Target="../tags/tag727.xml"/><Relationship Id="rId17" Type="http://schemas.openxmlformats.org/officeDocument/2006/relationships/tags" Target="../tags/tag732.xml"/><Relationship Id="rId25" Type="http://schemas.openxmlformats.org/officeDocument/2006/relationships/tags" Target="../tags/tag740.xml"/><Relationship Id="rId33" Type="http://schemas.openxmlformats.org/officeDocument/2006/relationships/image" Target="../media/image14.emf"/><Relationship Id="rId2" Type="http://schemas.openxmlformats.org/officeDocument/2006/relationships/tags" Target="../tags/tag717.xml"/><Relationship Id="rId16" Type="http://schemas.openxmlformats.org/officeDocument/2006/relationships/tags" Target="../tags/tag731.xml"/><Relationship Id="rId20" Type="http://schemas.openxmlformats.org/officeDocument/2006/relationships/tags" Target="../tags/tag735.xml"/><Relationship Id="rId29" Type="http://schemas.openxmlformats.org/officeDocument/2006/relationships/tags" Target="../tags/tag744.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tags" Target="../tags/tag726.xml"/><Relationship Id="rId24" Type="http://schemas.openxmlformats.org/officeDocument/2006/relationships/tags" Target="../tags/tag739.xml"/><Relationship Id="rId32" Type="http://schemas.openxmlformats.org/officeDocument/2006/relationships/oleObject" Target="../embeddings/oleObject109.bin"/><Relationship Id="rId5" Type="http://schemas.openxmlformats.org/officeDocument/2006/relationships/tags" Target="../tags/tag720.xml"/><Relationship Id="rId15" Type="http://schemas.openxmlformats.org/officeDocument/2006/relationships/tags" Target="../tags/tag730.xml"/><Relationship Id="rId23" Type="http://schemas.openxmlformats.org/officeDocument/2006/relationships/tags" Target="../tags/tag738.xml"/><Relationship Id="rId28" Type="http://schemas.openxmlformats.org/officeDocument/2006/relationships/tags" Target="../tags/tag743.xml"/><Relationship Id="rId36" Type="http://schemas.openxmlformats.org/officeDocument/2006/relationships/image" Target="../media/image20.svg"/><Relationship Id="rId10" Type="http://schemas.openxmlformats.org/officeDocument/2006/relationships/tags" Target="../tags/tag725.xml"/><Relationship Id="rId19" Type="http://schemas.openxmlformats.org/officeDocument/2006/relationships/tags" Target="../tags/tag734.xml"/><Relationship Id="rId31" Type="http://schemas.openxmlformats.org/officeDocument/2006/relationships/notesSlide" Target="../notesSlides/notesSlide5.xml"/><Relationship Id="rId4" Type="http://schemas.openxmlformats.org/officeDocument/2006/relationships/tags" Target="../tags/tag719.xml"/><Relationship Id="rId9" Type="http://schemas.openxmlformats.org/officeDocument/2006/relationships/tags" Target="../tags/tag724.xml"/><Relationship Id="rId14" Type="http://schemas.openxmlformats.org/officeDocument/2006/relationships/tags" Target="../tags/tag729.xml"/><Relationship Id="rId22" Type="http://schemas.openxmlformats.org/officeDocument/2006/relationships/tags" Target="../tags/tag737.xml"/><Relationship Id="rId27" Type="http://schemas.openxmlformats.org/officeDocument/2006/relationships/tags" Target="../tags/tag742.xml"/><Relationship Id="rId30" Type="http://schemas.openxmlformats.org/officeDocument/2006/relationships/slideLayout" Target="../slideLayouts/slideLayout5.xml"/><Relationship Id="rId35" Type="http://schemas.openxmlformats.org/officeDocument/2006/relationships/image" Target="../media/image19.png"/><Relationship Id="rId8" Type="http://schemas.openxmlformats.org/officeDocument/2006/relationships/tags" Target="../tags/tag72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svg"/><Relationship Id="rId2" Type="http://schemas.openxmlformats.org/officeDocument/2006/relationships/slideLayout" Target="../slideLayouts/slideLayout5.xml"/><Relationship Id="rId1" Type="http://schemas.openxmlformats.org/officeDocument/2006/relationships/tags" Target="../tags/tag74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14.emf"/><Relationship Id="rId10" Type="http://schemas.openxmlformats.org/officeDocument/2006/relationships/image" Target="../media/image25.png"/><Relationship Id="rId4" Type="http://schemas.openxmlformats.org/officeDocument/2006/relationships/oleObject" Target="../embeddings/oleObject110.bin"/><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s://liftoff.energy.gov/wp-content/uploads/2023/09/20230911-Pathways-to-Commercial-Liftoff-Virtual-Power-Plants_update.pdf"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753.xml"/><Relationship Id="rId13" Type="http://schemas.openxmlformats.org/officeDocument/2006/relationships/tags" Target="../tags/tag758.xml"/><Relationship Id="rId18" Type="http://schemas.openxmlformats.org/officeDocument/2006/relationships/tags" Target="../tags/tag763.xml"/><Relationship Id="rId26" Type="http://schemas.openxmlformats.org/officeDocument/2006/relationships/image" Target="../media/image3.emf"/><Relationship Id="rId3" Type="http://schemas.openxmlformats.org/officeDocument/2006/relationships/tags" Target="../tags/tag748.xml"/><Relationship Id="rId21" Type="http://schemas.openxmlformats.org/officeDocument/2006/relationships/tags" Target="../tags/tag766.xml"/><Relationship Id="rId7" Type="http://schemas.openxmlformats.org/officeDocument/2006/relationships/tags" Target="../tags/tag752.xml"/><Relationship Id="rId12" Type="http://schemas.openxmlformats.org/officeDocument/2006/relationships/tags" Target="../tags/tag757.xml"/><Relationship Id="rId17" Type="http://schemas.openxmlformats.org/officeDocument/2006/relationships/tags" Target="../tags/tag762.xml"/><Relationship Id="rId25" Type="http://schemas.openxmlformats.org/officeDocument/2006/relationships/oleObject" Target="../embeddings/oleObject111.bin"/><Relationship Id="rId2" Type="http://schemas.openxmlformats.org/officeDocument/2006/relationships/tags" Target="../tags/tag747.xml"/><Relationship Id="rId16" Type="http://schemas.openxmlformats.org/officeDocument/2006/relationships/tags" Target="../tags/tag761.xml"/><Relationship Id="rId20" Type="http://schemas.openxmlformats.org/officeDocument/2006/relationships/tags" Target="../tags/tag765.xml"/><Relationship Id="rId29" Type="http://schemas.openxmlformats.org/officeDocument/2006/relationships/image" Target="../media/image22.svg"/><Relationship Id="rId1" Type="http://schemas.openxmlformats.org/officeDocument/2006/relationships/tags" Target="../tags/tag746.xml"/><Relationship Id="rId6" Type="http://schemas.openxmlformats.org/officeDocument/2006/relationships/tags" Target="../tags/tag751.xml"/><Relationship Id="rId11" Type="http://schemas.openxmlformats.org/officeDocument/2006/relationships/tags" Target="../tags/tag756.xml"/><Relationship Id="rId24" Type="http://schemas.openxmlformats.org/officeDocument/2006/relationships/notesSlide" Target="../notesSlides/notesSlide8.xml"/><Relationship Id="rId5" Type="http://schemas.openxmlformats.org/officeDocument/2006/relationships/tags" Target="../tags/tag750.xml"/><Relationship Id="rId15" Type="http://schemas.openxmlformats.org/officeDocument/2006/relationships/tags" Target="../tags/tag760.xml"/><Relationship Id="rId23" Type="http://schemas.openxmlformats.org/officeDocument/2006/relationships/slideLayout" Target="../slideLayouts/slideLayout5.xml"/><Relationship Id="rId28" Type="http://schemas.openxmlformats.org/officeDocument/2006/relationships/image" Target="../media/image21.png"/><Relationship Id="rId10" Type="http://schemas.openxmlformats.org/officeDocument/2006/relationships/tags" Target="../tags/tag755.xml"/><Relationship Id="rId19" Type="http://schemas.openxmlformats.org/officeDocument/2006/relationships/tags" Target="../tags/tag764.xml"/><Relationship Id="rId4" Type="http://schemas.openxmlformats.org/officeDocument/2006/relationships/tags" Target="../tags/tag749.xml"/><Relationship Id="rId9" Type="http://schemas.openxmlformats.org/officeDocument/2006/relationships/tags" Target="../tags/tag754.xml"/><Relationship Id="rId14" Type="http://schemas.openxmlformats.org/officeDocument/2006/relationships/tags" Target="../tags/tag759.xml"/><Relationship Id="rId22" Type="http://schemas.openxmlformats.org/officeDocument/2006/relationships/tags" Target="../tags/tag767.xml"/><Relationship Id="rId27"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tags" Target="../tags/tag775.xml"/><Relationship Id="rId13" Type="http://schemas.openxmlformats.org/officeDocument/2006/relationships/oleObject" Target="../embeddings/oleObject112.bin"/><Relationship Id="rId3" Type="http://schemas.openxmlformats.org/officeDocument/2006/relationships/tags" Target="../tags/tag770.xml"/><Relationship Id="rId7" Type="http://schemas.openxmlformats.org/officeDocument/2006/relationships/tags" Target="../tags/tag774.xml"/><Relationship Id="rId12" Type="http://schemas.openxmlformats.org/officeDocument/2006/relationships/notesSlide" Target="../notesSlides/notesSlide9.xml"/><Relationship Id="rId17" Type="http://schemas.openxmlformats.org/officeDocument/2006/relationships/image" Target="../media/image24.svg"/><Relationship Id="rId2" Type="http://schemas.openxmlformats.org/officeDocument/2006/relationships/tags" Target="../tags/tag769.xml"/><Relationship Id="rId16" Type="http://schemas.openxmlformats.org/officeDocument/2006/relationships/image" Target="../media/image23.png"/><Relationship Id="rId1" Type="http://schemas.openxmlformats.org/officeDocument/2006/relationships/tags" Target="../tags/tag768.xml"/><Relationship Id="rId6" Type="http://schemas.openxmlformats.org/officeDocument/2006/relationships/tags" Target="../tags/tag773.xml"/><Relationship Id="rId11" Type="http://schemas.openxmlformats.org/officeDocument/2006/relationships/slideLayout" Target="../slideLayouts/slideLayout5.xml"/><Relationship Id="rId5" Type="http://schemas.openxmlformats.org/officeDocument/2006/relationships/tags" Target="../tags/tag772.xml"/><Relationship Id="rId15" Type="http://schemas.openxmlformats.org/officeDocument/2006/relationships/chart" Target="../charts/chart5.xml"/><Relationship Id="rId10" Type="http://schemas.openxmlformats.org/officeDocument/2006/relationships/tags" Target="../tags/tag777.xml"/><Relationship Id="rId4" Type="http://schemas.openxmlformats.org/officeDocument/2006/relationships/tags" Target="../tags/tag771.xml"/><Relationship Id="rId9" Type="http://schemas.openxmlformats.org/officeDocument/2006/relationships/tags" Target="../tags/tag776.xml"/><Relationship Id="rId1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96E0D58-D94D-EB9B-2D9F-13E6E11853AC}"/>
              </a:ext>
            </a:extLst>
          </p:cNvPr>
          <p:cNvGraphicFramePr>
            <a:graphicFrameLocks noChangeAspect="1"/>
          </p:cNvGraphicFramePr>
          <p:nvPr>
            <p:custDataLst>
              <p:tags r:id="rId1"/>
            </p:custDataLst>
            <p:extLst>
              <p:ext uri="{D42A27DB-BD31-4B8C-83A1-F6EECF244321}">
                <p14:modId xmlns:p14="http://schemas.microsoft.com/office/powerpoint/2010/main" val="4184064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3" name="think-cell data - do not delete" hidden="1">
                        <a:extLst>
                          <a:ext uri="{FF2B5EF4-FFF2-40B4-BE49-F238E27FC236}">
                            <a16:creationId xmlns:a16="http://schemas.microsoft.com/office/drawing/2014/main" id="{196E0D58-D94D-EB9B-2D9F-13E6E11853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ubtitle 5">
            <a:extLst>
              <a:ext uri="{FF2B5EF4-FFF2-40B4-BE49-F238E27FC236}">
                <a16:creationId xmlns:a16="http://schemas.microsoft.com/office/drawing/2014/main" id="{9B3BD3D5-023D-A58E-FF3B-E94E32723DB9}"/>
              </a:ext>
            </a:extLst>
          </p:cNvPr>
          <p:cNvSpPr>
            <a:spLocks noGrp="1" noRot="1" noMove="1" noResize="1" noEditPoints="1" noAdjustHandles="1" noChangeArrowheads="1" noChangeShapeType="1"/>
          </p:cNvSpPr>
          <p:nvPr>
            <p:ph type="subTitle" idx="1"/>
          </p:nvPr>
        </p:nvSpPr>
        <p:spPr>
          <a:xfrm>
            <a:off x="546547" y="5125207"/>
            <a:ext cx="10141773" cy="307777"/>
          </a:xfrm>
        </p:spPr>
        <p:txBody>
          <a:bodyPr vert="horz" wrap="square" lIns="0" tIns="0" rIns="0" bIns="0" rtlCol="0" anchor="t">
            <a:spAutoFit/>
          </a:bodyPr>
          <a:lstStyle/>
          <a:p>
            <a:r>
              <a:rPr lang="en-US">
                <a:cs typeface="Arial"/>
              </a:rPr>
              <a:t>January 2025</a:t>
            </a:r>
            <a:endParaRPr lang="en-US"/>
          </a:p>
        </p:txBody>
      </p:sp>
      <p:sp>
        <p:nvSpPr>
          <p:cNvPr id="5" name="Title 4">
            <a:extLst>
              <a:ext uri="{FF2B5EF4-FFF2-40B4-BE49-F238E27FC236}">
                <a16:creationId xmlns:a16="http://schemas.microsoft.com/office/drawing/2014/main" id="{744E52F2-9D48-6C27-2CE6-AAFBDB471988}"/>
              </a:ext>
            </a:extLst>
          </p:cNvPr>
          <p:cNvSpPr>
            <a:spLocks noGrp="1"/>
          </p:cNvSpPr>
          <p:nvPr>
            <p:ph type="title"/>
          </p:nvPr>
        </p:nvSpPr>
        <p:spPr>
          <a:xfrm>
            <a:off x="546547" y="4294312"/>
            <a:ext cx="10141773" cy="677108"/>
          </a:xfrm>
        </p:spPr>
        <p:txBody>
          <a:bodyPr vert="horz">
            <a:noAutofit/>
          </a:bodyPr>
          <a:lstStyle/>
          <a:p>
            <a:r>
              <a:rPr lang="en-US" sz="2400" dirty="0"/>
              <a:t>Pathways to Commercial Liftoff</a:t>
            </a:r>
            <a:br>
              <a:rPr lang="en-US" sz="2400" dirty="0"/>
            </a:br>
            <a:r>
              <a:rPr lang="en-US" sz="3600" dirty="0"/>
              <a:t>Virtual Power Plants Update </a:t>
            </a:r>
          </a:p>
        </p:txBody>
      </p:sp>
    </p:spTree>
    <p:extLst>
      <p:ext uri="{BB962C8B-B14F-4D97-AF65-F5344CB8AC3E}">
        <p14:creationId xmlns:p14="http://schemas.microsoft.com/office/powerpoint/2010/main" val="11517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AFE4040-F80B-141B-FB62-6B1351BC3C05}"/>
              </a:ext>
            </a:extLst>
          </p:cNvPr>
          <p:cNvGraphicFramePr>
            <a:graphicFrameLocks noChangeAspect="1"/>
          </p:cNvGraphicFramePr>
          <p:nvPr>
            <p:custDataLst>
              <p:tags r:id="rId1"/>
            </p:custDataLst>
            <p:extLst>
              <p:ext uri="{D42A27DB-BD31-4B8C-83A1-F6EECF244321}">
                <p14:modId xmlns:p14="http://schemas.microsoft.com/office/powerpoint/2010/main" val="1437318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8" name="think-cell data - do not delete" hidden="1">
                        <a:extLst>
                          <a:ext uri="{FF2B5EF4-FFF2-40B4-BE49-F238E27FC236}">
                            <a16:creationId xmlns:a16="http://schemas.microsoft.com/office/drawing/2014/main" id="{CAFE4040-F80B-141B-FB62-6B1351BC3C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6" name="Chart 5">
            <a:extLst>
              <a:ext uri="{FF2B5EF4-FFF2-40B4-BE49-F238E27FC236}">
                <a16:creationId xmlns:a16="http://schemas.microsoft.com/office/drawing/2014/main" id="{F0181E72-4136-19B2-15F7-90CD1A60F9A0}"/>
              </a:ext>
            </a:extLst>
          </p:cNvPr>
          <p:cNvGraphicFramePr/>
          <p:nvPr>
            <p:extLst>
              <p:ext uri="{D42A27DB-BD31-4B8C-83A1-F6EECF244321}">
                <p14:modId xmlns:p14="http://schemas.microsoft.com/office/powerpoint/2010/main" val="1868390645"/>
              </p:ext>
            </p:extLst>
          </p:nvPr>
        </p:nvGraphicFramePr>
        <p:xfrm>
          <a:off x="517304" y="1819788"/>
          <a:ext cx="7872723" cy="4570011"/>
        </p:xfrm>
        <a:graphic>
          <a:graphicData uri="http://schemas.openxmlformats.org/drawingml/2006/chart">
            <c:chart xmlns:c="http://schemas.openxmlformats.org/drawingml/2006/chart" xmlns:r="http://schemas.openxmlformats.org/officeDocument/2006/relationships" r:id="rId8"/>
          </a:graphicData>
        </a:graphic>
      </p:graphicFrame>
      <p:sp>
        <p:nvSpPr>
          <p:cNvPr id="4" name="Title 3">
            <a:extLst>
              <a:ext uri="{FF2B5EF4-FFF2-40B4-BE49-F238E27FC236}">
                <a16:creationId xmlns:a16="http://schemas.microsoft.com/office/drawing/2014/main" id="{018EF82D-FA16-26CF-102A-542F0A5ADACD}"/>
              </a:ext>
            </a:extLst>
          </p:cNvPr>
          <p:cNvSpPr>
            <a:spLocks noGrp="1"/>
          </p:cNvSpPr>
          <p:nvPr>
            <p:ph type="title"/>
          </p:nvPr>
        </p:nvSpPr>
        <p:spPr>
          <a:xfrm>
            <a:off x="554736" y="153500"/>
            <a:ext cx="11082528" cy="910987"/>
          </a:xfrm>
        </p:spPr>
        <p:txBody>
          <a:bodyPr vert="horz"/>
          <a:lstStyle/>
          <a:p>
            <a:r>
              <a:rPr lang="en-US" b="1">
                <a:effectLst/>
                <a:latin typeface="Arial" panose="020B0604020202020204" pitchFamily="34" charset="0"/>
                <a:ea typeface="Yu Gothic" panose="020B0400000000000000" pitchFamily="34" charset="-128"/>
              </a:rPr>
              <a:t>Deploying 80-160 GW of VPPs by 2030 (enough to serve 10-20% of peak load) could support rapid load growth while reducing overall grid costs</a:t>
            </a:r>
            <a:endParaRPr lang="en-US"/>
          </a:p>
        </p:txBody>
      </p:sp>
      <p:sp>
        <p:nvSpPr>
          <p:cNvPr id="2" name="TextBox 1">
            <a:extLst>
              <a:ext uri="{FF2B5EF4-FFF2-40B4-BE49-F238E27FC236}">
                <a16:creationId xmlns:a16="http://schemas.microsoft.com/office/drawing/2014/main" id="{9EBAB74A-8E55-25A6-138F-276F3B441873}"/>
              </a:ext>
            </a:extLst>
          </p:cNvPr>
          <p:cNvSpPr txBox="1"/>
          <p:nvPr/>
        </p:nvSpPr>
        <p:spPr>
          <a:xfrm>
            <a:off x="596899" y="1969584"/>
            <a:ext cx="3557214" cy="338554"/>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Arial"/>
                <a:ea typeface="+mn-ea"/>
                <a:cs typeface="+mn-cs"/>
              </a:rPr>
              <a:t>US Peak electricity demand</a:t>
            </a:r>
          </a:p>
        </p:txBody>
      </p:sp>
      <p:sp>
        <p:nvSpPr>
          <p:cNvPr id="55" name="Rectangle 54">
            <a:extLst>
              <a:ext uri="{FF2B5EF4-FFF2-40B4-BE49-F238E27FC236}">
                <a16:creationId xmlns:a16="http://schemas.microsoft.com/office/drawing/2014/main" id="{9D62039A-3351-C0A3-FFEA-9829AB4305AB}"/>
              </a:ext>
            </a:extLst>
          </p:cNvPr>
          <p:cNvSpPr/>
          <p:nvPr/>
        </p:nvSpPr>
        <p:spPr>
          <a:xfrm>
            <a:off x="1423485" y="2768693"/>
            <a:ext cx="1392701" cy="23915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~800 GW</a:t>
            </a:r>
          </a:p>
        </p:txBody>
      </p:sp>
      <p:sp>
        <p:nvSpPr>
          <p:cNvPr id="56" name="Rectangle 55">
            <a:extLst>
              <a:ext uri="{FF2B5EF4-FFF2-40B4-BE49-F238E27FC236}">
                <a16:creationId xmlns:a16="http://schemas.microsoft.com/office/drawing/2014/main" id="{08DD2276-2262-34A1-7523-99B3BE561F04}"/>
              </a:ext>
            </a:extLst>
          </p:cNvPr>
          <p:cNvSpPr/>
          <p:nvPr/>
        </p:nvSpPr>
        <p:spPr>
          <a:xfrm>
            <a:off x="6779462" y="2615890"/>
            <a:ext cx="1392701" cy="23915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~900 GW</a:t>
            </a:r>
            <a:br>
              <a:rPr lang="en-US" sz="1600">
                <a:solidFill>
                  <a:schemeClr val="tx1"/>
                </a:solidFill>
              </a:rPr>
            </a:br>
            <a:endParaRPr lang="en-US" sz="1600">
              <a:solidFill>
                <a:schemeClr val="tx1"/>
              </a:solidFill>
            </a:endParaRPr>
          </a:p>
        </p:txBody>
      </p:sp>
      <p:sp>
        <p:nvSpPr>
          <p:cNvPr id="58" name="Rectangle 57">
            <a:extLst>
              <a:ext uri="{FF2B5EF4-FFF2-40B4-BE49-F238E27FC236}">
                <a16:creationId xmlns:a16="http://schemas.microsoft.com/office/drawing/2014/main" id="{3BC83419-9FDF-70B4-12FD-4D757DF0F032}"/>
              </a:ext>
            </a:extLst>
          </p:cNvPr>
          <p:cNvSpPr/>
          <p:nvPr/>
        </p:nvSpPr>
        <p:spPr>
          <a:xfrm>
            <a:off x="4802206" y="2331566"/>
            <a:ext cx="1811293" cy="423064"/>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~200 GW peak</a:t>
            </a:r>
            <a:br>
              <a:rPr lang="en-US" sz="1600">
                <a:solidFill>
                  <a:schemeClr val="tx1"/>
                </a:solidFill>
              </a:rPr>
            </a:br>
            <a:r>
              <a:rPr lang="en-US" sz="1600">
                <a:solidFill>
                  <a:schemeClr val="tx1"/>
                </a:solidFill>
              </a:rPr>
              <a:t>demand needs</a:t>
            </a:r>
          </a:p>
        </p:txBody>
      </p:sp>
      <p:sp>
        <p:nvSpPr>
          <p:cNvPr id="59" name="Rectangle 58">
            <a:extLst>
              <a:ext uri="{FF2B5EF4-FFF2-40B4-BE49-F238E27FC236}">
                <a16:creationId xmlns:a16="http://schemas.microsoft.com/office/drawing/2014/main" id="{25B2764F-E25A-7049-858F-B24396452AA5}"/>
              </a:ext>
            </a:extLst>
          </p:cNvPr>
          <p:cNvSpPr/>
          <p:nvPr/>
        </p:nvSpPr>
        <p:spPr>
          <a:xfrm>
            <a:off x="2928808" y="3402165"/>
            <a:ext cx="1953373" cy="45490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tx1"/>
                </a:solidFill>
              </a:rPr>
              <a:t>~100 GW potential</a:t>
            </a:r>
            <a:br>
              <a:rPr lang="en-US" sz="1600">
                <a:solidFill>
                  <a:schemeClr val="tx1"/>
                </a:solidFill>
              </a:rPr>
            </a:br>
            <a:r>
              <a:rPr lang="en-US" sz="1600">
                <a:solidFill>
                  <a:schemeClr val="tx1"/>
                </a:solidFill>
              </a:rPr>
              <a:t>retirements</a:t>
            </a:r>
          </a:p>
        </p:txBody>
      </p:sp>
      <p:sp>
        <p:nvSpPr>
          <p:cNvPr id="60" name="Rectangle 59">
            <a:extLst>
              <a:ext uri="{FF2B5EF4-FFF2-40B4-BE49-F238E27FC236}">
                <a16:creationId xmlns:a16="http://schemas.microsoft.com/office/drawing/2014/main" id="{2CC1FDE0-BB80-0F18-27D8-40486E5FD85F}"/>
              </a:ext>
            </a:extLst>
          </p:cNvPr>
          <p:cNvSpPr/>
          <p:nvPr/>
        </p:nvSpPr>
        <p:spPr>
          <a:xfrm>
            <a:off x="1188782" y="5345216"/>
            <a:ext cx="1862105" cy="43820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chemeClr val="tx1"/>
                </a:solidFill>
              </a:rPr>
              <a:t>2024</a:t>
            </a:r>
            <a:br>
              <a:rPr lang="en-US" b="1">
                <a:solidFill>
                  <a:schemeClr val="tx1"/>
                </a:solidFill>
              </a:rPr>
            </a:br>
            <a:r>
              <a:rPr lang="en-US" b="1" i="1">
                <a:solidFill>
                  <a:schemeClr val="tx1"/>
                </a:solidFill>
              </a:rPr>
              <a:t>Current state</a:t>
            </a:r>
          </a:p>
        </p:txBody>
      </p:sp>
      <p:sp>
        <p:nvSpPr>
          <p:cNvPr id="61" name="Rectangle 60">
            <a:extLst>
              <a:ext uri="{FF2B5EF4-FFF2-40B4-BE49-F238E27FC236}">
                <a16:creationId xmlns:a16="http://schemas.microsoft.com/office/drawing/2014/main" id="{BA9E0511-AC05-8637-4487-C497AE0F213E}"/>
              </a:ext>
            </a:extLst>
          </p:cNvPr>
          <p:cNvSpPr/>
          <p:nvPr/>
        </p:nvSpPr>
        <p:spPr>
          <a:xfrm>
            <a:off x="6808439" y="5332534"/>
            <a:ext cx="1392701" cy="491629"/>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chemeClr val="tx1"/>
                </a:solidFill>
              </a:rPr>
              <a:t>2030</a:t>
            </a:r>
            <a:br>
              <a:rPr lang="en-US" b="1">
                <a:solidFill>
                  <a:schemeClr val="tx1"/>
                </a:solidFill>
              </a:rPr>
            </a:br>
            <a:r>
              <a:rPr lang="en-US" b="1" i="1">
                <a:solidFill>
                  <a:schemeClr val="tx1"/>
                </a:solidFill>
              </a:rPr>
              <a:t>VPP Liftoff</a:t>
            </a:r>
          </a:p>
        </p:txBody>
      </p:sp>
      <p:cxnSp>
        <p:nvCxnSpPr>
          <p:cNvPr id="62" name="Straight Connector 61">
            <a:extLst>
              <a:ext uri="{FF2B5EF4-FFF2-40B4-BE49-F238E27FC236}">
                <a16:creationId xmlns:a16="http://schemas.microsoft.com/office/drawing/2014/main" id="{883DDC6B-E869-261C-542E-6DE068B1BD49}"/>
              </a:ext>
            </a:extLst>
          </p:cNvPr>
          <p:cNvCxnSpPr>
            <a:cxnSpLocks/>
          </p:cNvCxnSpPr>
          <p:nvPr/>
        </p:nvCxnSpPr>
        <p:spPr>
          <a:xfrm>
            <a:off x="582756" y="5281238"/>
            <a:ext cx="7664390" cy="0"/>
          </a:xfrm>
          <a:prstGeom prst="line">
            <a:avLst/>
          </a:prstGeom>
          <a:ln w="6350" cap="flat">
            <a:solidFill>
              <a:schemeClr val="bg1">
                <a:lumMod val="85000"/>
              </a:schemeClr>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BE98BCE-E6AB-471D-F5B2-02ACD2ABB8C1}"/>
              </a:ext>
            </a:extLst>
          </p:cNvPr>
          <p:cNvCxnSpPr>
            <a:cxnSpLocks/>
          </p:cNvCxnSpPr>
          <p:nvPr/>
        </p:nvCxnSpPr>
        <p:spPr>
          <a:xfrm flipV="1">
            <a:off x="582756" y="2222171"/>
            <a:ext cx="0" cy="3049831"/>
          </a:xfrm>
          <a:prstGeom prst="line">
            <a:avLst/>
          </a:prstGeom>
          <a:ln w="6350" cap="flat">
            <a:solidFill>
              <a:schemeClr val="bg1">
                <a:lumMod val="85000"/>
              </a:schemeClr>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1750F01D-E089-2F3B-E64B-209FDB797AA4}"/>
              </a:ext>
            </a:extLst>
          </p:cNvPr>
          <p:cNvCxnSpPr>
            <a:stCxn id="65" idx="0"/>
          </p:cNvCxnSpPr>
          <p:nvPr/>
        </p:nvCxnSpPr>
        <p:spPr>
          <a:xfrm rot="5400000" flipH="1" flipV="1">
            <a:off x="1288035" y="2915303"/>
            <a:ext cx="177432" cy="4090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886F61F2-609D-16C3-6CBB-FDDED258BE87}"/>
              </a:ext>
            </a:extLst>
          </p:cNvPr>
          <p:cNvSpPr/>
          <p:nvPr/>
        </p:nvSpPr>
        <p:spPr>
          <a:xfrm>
            <a:off x="592044" y="3208525"/>
            <a:ext cx="1160402" cy="41379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accent1"/>
                </a:solidFill>
              </a:rPr>
              <a:t>~30 GW</a:t>
            </a:r>
            <a:br>
              <a:rPr lang="en-US" sz="1600" b="1">
                <a:solidFill>
                  <a:schemeClr val="accent1"/>
                </a:solidFill>
              </a:rPr>
            </a:br>
            <a:r>
              <a:rPr lang="en-US" sz="1600" b="1">
                <a:solidFill>
                  <a:schemeClr val="accent1"/>
                </a:solidFill>
              </a:rPr>
              <a:t>VPPs</a:t>
            </a:r>
          </a:p>
        </p:txBody>
      </p:sp>
      <p:sp>
        <p:nvSpPr>
          <p:cNvPr id="66" name="Rectangle 65">
            <a:extLst>
              <a:ext uri="{FF2B5EF4-FFF2-40B4-BE49-F238E27FC236}">
                <a16:creationId xmlns:a16="http://schemas.microsoft.com/office/drawing/2014/main" id="{F128C0D8-0DD0-482E-6B31-1442E3C07701}"/>
              </a:ext>
            </a:extLst>
          </p:cNvPr>
          <p:cNvSpPr/>
          <p:nvPr/>
        </p:nvSpPr>
        <p:spPr>
          <a:xfrm>
            <a:off x="1074409" y="5883454"/>
            <a:ext cx="3183943" cy="239151"/>
          </a:xfrm>
          <a:prstGeom prst="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a:solidFill>
                  <a:schemeClr val="tx1"/>
                </a:solidFill>
              </a:rPr>
              <a:t>Peak demand served by VPPs</a:t>
            </a:r>
          </a:p>
        </p:txBody>
      </p:sp>
      <p:sp>
        <p:nvSpPr>
          <p:cNvPr id="67" name="Rectangle 66">
            <a:extLst>
              <a:ext uri="{FF2B5EF4-FFF2-40B4-BE49-F238E27FC236}">
                <a16:creationId xmlns:a16="http://schemas.microsoft.com/office/drawing/2014/main" id="{3B0F7F9D-B8DE-C81D-3F4F-92796E20A662}"/>
              </a:ext>
            </a:extLst>
          </p:cNvPr>
          <p:cNvSpPr/>
          <p:nvPr/>
        </p:nvSpPr>
        <p:spPr>
          <a:xfrm>
            <a:off x="5581480" y="5863245"/>
            <a:ext cx="4157700" cy="255319"/>
          </a:xfrm>
          <a:prstGeom prst="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a:solidFill>
                  <a:schemeClr val="tx1"/>
                </a:solidFill>
              </a:rPr>
              <a:t>Peak demand served by retiring resources</a:t>
            </a:r>
          </a:p>
        </p:txBody>
      </p:sp>
      <p:sp>
        <p:nvSpPr>
          <p:cNvPr id="68" name="Rectangle 67">
            <a:extLst>
              <a:ext uri="{FF2B5EF4-FFF2-40B4-BE49-F238E27FC236}">
                <a16:creationId xmlns:a16="http://schemas.microsoft.com/office/drawing/2014/main" id="{7BF63DF5-B948-E5F7-ECA5-FAA3C65F51B3}"/>
              </a:ext>
            </a:extLst>
          </p:cNvPr>
          <p:cNvSpPr/>
          <p:nvPr/>
        </p:nvSpPr>
        <p:spPr>
          <a:xfrm>
            <a:off x="1081007" y="6233755"/>
            <a:ext cx="4440570" cy="191669"/>
          </a:xfrm>
          <a:prstGeom prst="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a:solidFill>
                  <a:schemeClr val="tx1"/>
                </a:solidFill>
              </a:rPr>
              <a:t>Peak demand served by non-VPP resources</a:t>
            </a:r>
          </a:p>
        </p:txBody>
      </p:sp>
      <p:sp>
        <p:nvSpPr>
          <p:cNvPr id="69" name="Rectangle 68">
            <a:extLst>
              <a:ext uri="{FF2B5EF4-FFF2-40B4-BE49-F238E27FC236}">
                <a16:creationId xmlns:a16="http://schemas.microsoft.com/office/drawing/2014/main" id="{48C3EF8C-E765-B9A8-8133-CE67FB345B46}"/>
              </a:ext>
            </a:extLst>
          </p:cNvPr>
          <p:cNvSpPr/>
          <p:nvPr/>
        </p:nvSpPr>
        <p:spPr>
          <a:xfrm>
            <a:off x="5581481" y="6241178"/>
            <a:ext cx="4337008" cy="183383"/>
          </a:xfrm>
          <a:prstGeom prst="rec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a:solidFill>
                  <a:schemeClr val="tx1"/>
                </a:solidFill>
              </a:rPr>
              <a:t>New resources needed to meet peak demand</a:t>
            </a:r>
          </a:p>
        </p:txBody>
      </p:sp>
      <p:sp>
        <p:nvSpPr>
          <p:cNvPr id="70" name="Rectangle 69">
            <a:extLst>
              <a:ext uri="{FF2B5EF4-FFF2-40B4-BE49-F238E27FC236}">
                <a16:creationId xmlns:a16="http://schemas.microsoft.com/office/drawing/2014/main" id="{44F8FD73-667C-7548-DED6-7BBBEA55F38B}"/>
              </a:ext>
            </a:extLst>
          </p:cNvPr>
          <p:cNvSpPr/>
          <p:nvPr/>
        </p:nvSpPr>
        <p:spPr>
          <a:xfrm>
            <a:off x="730194" y="5883454"/>
            <a:ext cx="305203" cy="23914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71" name="Rectangle 70">
            <a:extLst>
              <a:ext uri="{FF2B5EF4-FFF2-40B4-BE49-F238E27FC236}">
                <a16:creationId xmlns:a16="http://schemas.microsoft.com/office/drawing/2014/main" id="{75822B9A-5861-05DB-9064-CE11AFFB955E}"/>
              </a:ext>
            </a:extLst>
          </p:cNvPr>
          <p:cNvSpPr/>
          <p:nvPr/>
        </p:nvSpPr>
        <p:spPr>
          <a:xfrm>
            <a:off x="728399" y="6199566"/>
            <a:ext cx="305203" cy="23914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72" name="Rectangle 71">
            <a:extLst>
              <a:ext uri="{FF2B5EF4-FFF2-40B4-BE49-F238E27FC236}">
                <a16:creationId xmlns:a16="http://schemas.microsoft.com/office/drawing/2014/main" id="{82B4E022-8F6E-B115-1B6B-B0A6AC1A42D7}"/>
              </a:ext>
            </a:extLst>
          </p:cNvPr>
          <p:cNvSpPr/>
          <p:nvPr/>
        </p:nvSpPr>
        <p:spPr>
          <a:xfrm>
            <a:off x="5272686" y="5871043"/>
            <a:ext cx="305203" cy="239148"/>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73" name="Rectangle 72">
            <a:extLst>
              <a:ext uri="{FF2B5EF4-FFF2-40B4-BE49-F238E27FC236}">
                <a16:creationId xmlns:a16="http://schemas.microsoft.com/office/drawing/2014/main" id="{0A33F4DF-6C1E-BE1D-EB6F-0A6E80BC45FC}"/>
              </a:ext>
            </a:extLst>
          </p:cNvPr>
          <p:cNvSpPr/>
          <p:nvPr/>
        </p:nvSpPr>
        <p:spPr>
          <a:xfrm>
            <a:off x="5270891" y="6187155"/>
            <a:ext cx="305203" cy="239148"/>
          </a:xfrm>
          <a:prstGeom prst="rect">
            <a:avLst/>
          </a:prstGeom>
          <a:solidFill>
            <a:srgbClr val="F2F2F2"/>
          </a:solidFill>
          <a:ln w="6350" cap="sq">
            <a:solidFill>
              <a:schemeClr val="tx1">
                <a:lumMod val="50000"/>
                <a:lumOff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10" name="TextBox 9">
            <a:extLst>
              <a:ext uri="{FF2B5EF4-FFF2-40B4-BE49-F238E27FC236}">
                <a16:creationId xmlns:a16="http://schemas.microsoft.com/office/drawing/2014/main" id="{A2B7E6F8-F26E-2E22-0395-FFD1BFF232AA}"/>
              </a:ext>
            </a:extLst>
          </p:cNvPr>
          <p:cNvSpPr txBox="1"/>
          <p:nvPr/>
        </p:nvSpPr>
        <p:spPr>
          <a:xfrm>
            <a:off x="8172162" y="2706105"/>
            <a:ext cx="1888160" cy="1477328"/>
          </a:xfrm>
          <a:prstGeom prst="rect">
            <a:avLst/>
          </a:prstGeom>
          <a:noFill/>
          <a:ln w="9525">
            <a:solidFill>
              <a:schemeClr val="accent1"/>
            </a:solidFill>
            <a:miter lim="800000"/>
          </a:ln>
        </p:spPr>
        <p:txBody>
          <a:bodyPr wrap="square" anchor="ctr">
            <a:spAutoFit/>
          </a:bodyPr>
          <a:lstStyle/>
          <a:p>
            <a:pPr algn="ctr">
              <a:spcBef>
                <a:spcPts val="300"/>
              </a:spcBef>
              <a:spcAft>
                <a:spcPts val="300"/>
              </a:spcAft>
              <a:buNone/>
            </a:pPr>
            <a:r>
              <a:rPr lang="en-US" sz="1600" b="1">
                <a:solidFill>
                  <a:schemeClr val="accent1"/>
                </a:solidFill>
              </a:rPr>
              <a:t>80-160 GW </a:t>
            </a:r>
            <a:br>
              <a:rPr lang="en-US" sz="1600" b="1">
                <a:solidFill>
                  <a:schemeClr val="accent1"/>
                </a:solidFill>
              </a:rPr>
            </a:br>
            <a:r>
              <a:rPr lang="en-US" sz="1600" b="1">
                <a:solidFill>
                  <a:schemeClr val="accent1"/>
                </a:solidFill>
              </a:rPr>
              <a:t>VPPs by 2030</a:t>
            </a:r>
          </a:p>
          <a:p>
            <a:pPr algn="ctr">
              <a:spcBef>
                <a:spcPts val="300"/>
              </a:spcBef>
              <a:spcAft>
                <a:spcPts val="300"/>
              </a:spcAft>
              <a:buNone/>
            </a:pPr>
            <a:r>
              <a:rPr lang="en-US" sz="1600">
                <a:solidFill>
                  <a:schemeClr val="accent1"/>
                </a:solidFill>
              </a:rPr>
              <a:t>10-20% of peak</a:t>
            </a:r>
          </a:p>
          <a:p>
            <a:pPr algn="ctr">
              <a:spcBef>
                <a:spcPts val="300"/>
              </a:spcBef>
              <a:spcAft>
                <a:spcPts val="300"/>
              </a:spcAft>
              <a:buNone/>
            </a:pPr>
            <a:r>
              <a:rPr lang="en-US" sz="1600">
                <a:solidFill>
                  <a:schemeClr val="accent1"/>
                </a:solidFill>
              </a:rPr>
              <a:t>~3-5x current scale</a:t>
            </a:r>
          </a:p>
        </p:txBody>
      </p:sp>
      <p:cxnSp>
        <p:nvCxnSpPr>
          <p:cNvPr id="13" name="Straight Connector 12">
            <a:extLst>
              <a:ext uri="{FF2B5EF4-FFF2-40B4-BE49-F238E27FC236}">
                <a16:creationId xmlns:a16="http://schemas.microsoft.com/office/drawing/2014/main" id="{84C5EA7D-DA7B-D44B-44AE-99DF9C466255}"/>
              </a:ext>
            </a:extLst>
          </p:cNvPr>
          <p:cNvCxnSpPr/>
          <p:nvPr/>
        </p:nvCxnSpPr>
        <p:spPr>
          <a:xfrm>
            <a:off x="7948071" y="3053363"/>
            <a:ext cx="214567"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ACET">
            <a:extLst>
              <a:ext uri="{FF2B5EF4-FFF2-40B4-BE49-F238E27FC236}">
                <a16:creationId xmlns:a16="http://schemas.microsoft.com/office/drawing/2014/main" id="{FE76DCA7-CBCC-042E-289D-2E7D476E7379}"/>
              </a:ext>
            </a:extLst>
          </p:cNvPr>
          <p:cNvSpPr txBox="1"/>
          <p:nvPr>
            <p:custDataLst>
              <p:tags r:id="rId2"/>
            </p:custDataLst>
          </p:nvPr>
        </p:nvSpPr>
        <p:spPr>
          <a:xfrm>
            <a:off x="554736" y="1527952"/>
            <a:ext cx="10799612"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buNone/>
            </a:pPr>
            <a:r>
              <a:rPr lang="en-US" b="1"/>
              <a:t>VPP liftoff</a:t>
            </a:r>
            <a:endParaRPr lang="en-US"/>
          </a:p>
        </p:txBody>
      </p:sp>
      <p:cxnSp>
        <p:nvCxnSpPr>
          <p:cNvPr id="29" name="LineContentSeparatorStrong 13">
            <a:extLst>
              <a:ext uri="{FF2B5EF4-FFF2-40B4-BE49-F238E27FC236}">
                <a16:creationId xmlns:a16="http://schemas.microsoft.com/office/drawing/2014/main" id="{DAA5DAF4-B025-6117-27DC-F451AEBE8F5D}"/>
              </a:ext>
            </a:extLst>
          </p:cNvPr>
          <p:cNvCxnSpPr>
            <a:cxnSpLocks/>
          </p:cNvCxnSpPr>
          <p:nvPr>
            <p:custDataLst>
              <p:tags r:id="rId3"/>
            </p:custDataLst>
          </p:nvPr>
        </p:nvCxnSpPr>
        <p:spPr>
          <a:xfrm>
            <a:off x="554736" y="1778297"/>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6233210-4C0C-C3EF-470C-FEF64D929071}"/>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39" name="TextBox 38">
            <a:extLst>
              <a:ext uri="{FF2B5EF4-FFF2-40B4-BE49-F238E27FC236}">
                <a16:creationId xmlns:a16="http://schemas.microsoft.com/office/drawing/2014/main" id="{A1299DEA-6AAE-E6EB-C64D-5B57066B0469}"/>
              </a:ext>
            </a:extLst>
          </p:cNvPr>
          <p:cNvSpPr txBox="1"/>
          <p:nvPr/>
        </p:nvSpPr>
        <p:spPr>
          <a:xfrm>
            <a:off x="554734" y="6554550"/>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NERC 2024 Long-Term Reliability Assessment, NERC 2024 Electricity Supply &amp; Demand data, Wood Mackenzie 2024 NA VPP Market Report</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274664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0C10-DB7E-8A4A-CA64-58582D8B9312}"/>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37E14F-1057-40F7-ED22-2932ABD871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9037E14F-1057-40F7-ED22-2932ABD871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1306DB0-6FD5-7088-9CEC-C36A9BD3DA16}"/>
              </a:ext>
            </a:extLst>
          </p:cNvPr>
          <p:cNvSpPr>
            <a:spLocks noGrp="1"/>
          </p:cNvSpPr>
          <p:nvPr>
            <p:ph type="title"/>
          </p:nvPr>
        </p:nvSpPr>
        <p:spPr>
          <a:xfrm>
            <a:off x="554736" y="222452"/>
            <a:ext cx="11082528" cy="731520"/>
          </a:xfrm>
        </p:spPr>
        <p:txBody>
          <a:bodyPr vert="horz"/>
          <a:lstStyle/>
          <a:p>
            <a:r>
              <a:rPr lang="en-US"/>
              <a:t>Recall: Five imperatives will accelerate Liftoff for VPPs</a:t>
            </a:r>
          </a:p>
        </p:txBody>
      </p:sp>
      <p:grpSp>
        <p:nvGrpSpPr>
          <p:cNvPr id="26" name="Group 25">
            <a:extLst>
              <a:ext uri="{FF2B5EF4-FFF2-40B4-BE49-F238E27FC236}">
                <a16:creationId xmlns:a16="http://schemas.microsoft.com/office/drawing/2014/main" id="{9506771D-50A7-D0BC-84CC-D0A17725F6E3}"/>
              </a:ext>
            </a:extLst>
          </p:cNvPr>
          <p:cNvGrpSpPr/>
          <p:nvPr/>
        </p:nvGrpSpPr>
        <p:grpSpPr>
          <a:xfrm>
            <a:off x="546545" y="2263030"/>
            <a:ext cx="11108256" cy="2750760"/>
            <a:chOff x="3018518" y="3794477"/>
            <a:chExt cx="4023361" cy="2148186"/>
          </a:xfrm>
        </p:grpSpPr>
        <p:sp>
          <p:nvSpPr>
            <p:cNvPr id="5" name="Rectangle 4">
              <a:extLst>
                <a:ext uri="{FF2B5EF4-FFF2-40B4-BE49-F238E27FC236}">
                  <a16:creationId xmlns:a16="http://schemas.microsoft.com/office/drawing/2014/main" id="{080F6E2A-F2D4-CB79-ED58-D837CE5838AB}"/>
                </a:ext>
              </a:extLst>
            </p:cNvPr>
            <p:cNvSpPr/>
            <p:nvPr/>
          </p:nvSpPr>
          <p:spPr>
            <a:xfrm>
              <a:off x="3018518" y="3794477"/>
              <a:ext cx="2011680" cy="761662"/>
            </a:xfrm>
            <a:prstGeom prst="rect">
              <a:avLst/>
            </a:prstGeom>
            <a:solidFill>
              <a:srgbClr val="68B31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Expand DER adoption with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equitable benefits</a:t>
              </a:r>
            </a:p>
          </p:txBody>
        </p:sp>
        <p:sp>
          <p:nvSpPr>
            <p:cNvPr id="6" name="Rectangle 5">
              <a:extLst>
                <a:ext uri="{FF2B5EF4-FFF2-40B4-BE49-F238E27FC236}">
                  <a16:creationId xmlns:a16="http://schemas.microsoft.com/office/drawing/2014/main" id="{98A376A0-8F30-C57D-AE90-4145EDB37E10}"/>
                </a:ext>
              </a:extLst>
            </p:cNvPr>
            <p:cNvSpPr/>
            <p:nvPr/>
          </p:nvSpPr>
          <p:spPr>
            <a:xfrm>
              <a:off x="5030198" y="3794477"/>
              <a:ext cx="2011680" cy="761662"/>
            </a:xfrm>
            <a:prstGeom prst="rect">
              <a:avLst/>
            </a:prstGeom>
            <a:solidFill>
              <a:srgbClr val="1367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Simplify VPP enrollment</a:t>
              </a:r>
            </a:p>
          </p:txBody>
        </p:sp>
        <p:sp>
          <p:nvSpPr>
            <p:cNvPr id="7" name="Rectangle 6">
              <a:extLst>
                <a:ext uri="{FF2B5EF4-FFF2-40B4-BE49-F238E27FC236}">
                  <a16:creationId xmlns:a16="http://schemas.microsoft.com/office/drawing/2014/main" id="{44DFD9EC-97EF-F5DF-6A8C-1DA9926B8A2A}"/>
                </a:ext>
              </a:extLst>
            </p:cNvPr>
            <p:cNvSpPr/>
            <p:nvPr/>
          </p:nvSpPr>
          <p:spPr>
            <a:xfrm>
              <a:off x="3018519" y="4556139"/>
              <a:ext cx="4023360" cy="640080"/>
            </a:xfrm>
            <a:prstGeom prst="rect">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Increase standardization in VPP operations</a:t>
              </a:r>
            </a:p>
          </p:txBody>
        </p:sp>
        <p:sp>
          <p:nvSpPr>
            <p:cNvPr id="13" name="Rectangle 12">
              <a:extLst>
                <a:ext uri="{FF2B5EF4-FFF2-40B4-BE49-F238E27FC236}">
                  <a16:creationId xmlns:a16="http://schemas.microsoft.com/office/drawing/2014/main" id="{DA2911E7-CE7C-0647-767A-CD96E32AA7F1}"/>
                </a:ext>
              </a:extLst>
            </p:cNvPr>
            <p:cNvSpPr/>
            <p:nvPr/>
          </p:nvSpPr>
          <p:spPr>
            <a:xfrm>
              <a:off x="3018518" y="5196218"/>
              <a:ext cx="2011680" cy="746445"/>
            </a:xfrm>
            <a:prstGeom prst="rect">
              <a:avLst/>
            </a:prstGeom>
            <a:solidFill>
              <a:srgbClr val="278AC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utility planning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and incentives</a:t>
              </a:r>
            </a:p>
          </p:txBody>
        </p:sp>
        <p:sp>
          <p:nvSpPr>
            <p:cNvPr id="16" name="Rectangle 15">
              <a:extLst>
                <a:ext uri="{FF2B5EF4-FFF2-40B4-BE49-F238E27FC236}">
                  <a16:creationId xmlns:a16="http://schemas.microsoft.com/office/drawing/2014/main" id="{121CBFA4-3F9A-7B86-C381-B6FC18C44259}"/>
                </a:ext>
              </a:extLst>
            </p:cNvPr>
            <p:cNvSpPr/>
            <p:nvPr/>
          </p:nvSpPr>
          <p:spPr>
            <a:xfrm>
              <a:off x="5030198" y="5196217"/>
              <a:ext cx="2011680" cy="746446"/>
            </a:xfrm>
            <a:prstGeom prst="rect">
              <a:avLst/>
            </a:prstGeom>
            <a:solidFill>
              <a:srgbClr val="1B609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wholesale markets</a:t>
              </a:r>
            </a:p>
          </p:txBody>
        </p:sp>
        <p:sp>
          <p:nvSpPr>
            <p:cNvPr id="22" name="Arrow: Down 21">
              <a:extLst>
                <a:ext uri="{FF2B5EF4-FFF2-40B4-BE49-F238E27FC236}">
                  <a16:creationId xmlns:a16="http://schemas.microsoft.com/office/drawing/2014/main" id="{3D6B0E07-CD3E-E3CA-8404-A7CFA098DBEE}"/>
                </a:ext>
              </a:extLst>
            </p:cNvPr>
            <p:cNvSpPr/>
            <p:nvPr/>
          </p:nvSpPr>
          <p:spPr>
            <a:xfrm>
              <a:off x="3818549" y="5028613"/>
              <a:ext cx="411616" cy="284531"/>
            </a:xfrm>
            <a:prstGeom prst="downArrow">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3B35FC62-2D3A-8AA4-38F7-2A515444D071}"/>
                </a:ext>
              </a:extLst>
            </p:cNvPr>
            <p:cNvSpPr/>
            <p:nvPr/>
          </p:nvSpPr>
          <p:spPr>
            <a:xfrm>
              <a:off x="5830228" y="5036068"/>
              <a:ext cx="411616" cy="284531"/>
            </a:xfrm>
            <a:prstGeom prst="downArrow">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
        <p:nvSpPr>
          <p:cNvPr id="27" name="Oval 26">
            <a:extLst>
              <a:ext uri="{FF2B5EF4-FFF2-40B4-BE49-F238E27FC236}">
                <a16:creationId xmlns:a16="http://schemas.microsoft.com/office/drawing/2014/main" id="{BD4E3A3A-295A-40F4-5AB1-53F16056498F}"/>
              </a:ext>
            </a:extLst>
          </p:cNvPr>
          <p:cNvSpPr/>
          <p:nvPr/>
        </p:nvSpPr>
        <p:spPr>
          <a:xfrm>
            <a:off x="330065" y="2067875"/>
            <a:ext cx="457200" cy="457200"/>
          </a:xfrm>
          <a:prstGeom prst="ellipse">
            <a:avLst/>
          </a:prstGeom>
          <a:solidFill>
            <a:schemeClr val="bg1"/>
          </a:solidFill>
          <a:ln w="38100" cap="sq">
            <a:solidFill>
              <a:srgbClr val="68B31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68B310"/>
                </a:solidFill>
                <a:effectLst/>
                <a:uLnTx/>
                <a:uFillTx/>
                <a:latin typeface="Arial"/>
                <a:ea typeface="+mn-ea"/>
                <a:cs typeface="Arial"/>
              </a:rPr>
              <a:t>1</a:t>
            </a:r>
            <a:endParaRPr kumimoji="0" lang="en-US" sz="2000" b="0" i="0" u="none" strike="noStrike" kern="1200" cap="none" spc="0" normalizeH="0" baseline="0" noProof="0">
              <a:ln>
                <a:noFill/>
              </a:ln>
              <a:solidFill>
                <a:srgbClr val="68B310"/>
              </a:solidFill>
              <a:effectLst/>
              <a:uLnTx/>
              <a:uFillTx/>
              <a:latin typeface="Arial"/>
              <a:ea typeface="+mn-ea"/>
              <a:cs typeface="+mn-cs"/>
            </a:endParaRPr>
          </a:p>
        </p:txBody>
      </p:sp>
      <p:sp>
        <p:nvSpPr>
          <p:cNvPr id="28" name="Oval 27">
            <a:extLst>
              <a:ext uri="{FF2B5EF4-FFF2-40B4-BE49-F238E27FC236}">
                <a16:creationId xmlns:a16="http://schemas.microsoft.com/office/drawing/2014/main" id="{9EA1A662-9A3F-466F-0C71-A31B5F135736}"/>
              </a:ext>
            </a:extLst>
          </p:cNvPr>
          <p:cNvSpPr/>
          <p:nvPr/>
        </p:nvSpPr>
        <p:spPr>
          <a:xfrm>
            <a:off x="5872070" y="2067875"/>
            <a:ext cx="457200" cy="457200"/>
          </a:xfrm>
          <a:prstGeom prst="ellipse">
            <a:avLst/>
          </a:prstGeom>
          <a:solidFill>
            <a:schemeClr val="bg1"/>
          </a:solidFill>
          <a:ln w="38100" cap="sq">
            <a:solidFill>
              <a:srgbClr val="13672E"/>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00652E"/>
                </a:solidFill>
                <a:effectLst/>
                <a:uLnTx/>
                <a:uFillTx/>
                <a:latin typeface="Arial"/>
                <a:ea typeface="+mn-ea"/>
                <a:cs typeface="Arial"/>
              </a:rPr>
              <a:t>2</a:t>
            </a:r>
          </a:p>
        </p:txBody>
      </p:sp>
      <p:sp>
        <p:nvSpPr>
          <p:cNvPr id="29" name="Oval 28">
            <a:extLst>
              <a:ext uri="{FF2B5EF4-FFF2-40B4-BE49-F238E27FC236}">
                <a16:creationId xmlns:a16="http://schemas.microsoft.com/office/drawing/2014/main" id="{735E5721-05A5-4840-C4A2-77CA8D7D84C4}"/>
              </a:ext>
            </a:extLst>
          </p:cNvPr>
          <p:cNvSpPr/>
          <p:nvPr/>
        </p:nvSpPr>
        <p:spPr>
          <a:xfrm>
            <a:off x="330064" y="3041803"/>
            <a:ext cx="457200" cy="457200"/>
          </a:xfrm>
          <a:prstGeom prst="ellipse">
            <a:avLst/>
          </a:prstGeom>
          <a:solidFill>
            <a:schemeClr val="bg1"/>
          </a:solidFill>
          <a:ln w="38100" cap="sq">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002060"/>
                </a:solidFill>
                <a:effectLst/>
                <a:uLnTx/>
                <a:uFillTx/>
                <a:latin typeface="Arial"/>
                <a:ea typeface="+mn-ea"/>
                <a:cs typeface="Arial"/>
              </a:rPr>
              <a:t>3</a:t>
            </a:r>
          </a:p>
        </p:txBody>
      </p:sp>
      <p:sp>
        <p:nvSpPr>
          <p:cNvPr id="30" name="Oval 29">
            <a:extLst>
              <a:ext uri="{FF2B5EF4-FFF2-40B4-BE49-F238E27FC236}">
                <a16:creationId xmlns:a16="http://schemas.microsoft.com/office/drawing/2014/main" id="{B1EA103D-F14E-D940-66D0-779B28A2480E}"/>
              </a:ext>
            </a:extLst>
          </p:cNvPr>
          <p:cNvSpPr/>
          <p:nvPr/>
        </p:nvSpPr>
        <p:spPr>
          <a:xfrm>
            <a:off x="330063" y="3855179"/>
            <a:ext cx="457200" cy="457200"/>
          </a:xfrm>
          <a:prstGeom prst="ellipse">
            <a:avLst/>
          </a:prstGeom>
          <a:solidFill>
            <a:schemeClr val="bg1"/>
          </a:solidFill>
          <a:ln w="38100" cap="sq">
            <a:solidFill>
              <a:srgbClr val="278A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278AC0"/>
                </a:solidFill>
                <a:effectLst/>
                <a:uLnTx/>
                <a:uFillTx/>
                <a:latin typeface="Arial"/>
                <a:ea typeface="+mn-ea"/>
                <a:cs typeface="Arial"/>
              </a:rPr>
              <a:t>4</a:t>
            </a:r>
          </a:p>
        </p:txBody>
      </p:sp>
      <p:sp>
        <p:nvSpPr>
          <p:cNvPr id="31" name="Oval 30">
            <a:extLst>
              <a:ext uri="{FF2B5EF4-FFF2-40B4-BE49-F238E27FC236}">
                <a16:creationId xmlns:a16="http://schemas.microsoft.com/office/drawing/2014/main" id="{9C1E4F81-AF28-E022-3B4E-D19453416FF8}"/>
              </a:ext>
            </a:extLst>
          </p:cNvPr>
          <p:cNvSpPr/>
          <p:nvPr/>
        </p:nvSpPr>
        <p:spPr>
          <a:xfrm>
            <a:off x="5872058" y="3855179"/>
            <a:ext cx="457200" cy="457200"/>
          </a:xfrm>
          <a:prstGeom prst="ellipse">
            <a:avLst/>
          </a:prstGeom>
          <a:solidFill>
            <a:schemeClr val="bg1"/>
          </a:solidFill>
          <a:ln w="38100" cap="sq">
            <a:solidFill>
              <a:srgbClr val="1B609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1B609B"/>
                </a:solidFill>
                <a:effectLst/>
                <a:uLnTx/>
                <a:uFillTx/>
                <a:latin typeface="Arial"/>
                <a:ea typeface="+mn-ea"/>
                <a:cs typeface="Arial"/>
              </a:rPr>
              <a:t>5</a:t>
            </a:r>
          </a:p>
        </p:txBody>
      </p:sp>
      <p:sp>
        <p:nvSpPr>
          <p:cNvPr id="2" name="Rectangle 1">
            <a:extLst>
              <a:ext uri="{FF2B5EF4-FFF2-40B4-BE49-F238E27FC236}">
                <a16:creationId xmlns:a16="http://schemas.microsoft.com/office/drawing/2014/main" id="{D0DCC0F2-0560-F7D7-89A1-B38ACB15AC40}"/>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Tree>
    <p:extLst>
      <p:ext uri="{BB962C8B-B14F-4D97-AF65-F5344CB8AC3E}">
        <p14:creationId xmlns:p14="http://schemas.microsoft.com/office/powerpoint/2010/main" val="363863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8745171-82A0-7D3D-DDD5-A9EF97A669DE}"/>
              </a:ext>
            </a:extLst>
          </p:cNvPr>
          <p:cNvGraphicFramePr>
            <a:graphicFrameLocks noChangeAspect="1"/>
          </p:cNvGraphicFramePr>
          <p:nvPr>
            <p:custDataLst>
              <p:tags r:id="rId1"/>
            </p:custDataLst>
            <p:extLst>
              <p:ext uri="{D42A27DB-BD31-4B8C-83A1-F6EECF244321}">
                <p14:modId xmlns:p14="http://schemas.microsoft.com/office/powerpoint/2010/main" val="3863554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7" name="think-cell data - do not delete" hidden="1">
                        <a:extLst>
                          <a:ext uri="{FF2B5EF4-FFF2-40B4-BE49-F238E27FC236}">
                            <a16:creationId xmlns:a16="http://schemas.microsoft.com/office/drawing/2014/main" id="{D8745171-82A0-7D3D-DDD5-A9EF97A669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ABD83DED-BC35-02BB-0186-1F6A248236A1}"/>
              </a:ext>
            </a:extLst>
          </p:cNvPr>
          <p:cNvGrpSpPr/>
          <p:nvPr/>
        </p:nvGrpSpPr>
        <p:grpSpPr>
          <a:xfrm>
            <a:off x="631606" y="1773932"/>
            <a:ext cx="11108256" cy="2750760"/>
            <a:chOff x="3018518" y="3794477"/>
            <a:chExt cx="4023361" cy="2148186"/>
          </a:xfrm>
        </p:grpSpPr>
        <p:sp>
          <p:nvSpPr>
            <p:cNvPr id="8" name="Rectangle 7">
              <a:extLst>
                <a:ext uri="{FF2B5EF4-FFF2-40B4-BE49-F238E27FC236}">
                  <a16:creationId xmlns:a16="http://schemas.microsoft.com/office/drawing/2014/main" id="{772A195F-3713-97C2-5270-F828775B4B89}"/>
                </a:ext>
              </a:extLst>
            </p:cNvPr>
            <p:cNvSpPr/>
            <p:nvPr/>
          </p:nvSpPr>
          <p:spPr>
            <a:xfrm>
              <a:off x="3018518" y="3794477"/>
              <a:ext cx="2011680" cy="761662"/>
            </a:xfrm>
            <a:prstGeom prst="rect">
              <a:avLst/>
            </a:prstGeom>
            <a:solidFill>
              <a:srgbClr val="68B31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Expand DER adoption with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equitable benefits</a:t>
              </a:r>
            </a:p>
          </p:txBody>
        </p:sp>
        <p:sp>
          <p:nvSpPr>
            <p:cNvPr id="9" name="Rectangle 8">
              <a:extLst>
                <a:ext uri="{FF2B5EF4-FFF2-40B4-BE49-F238E27FC236}">
                  <a16:creationId xmlns:a16="http://schemas.microsoft.com/office/drawing/2014/main" id="{2605DDAE-2B05-9AC1-D33E-128EA2E26B02}"/>
                </a:ext>
              </a:extLst>
            </p:cNvPr>
            <p:cNvSpPr/>
            <p:nvPr/>
          </p:nvSpPr>
          <p:spPr>
            <a:xfrm>
              <a:off x="5030198" y="3794477"/>
              <a:ext cx="2011680" cy="761662"/>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Simplify VPP enrollment</a:t>
              </a:r>
            </a:p>
          </p:txBody>
        </p:sp>
        <p:sp>
          <p:nvSpPr>
            <p:cNvPr id="10" name="Rectangle 9">
              <a:extLst>
                <a:ext uri="{FF2B5EF4-FFF2-40B4-BE49-F238E27FC236}">
                  <a16:creationId xmlns:a16="http://schemas.microsoft.com/office/drawing/2014/main" id="{B5BC9301-625A-9558-C00B-70B30410F331}"/>
                </a:ext>
              </a:extLst>
            </p:cNvPr>
            <p:cNvSpPr/>
            <p:nvPr/>
          </p:nvSpPr>
          <p:spPr>
            <a:xfrm>
              <a:off x="3018519" y="4556139"/>
              <a:ext cx="4023360" cy="640080"/>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Increase standardization in VPP operations</a:t>
              </a:r>
            </a:p>
          </p:txBody>
        </p:sp>
        <p:sp>
          <p:nvSpPr>
            <p:cNvPr id="11" name="Rectangle 10">
              <a:extLst>
                <a:ext uri="{FF2B5EF4-FFF2-40B4-BE49-F238E27FC236}">
                  <a16:creationId xmlns:a16="http://schemas.microsoft.com/office/drawing/2014/main" id="{C6C2E647-76CD-AF85-29BB-8C33AE6ED98F}"/>
                </a:ext>
              </a:extLst>
            </p:cNvPr>
            <p:cNvSpPr/>
            <p:nvPr/>
          </p:nvSpPr>
          <p:spPr>
            <a:xfrm>
              <a:off x="3018518" y="5196218"/>
              <a:ext cx="2011680" cy="746445"/>
            </a:xfrm>
            <a:prstGeom prst="rect">
              <a:avLst/>
            </a:prstGeom>
            <a:solidFill>
              <a:schemeClr val="bg1">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utility planning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and incentives</a:t>
              </a:r>
            </a:p>
          </p:txBody>
        </p:sp>
        <p:sp>
          <p:nvSpPr>
            <p:cNvPr id="12" name="Rectangle 11">
              <a:extLst>
                <a:ext uri="{FF2B5EF4-FFF2-40B4-BE49-F238E27FC236}">
                  <a16:creationId xmlns:a16="http://schemas.microsoft.com/office/drawing/2014/main" id="{D1ADFB5E-1A6E-C063-8B6B-029F9FE96E0F}"/>
                </a:ext>
              </a:extLst>
            </p:cNvPr>
            <p:cNvSpPr/>
            <p:nvPr/>
          </p:nvSpPr>
          <p:spPr>
            <a:xfrm>
              <a:off x="5030198" y="5196217"/>
              <a:ext cx="2011680" cy="746446"/>
            </a:xfrm>
            <a:prstGeom prst="rect">
              <a:avLst/>
            </a:prstGeom>
            <a:solidFill>
              <a:schemeClr val="bg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wholesale markets</a:t>
              </a:r>
            </a:p>
          </p:txBody>
        </p:sp>
        <p:sp>
          <p:nvSpPr>
            <p:cNvPr id="13" name="Arrow: Down 12">
              <a:extLst>
                <a:ext uri="{FF2B5EF4-FFF2-40B4-BE49-F238E27FC236}">
                  <a16:creationId xmlns:a16="http://schemas.microsoft.com/office/drawing/2014/main" id="{06F50EB0-207E-3EBB-E843-30AD2302F1B9}"/>
                </a:ext>
              </a:extLst>
            </p:cNvPr>
            <p:cNvSpPr/>
            <p:nvPr/>
          </p:nvSpPr>
          <p:spPr>
            <a:xfrm>
              <a:off x="3818549" y="5028613"/>
              <a:ext cx="411616" cy="284531"/>
            </a:xfrm>
            <a:prstGeom prst="downArrow">
              <a:avLst/>
            </a:prstGeom>
            <a:solidFill>
              <a:srgbClr val="BFBFB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D671B653-FBDB-0CF7-21F8-C263072E54E3}"/>
                </a:ext>
              </a:extLst>
            </p:cNvPr>
            <p:cNvSpPr/>
            <p:nvPr/>
          </p:nvSpPr>
          <p:spPr>
            <a:xfrm>
              <a:off x="5830228" y="5036068"/>
              <a:ext cx="411616" cy="284531"/>
            </a:xfrm>
            <a:prstGeom prst="downArrow">
              <a:avLst/>
            </a:prstGeom>
            <a:solidFill>
              <a:srgbClr val="BFBFB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
        <p:nvSpPr>
          <p:cNvPr id="20" name="Rectangle 19">
            <a:extLst>
              <a:ext uri="{FF2B5EF4-FFF2-40B4-BE49-F238E27FC236}">
                <a16:creationId xmlns:a16="http://schemas.microsoft.com/office/drawing/2014/main" id="{68A1A750-31EC-3E24-14BB-8D878560710F}"/>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Tree>
    <p:extLst>
      <p:ext uri="{BB962C8B-B14F-4D97-AF65-F5344CB8AC3E}">
        <p14:creationId xmlns:p14="http://schemas.microsoft.com/office/powerpoint/2010/main" val="21821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19CAC-0085-9FA1-3A23-282050B316D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F571275-A0A2-C56A-DA40-70F6987C642F}"/>
              </a:ext>
            </a:extLst>
          </p:cNvPr>
          <p:cNvGraphicFramePr>
            <a:graphicFrameLocks noChangeAspect="1"/>
          </p:cNvGraphicFramePr>
          <p:nvPr>
            <p:custDataLst>
              <p:tags r:id="rId1"/>
            </p:custDataLst>
            <p:extLst>
              <p:ext uri="{D42A27DB-BD31-4B8C-83A1-F6EECF244321}">
                <p14:modId xmlns:p14="http://schemas.microsoft.com/office/powerpoint/2010/main" val="2604483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5" name="think-cell data - do not delete" hidden="1">
                        <a:extLst>
                          <a:ext uri="{FF2B5EF4-FFF2-40B4-BE49-F238E27FC236}">
                            <a16:creationId xmlns:a16="http://schemas.microsoft.com/office/drawing/2014/main" id="{AF571275-A0A2-C56A-DA40-70F6987C64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902CE46A-0C23-1E62-1366-A58E6B57C730}"/>
              </a:ext>
            </a:extLst>
          </p:cNvPr>
          <p:cNvSpPr/>
          <p:nvPr/>
        </p:nvSpPr>
        <p:spPr>
          <a:xfrm>
            <a:off x="6868404" y="6137837"/>
            <a:ext cx="4942615" cy="63925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4" name="Table 3">
            <a:extLst>
              <a:ext uri="{FF2B5EF4-FFF2-40B4-BE49-F238E27FC236}">
                <a16:creationId xmlns:a16="http://schemas.microsoft.com/office/drawing/2014/main" id="{32925A94-6743-0ECF-FAE5-3E107321A147}"/>
              </a:ext>
            </a:extLst>
          </p:cNvPr>
          <p:cNvGraphicFramePr>
            <a:graphicFrameLocks noGrp="1"/>
          </p:cNvGraphicFramePr>
          <p:nvPr>
            <p:extLst>
              <p:ext uri="{D42A27DB-BD31-4B8C-83A1-F6EECF244321}">
                <p14:modId xmlns:p14="http://schemas.microsoft.com/office/powerpoint/2010/main" val="2253834647"/>
              </p:ext>
            </p:extLst>
          </p:nvPr>
        </p:nvGraphicFramePr>
        <p:xfrm>
          <a:off x="554736" y="1194004"/>
          <a:ext cx="11082528" cy="3998106"/>
        </p:xfrm>
        <a:graphic>
          <a:graphicData uri="http://schemas.openxmlformats.org/drawingml/2006/table">
            <a:tbl>
              <a:tblPr/>
              <a:tblGrid>
                <a:gridCol w="5566664">
                  <a:extLst>
                    <a:ext uri="{9D8B030D-6E8A-4147-A177-3AD203B41FA5}">
                      <a16:colId xmlns:a16="http://schemas.microsoft.com/office/drawing/2014/main" val="3701488580"/>
                    </a:ext>
                  </a:extLst>
                </a:gridCol>
                <a:gridCol w="2590800">
                  <a:extLst>
                    <a:ext uri="{9D8B030D-6E8A-4147-A177-3AD203B41FA5}">
                      <a16:colId xmlns:a16="http://schemas.microsoft.com/office/drawing/2014/main" val="2036214107"/>
                    </a:ext>
                  </a:extLst>
                </a:gridCol>
                <a:gridCol w="2925064">
                  <a:extLst>
                    <a:ext uri="{9D8B030D-6E8A-4147-A177-3AD203B41FA5}">
                      <a16:colId xmlns:a16="http://schemas.microsoft.com/office/drawing/2014/main" val="1525352618"/>
                    </a:ext>
                  </a:extLst>
                </a:gridCol>
              </a:tblGrid>
              <a:tr h="580977">
                <a:tc gridSpan="3">
                  <a:txBody>
                    <a:bodyPr/>
                    <a:lstStyle/>
                    <a:p>
                      <a:pPr algn="l" rtl="0" fontAlgn="base">
                        <a:lnSpc>
                          <a:spcPts val="1350"/>
                        </a:lnSpc>
                        <a:spcBef>
                          <a:spcPts val="600"/>
                        </a:spcBef>
                        <a:spcAft>
                          <a:spcPts val="600"/>
                        </a:spcAft>
                      </a:pPr>
                      <a:r>
                        <a:rPr lang="en-US" sz="2400" b="1" i="0">
                          <a:solidFill>
                            <a:schemeClr val="bg1"/>
                          </a:solidFill>
                          <a:effectLst/>
                        </a:rPr>
                        <a:t>Case study: San Diego Community Power, CA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129823"/>
                  </a:ext>
                </a:extLst>
              </a:tr>
              <a:tr h="1733325">
                <a:tc gridSpan="2">
                  <a:txBody>
                    <a:bodyPr/>
                    <a:lstStyle/>
                    <a:p>
                      <a:pPr marL="0" marR="0">
                        <a:lnSpc>
                          <a:spcPct val="107000"/>
                        </a:lnSpc>
                        <a:spcAft>
                          <a:spcPts val="800"/>
                        </a:spcAft>
                      </a:pPr>
                      <a:r>
                        <a:rPr lang="en-US" sz="2400" b="1" i="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 Diego Community Power </a:t>
                      </a:r>
                      <a:r>
                        <a:rPr lang="en-US" sz="2400" i="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leverages upfront, stackable incentives to provide the opportunity for no-cost solar and batteries to qualified priority populations</a:t>
                      </a:r>
                      <a:endParaRPr lang="en-US" sz="2000" kern="100">
                        <a:effectLst/>
                        <a:latin typeface="Aptos" panose="020B0004020202020204" pitchFamily="34" charset="0"/>
                        <a:ea typeface="Yu Gothic" panose="020B0400000000000000" pitchFamily="34"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a:noFill/>
                    </a:lnB>
                    <a:noFill/>
                  </a:tcPr>
                </a:tc>
                <a:tc hMerge="1">
                  <a:txBody>
                    <a:bodyPr/>
                    <a:lstStyle/>
                    <a:p>
                      <a:pPr marL="0" marR="0">
                        <a:lnSpc>
                          <a:spcPct val="107000"/>
                        </a:lnSpc>
                        <a:spcAft>
                          <a:spcPts val="800"/>
                        </a:spcAft>
                      </a:pPr>
                      <a:endParaRPr lang="en-US" sz="1100" kern="100">
                        <a:effectLst/>
                        <a:latin typeface="Aptos" panose="020B0004020202020204" pitchFamily="34" charset="0"/>
                        <a:ea typeface="Yu Gothic" panose="020B0400000000000000" pitchFamily="34" charset="-128"/>
                        <a:cs typeface="Arial" panose="020B0604020202020204" pitchFamily="34" charset="0"/>
                      </a:endParaRPr>
                    </a:p>
                  </a:txBody>
                  <a:tcPr anchor="ctr">
                    <a:lnL w="19050" cap="flat" cmpd="sng" algn="ctr">
                      <a:noFill/>
                      <a:prstDash val="solid"/>
                      <a:round/>
                      <a:headEnd type="none" w="med" len="med"/>
                      <a:tailEnd type="none" w="med" len="med"/>
                    </a:lnL>
                    <a:lnR>
                      <a:noFill/>
                    </a:lnR>
                    <a:lnT w="19050" cap="flat" cmpd="sng" algn="ctr">
                      <a:solidFill>
                        <a:srgbClr val="268BC0"/>
                      </a:solidFill>
                      <a:prstDash val="solid"/>
                      <a:round/>
                      <a:headEnd type="none" w="med" len="med"/>
                      <a:tailEnd type="none" w="med" len="med"/>
                    </a:lnT>
                    <a:lnB>
                      <a:noFill/>
                    </a:lnB>
                    <a:noFill/>
                  </a:tcPr>
                </a:tc>
                <a:tc>
                  <a:txBody>
                    <a:bodyPr/>
                    <a:lstStyle/>
                    <a:p>
                      <a:r>
                        <a:rPr lang="en-US" sz="1100" b="1" i="1">
                          <a:solidFill>
                            <a:srgbClr val="000000"/>
                          </a:solidFill>
                          <a:effectLst/>
                          <a:latin typeface="Arial" panose="020B0604020202020204" pitchFamily="34" charset="0"/>
                        </a:rPr>
                        <a:t> </a:t>
                      </a:r>
                      <a:endParaRPr lang="en-US"/>
                    </a:p>
                  </a:txBody>
                  <a:tcPr anchor="ctr">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a:noFill/>
                    </a:lnB>
                    <a:noFill/>
                  </a:tcPr>
                </a:tc>
                <a:extLst>
                  <a:ext uri="{0D108BD9-81ED-4DB2-BD59-A6C34878D82A}">
                    <a16:rowId xmlns:a16="http://schemas.microsoft.com/office/drawing/2014/main" val="868302249"/>
                  </a:ext>
                </a:extLst>
              </a:tr>
              <a:tr h="1683804">
                <a:tc>
                  <a:txBody>
                    <a:bodyPr/>
                    <a:lstStyle/>
                    <a:p>
                      <a:pPr marL="285750" lvl="0" indent="-285750">
                        <a:spcBef>
                          <a:spcPts val="1800"/>
                        </a:spcBef>
                        <a:spcAft>
                          <a:spcPts val="1800"/>
                        </a:spcAft>
                        <a:buFont typeface="Arial" panose="020B0604020202020204" pitchFamily="34" charset="0"/>
                        <a:buChar char="•"/>
                      </a:pPr>
                      <a:r>
                        <a:rPr lang="en-US" sz="2000" kern="1200" dirty="0">
                          <a:solidFill>
                            <a:schemeClr val="tx1"/>
                          </a:solidFill>
                          <a:effectLst/>
                          <a:latin typeface="+mn-lt"/>
                          <a:ea typeface="+mn-ea"/>
                          <a:cs typeface="+mn-cs"/>
                        </a:rPr>
                        <a:t>The program was designed to benefit all customers through upfront incentives for solar and batteries</a:t>
                      </a:r>
                      <a:endParaRPr lang="en-US" sz="2000" kern="1200" baseline="30000" dirty="0">
                        <a:solidFill>
                          <a:schemeClr val="tx1"/>
                        </a:solidFill>
                        <a:effectLst/>
                        <a:latin typeface="+mn-lt"/>
                        <a:ea typeface="+mn-ea"/>
                        <a:cs typeface="+mn-cs"/>
                      </a:endParaRPr>
                    </a:p>
                  </a:txBody>
                  <a:tcPr>
                    <a:lnL w="12700" cap="flat" cmpd="sng" algn="ctr">
                      <a:solidFill>
                        <a:schemeClr val="accent2"/>
                      </a:solidFill>
                      <a:prstDash val="solid"/>
                      <a:round/>
                      <a:headEnd type="none" w="med" len="med"/>
                      <a:tailEnd type="none" w="med" len="med"/>
                    </a:lnL>
                    <a:lnR>
                      <a:noFill/>
                    </a:lnR>
                    <a:lnT>
                      <a:noFill/>
                    </a:lnT>
                    <a:lnB w="12700" cap="flat" cmpd="sng" algn="ctr">
                      <a:solidFill>
                        <a:schemeClr val="accent2"/>
                      </a:solidFill>
                      <a:prstDash val="solid"/>
                      <a:round/>
                      <a:headEnd type="none" w="med" len="med"/>
                      <a:tailEnd type="none" w="med" len="med"/>
                    </a:lnB>
                    <a:noFill/>
                  </a:tcPr>
                </a:tc>
                <a:tc gridSpan="2">
                  <a:txBody>
                    <a:bodyPr/>
                    <a:lstStyle/>
                    <a:p>
                      <a:pPr marL="285750" lvl="0" indent="-285750">
                        <a:spcBef>
                          <a:spcPts val="1800"/>
                        </a:spcBef>
                        <a:spcAft>
                          <a:spcPts val="1800"/>
                        </a:spcAft>
                        <a:buFont typeface="Arial" panose="020B0604020202020204" pitchFamily="34" charset="0"/>
                        <a:buChar char="•"/>
                      </a:pPr>
                      <a:r>
                        <a:rPr lang="en-US" sz="2000" kern="1200" dirty="0">
                          <a:solidFill>
                            <a:schemeClr val="tx1"/>
                          </a:solidFill>
                          <a:effectLst/>
                          <a:latin typeface="+mn-lt"/>
                          <a:ea typeface="+mn-ea"/>
                          <a:cs typeface="+mn-cs"/>
                        </a:rPr>
                        <a:t>Community Power worked with state and local programs to ensure their incentives could stack with other programs</a:t>
                      </a:r>
                    </a:p>
                  </a:txBody>
                  <a:tcPr>
                    <a:lnL w="1905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noFill/>
                  </a:tcPr>
                </a:tc>
                <a:tc hMerge="1">
                  <a:txBody>
                    <a:bodyPr/>
                    <a:lstStyle/>
                    <a:p>
                      <a:endParaRPr/>
                    </a:p>
                  </a:txBody>
                  <a:tcPr>
                    <a:lnL>
                      <a:noFill/>
                    </a:lnL>
                    <a:lnR w="19050" cap="flat" cmpd="sng" algn="ctr">
                      <a:solidFill>
                        <a:srgbClr val="268BC0"/>
                      </a:solidFill>
                      <a:prstDash val="solid"/>
                      <a:round/>
                      <a:headEnd type="none" w="med" len="med"/>
                      <a:tailEnd type="none" w="med" len="med"/>
                    </a:lnR>
                    <a:lnT>
                      <a:noFill/>
                    </a:lnT>
                    <a:lnB w="19050" cap="flat" cmpd="sng" algn="ctr">
                      <a:solidFill>
                        <a:srgbClr val="268BC0"/>
                      </a:solidFill>
                      <a:prstDash val="solid"/>
                      <a:round/>
                      <a:headEnd type="none" w="med" len="med"/>
                      <a:tailEnd type="none" w="med" len="med"/>
                    </a:lnB>
                    <a:noFill/>
                  </a:tcPr>
                </a:tc>
                <a:extLst>
                  <a:ext uri="{0D108BD9-81ED-4DB2-BD59-A6C34878D82A}">
                    <a16:rowId xmlns:a16="http://schemas.microsoft.com/office/drawing/2014/main" val="1509758409"/>
                  </a:ext>
                </a:extLst>
              </a:tr>
            </a:tbl>
          </a:graphicData>
        </a:graphic>
      </p:graphicFrame>
      <p:pic>
        <p:nvPicPr>
          <p:cNvPr id="19" name="Picture 18" descr="Icon&#10;&#10;Description automatically generated">
            <a:extLst>
              <a:ext uri="{FF2B5EF4-FFF2-40B4-BE49-F238E27FC236}">
                <a16:creationId xmlns:a16="http://schemas.microsoft.com/office/drawing/2014/main" id="{FA7C59A1-F310-3174-E840-5A3CC1C979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426" y="1959653"/>
            <a:ext cx="2710542" cy="1295241"/>
          </a:xfrm>
          <a:prstGeom prst="rect">
            <a:avLst/>
          </a:prstGeom>
        </p:spPr>
      </p:pic>
      <p:sp>
        <p:nvSpPr>
          <p:cNvPr id="3" name="Title 2">
            <a:extLst>
              <a:ext uri="{FF2B5EF4-FFF2-40B4-BE49-F238E27FC236}">
                <a16:creationId xmlns:a16="http://schemas.microsoft.com/office/drawing/2014/main" id="{6EEF5A9E-30FA-956C-6CEF-CFE2567E8B05}"/>
              </a:ext>
            </a:extLst>
          </p:cNvPr>
          <p:cNvSpPr>
            <a:spLocks noGrp="1"/>
          </p:cNvSpPr>
          <p:nvPr>
            <p:ph type="title"/>
          </p:nvPr>
        </p:nvSpPr>
        <p:spPr>
          <a:xfrm>
            <a:off x="554736" y="172212"/>
            <a:ext cx="11082528" cy="731520"/>
          </a:xfrm>
        </p:spPr>
        <p:txBody>
          <a:bodyPr vert="horz"/>
          <a:lstStyle/>
          <a:p>
            <a:r>
              <a:rPr lang="en-US" b="1">
                <a:effectLst/>
                <a:latin typeface="Arial" panose="020B0604020202020204" pitchFamily="34" charset="0"/>
                <a:ea typeface="Yu Gothic" panose="020B0400000000000000" pitchFamily="34" charset="-128"/>
              </a:rPr>
              <a:t>Example in action: Solar Battery Savings program</a:t>
            </a:r>
            <a:endParaRPr lang="en-US"/>
          </a:p>
        </p:txBody>
      </p:sp>
    </p:spTree>
    <p:extLst>
      <p:ext uri="{BB962C8B-B14F-4D97-AF65-F5344CB8AC3E}">
        <p14:creationId xmlns:p14="http://schemas.microsoft.com/office/powerpoint/2010/main" val="300588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0C04-FF40-99C4-700C-DFB6B529D09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C25D863-2F66-6E20-9E8E-1D8EA08D8F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7" name="think-cell data - do not delete" hidden="1">
                        <a:extLst>
                          <a:ext uri="{FF2B5EF4-FFF2-40B4-BE49-F238E27FC236}">
                            <a16:creationId xmlns:a16="http://schemas.microsoft.com/office/drawing/2014/main" id="{7C25D863-2F66-6E20-9E8E-1D8EA08D8F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3EBD1B49-A27B-7FAC-A0E6-A84D8F8C48B0}"/>
              </a:ext>
            </a:extLst>
          </p:cNvPr>
          <p:cNvGrpSpPr/>
          <p:nvPr/>
        </p:nvGrpSpPr>
        <p:grpSpPr>
          <a:xfrm>
            <a:off x="631606" y="1773932"/>
            <a:ext cx="11108256" cy="2750760"/>
            <a:chOff x="3018518" y="3794477"/>
            <a:chExt cx="4023361" cy="2148186"/>
          </a:xfrm>
        </p:grpSpPr>
        <p:sp>
          <p:nvSpPr>
            <p:cNvPr id="8" name="Rectangle 7">
              <a:extLst>
                <a:ext uri="{FF2B5EF4-FFF2-40B4-BE49-F238E27FC236}">
                  <a16:creationId xmlns:a16="http://schemas.microsoft.com/office/drawing/2014/main" id="{FE3E8C0B-83CC-0AB2-6E71-468C611CD4F8}"/>
                </a:ext>
              </a:extLst>
            </p:cNvPr>
            <p:cNvSpPr/>
            <p:nvPr/>
          </p:nvSpPr>
          <p:spPr>
            <a:xfrm>
              <a:off x="3018518" y="3794477"/>
              <a:ext cx="2011680" cy="761662"/>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Expand DER adoption with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equitable benefits</a:t>
              </a:r>
            </a:p>
          </p:txBody>
        </p:sp>
        <p:sp>
          <p:nvSpPr>
            <p:cNvPr id="9" name="Rectangle 8">
              <a:extLst>
                <a:ext uri="{FF2B5EF4-FFF2-40B4-BE49-F238E27FC236}">
                  <a16:creationId xmlns:a16="http://schemas.microsoft.com/office/drawing/2014/main" id="{D3DEAC13-3CED-523B-28E3-C92C959CAA3A}"/>
                </a:ext>
              </a:extLst>
            </p:cNvPr>
            <p:cNvSpPr/>
            <p:nvPr/>
          </p:nvSpPr>
          <p:spPr>
            <a:xfrm>
              <a:off x="5030198" y="3794477"/>
              <a:ext cx="2011680" cy="76166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Simplify VPP enrollment</a:t>
              </a:r>
            </a:p>
          </p:txBody>
        </p:sp>
        <p:sp>
          <p:nvSpPr>
            <p:cNvPr id="10" name="Rectangle 9">
              <a:extLst>
                <a:ext uri="{FF2B5EF4-FFF2-40B4-BE49-F238E27FC236}">
                  <a16:creationId xmlns:a16="http://schemas.microsoft.com/office/drawing/2014/main" id="{E66A7074-8AB2-CBA8-F971-72286C958A8F}"/>
                </a:ext>
              </a:extLst>
            </p:cNvPr>
            <p:cNvSpPr/>
            <p:nvPr/>
          </p:nvSpPr>
          <p:spPr>
            <a:xfrm>
              <a:off x="3018519" y="4556139"/>
              <a:ext cx="4023360" cy="640080"/>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Increase standardization in VPP operations</a:t>
              </a:r>
            </a:p>
          </p:txBody>
        </p:sp>
        <p:sp>
          <p:nvSpPr>
            <p:cNvPr id="11" name="Rectangle 10">
              <a:extLst>
                <a:ext uri="{FF2B5EF4-FFF2-40B4-BE49-F238E27FC236}">
                  <a16:creationId xmlns:a16="http://schemas.microsoft.com/office/drawing/2014/main" id="{02915213-60D1-C0A5-8411-8B0805AA57C6}"/>
                </a:ext>
              </a:extLst>
            </p:cNvPr>
            <p:cNvSpPr/>
            <p:nvPr/>
          </p:nvSpPr>
          <p:spPr>
            <a:xfrm>
              <a:off x="3018518" y="5196218"/>
              <a:ext cx="2011680" cy="746445"/>
            </a:xfrm>
            <a:prstGeom prst="rect">
              <a:avLst/>
            </a:prstGeom>
            <a:solidFill>
              <a:schemeClr val="bg1">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utility planning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and incentives</a:t>
              </a:r>
            </a:p>
          </p:txBody>
        </p:sp>
        <p:sp>
          <p:nvSpPr>
            <p:cNvPr id="12" name="Rectangle 11">
              <a:extLst>
                <a:ext uri="{FF2B5EF4-FFF2-40B4-BE49-F238E27FC236}">
                  <a16:creationId xmlns:a16="http://schemas.microsoft.com/office/drawing/2014/main" id="{77FA6D15-7974-A6AE-4455-D53E1B9AD32A}"/>
                </a:ext>
              </a:extLst>
            </p:cNvPr>
            <p:cNvSpPr/>
            <p:nvPr/>
          </p:nvSpPr>
          <p:spPr>
            <a:xfrm>
              <a:off x="5030198" y="5196217"/>
              <a:ext cx="2011680" cy="746446"/>
            </a:xfrm>
            <a:prstGeom prst="rect">
              <a:avLst/>
            </a:prstGeom>
            <a:solidFill>
              <a:schemeClr val="bg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wholesale markets</a:t>
              </a:r>
            </a:p>
          </p:txBody>
        </p:sp>
        <p:sp>
          <p:nvSpPr>
            <p:cNvPr id="13" name="Arrow: Down 12">
              <a:extLst>
                <a:ext uri="{FF2B5EF4-FFF2-40B4-BE49-F238E27FC236}">
                  <a16:creationId xmlns:a16="http://schemas.microsoft.com/office/drawing/2014/main" id="{5523169A-9AEA-AACA-0203-401FE90AD682}"/>
                </a:ext>
              </a:extLst>
            </p:cNvPr>
            <p:cNvSpPr/>
            <p:nvPr/>
          </p:nvSpPr>
          <p:spPr>
            <a:xfrm>
              <a:off x="3818549" y="5028613"/>
              <a:ext cx="411616" cy="284531"/>
            </a:xfrm>
            <a:prstGeom prst="downArrow">
              <a:avLst/>
            </a:prstGeom>
            <a:solidFill>
              <a:srgbClr val="BFBFB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8631CF0F-BA77-4AC1-B56C-B9752D950998}"/>
                </a:ext>
              </a:extLst>
            </p:cNvPr>
            <p:cNvSpPr/>
            <p:nvPr/>
          </p:nvSpPr>
          <p:spPr>
            <a:xfrm>
              <a:off x="5830228" y="5036068"/>
              <a:ext cx="411616" cy="284531"/>
            </a:xfrm>
            <a:prstGeom prst="downArrow">
              <a:avLst/>
            </a:prstGeom>
            <a:solidFill>
              <a:srgbClr val="BFBFB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Rectangle 1">
            <a:extLst>
              <a:ext uri="{FF2B5EF4-FFF2-40B4-BE49-F238E27FC236}">
                <a16:creationId xmlns:a16="http://schemas.microsoft.com/office/drawing/2014/main" id="{E8F8348B-37D0-A873-CAEC-1D2E579504B4}"/>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Tree>
    <p:extLst>
      <p:ext uri="{BB962C8B-B14F-4D97-AF65-F5344CB8AC3E}">
        <p14:creationId xmlns:p14="http://schemas.microsoft.com/office/powerpoint/2010/main" val="172511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8B4A929-1125-899E-9F50-84CED8EFEEF1}"/>
              </a:ext>
            </a:extLst>
          </p:cNvPr>
          <p:cNvGraphicFramePr>
            <a:graphicFrameLocks noChangeAspect="1"/>
          </p:cNvGraphicFramePr>
          <p:nvPr>
            <p:custDataLst>
              <p:tags r:id="rId1"/>
            </p:custDataLst>
            <p:extLst>
              <p:ext uri="{D42A27DB-BD31-4B8C-83A1-F6EECF244321}">
                <p14:modId xmlns:p14="http://schemas.microsoft.com/office/powerpoint/2010/main" val="1491345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04" imgH="204" progId="TCLayout.ActiveDocument.1">
                  <p:embed/>
                </p:oleObj>
              </mc:Choice>
              <mc:Fallback>
                <p:oleObj name="think-cell Slide" r:id="rId6" imgW="204" imgH="204" progId="TCLayout.ActiveDocument.1">
                  <p:embed/>
                  <p:pic>
                    <p:nvPicPr>
                      <p:cNvPr id="8" name="think-cell data - do not delete" hidden="1">
                        <a:extLst>
                          <a:ext uri="{FF2B5EF4-FFF2-40B4-BE49-F238E27FC236}">
                            <a16:creationId xmlns:a16="http://schemas.microsoft.com/office/drawing/2014/main" id="{38B4A929-1125-899E-9F50-84CED8EFEEF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91241976-8D3F-56DB-6BF7-34B309C89A20}"/>
              </a:ext>
            </a:extLst>
          </p:cNvPr>
          <p:cNvSpPr/>
          <p:nvPr/>
        </p:nvSpPr>
        <p:spPr>
          <a:xfrm>
            <a:off x="10101943" y="5800088"/>
            <a:ext cx="1828800"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2" name="slide2" descr="Total Dispatchable Capacity (2030)">
            <a:extLst>
              <a:ext uri="{FF2B5EF4-FFF2-40B4-BE49-F238E27FC236}">
                <a16:creationId xmlns:a16="http://schemas.microsoft.com/office/drawing/2014/main" id="{08A9DF6C-00AB-41BE-B86D-42FB31D18C22}"/>
              </a:ext>
            </a:extLst>
          </p:cNvPr>
          <p:cNvPicPr>
            <a:picLocks noChangeAspect="1"/>
          </p:cNvPicPr>
          <p:nvPr/>
        </p:nvPicPr>
        <p:blipFill>
          <a:blip r:embed="rId8">
            <a:extLst>
              <a:ext uri="{28A0092B-C50C-407E-A947-70E740481C1C}">
                <a14:useLocalDpi xmlns:a14="http://schemas.microsoft.com/office/drawing/2010/main" val="0"/>
              </a:ext>
            </a:extLst>
          </a:blip>
          <a:srcRect t="15139" b="4131"/>
          <a:stretch/>
        </p:blipFill>
        <p:spPr>
          <a:xfrm>
            <a:off x="2001273" y="1268680"/>
            <a:ext cx="7906537" cy="5106364"/>
          </a:xfrm>
          <a:prstGeom prst="rect">
            <a:avLst/>
          </a:prstGeom>
        </p:spPr>
      </p:pic>
      <p:sp>
        <p:nvSpPr>
          <p:cNvPr id="7" name="Speech Bubble: Rectangle 6">
            <a:extLst>
              <a:ext uri="{FF2B5EF4-FFF2-40B4-BE49-F238E27FC236}">
                <a16:creationId xmlns:a16="http://schemas.microsoft.com/office/drawing/2014/main" id="{F090BE2A-2D07-C291-7808-E353F2F1945B}"/>
              </a:ext>
            </a:extLst>
          </p:cNvPr>
          <p:cNvSpPr/>
          <p:nvPr/>
        </p:nvSpPr>
        <p:spPr>
          <a:xfrm>
            <a:off x="9127825" y="2703711"/>
            <a:ext cx="1788294" cy="2353330"/>
          </a:xfrm>
          <a:prstGeom prst="wedgeRectCallout">
            <a:avLst>
              <a:gd name="adj1" fmla="val -43325"/>
              <a:gd name="adj2" fmla="val -60738"/>
            </a:avLst>
          </a:prstGeom>
          <a:solidFill>
            <a:schemeClr val="bg1"/>
          </a:solidFill>
          <a:ln w="28575" cap="sq">
            <a:solidFill>
              <a:srgbClr val="5D910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Maine is estimated to have over 2 GW of dispatchable capacity by 2030, with </a:t>
            </a:r>
            <a:r>
              <a:rPr kumimoji="0" lang="en-US" sz="1400" b="1" i="0" u="none" strike="noStrike" kern="1200" cap="none" spc="0" normalizeH="0" baseline="0" noProof="0">
                <a:ln>
                  <a:noFill/>
                </a:ln>
                <a:solidFill>
                  <a:srgbClr val="000000"/>
                </a:solidFill>
                <a:effectLst/>
                <a:uLnTx/>
                <a:uFillTx/>
                <a:latin typeface="Arial"/>
                <a:ea typeface="+mn-ea"/>
                <a:cs typeface="+mn-cs"/>
              </a:rPr>
              <a:t>~50% coming from fuel generators and the remaining</a:t>
            </a:r>
            <a:r>
              <a:rPr lang="en-US" sz="1400" b="1">
                <a:solidFill>
                  <a:srgbClr val="000000"/>
                </a:solidFill>
                <a:latin typeface="Arial"/>
              </a:rPr>
              <a:t> from EV chargers, heat pumps, and smart thermostats.</a:t>
            </a: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sp>
        <p:nvSpPr>
          <p:cNvPr id="11" name="Speech Bubble: Rectangle 10">
            <a:extLst>
              <a:ext uri="{FF2B5EF4-FFF2-40B4-BE49-F238E27FC236}">
                <a16:creationId xmlns:a16="http://schemas.microsoft.com/office/drawing/2014/main" id="{6B4E4896-355D-95EE-2A59-0E9AB049491A}"/>
              </a:ext>
            </a:extLst>
          </p:cNvPr>
          <p:cNvSpPr/>
          <p:nvPr/>
        </p:nvSpPr>
        <p:spPr>
          <a:xfrm>
            <a:off x="5442144" y="4608460"/>
            <a:ext cx="2392410" cy="1766584"/>
          </a:xfrm>
          <a:prstGeom prst="wedgeRectCallout">
            <a:avLst>
              <a:gd name="adj1" fmla="val -31461"/>
              <a:gd name="adj2" fmla="val -56300"/>
            </a:avLst>
          </a:prstGeom>
          <a:solidFill>
            <a:schemeClr val="bg1"/>
          </a:solidFill>
          <a:ln w="28575" cap="sq">
            <a:solidFill>
              <a:srgbClr val="5D910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Texas is estimated to have 16.5 GW of dispatchable capacity by 2030, </a:t>
            </a:r>
            <a:r>
              <a:rPr kumimoji="0" lang="en-US" sz="1400" b="1" i="0" u="none" strike="noStrike" kern="1200" cap="none" spc="0" normalizeH="0" baseline="0" noProof="0">
                <a:ln>
                  <a:noFill/>
                </a:ln>
                <a:solidFill>
                  <a:srgbClr val="000000"/>
                </a:solidFill>
                <a:effectLst/>
                <a:uLnTx/>
                <a:uFillTx/>
                <a:latin typeface="Arial"/>
                <a:ea typeface="+mn-ea"/>
                <a:cs typeface="+mn-cs"/>
              </a:rPr>
              <a:t>a third of which </a:t>
            </a:r>
            <a:r>
              <a:rPr lang="en-US" sz="1400" b="1">
                <a:solidFill>
                  <a:srgbClr val="000000"/>
                </a:solidFill>
                <a:latin typeface="Arial"/>
              </a:rPr>
              <a:t>comes from EV chargers.</a:t>
            </a:r>
            <a:r>
              <a:rPr lang="en-US" sz="1400">
                <a:solidFill>
                  <a:srgbClr val="000000"/>
                </a:solidFill>
                <a:latin typeface="Arial"/>
              </a:rPr>
              <a:t> The remaining comes primarily from C&amp;I loads, smart thermostats, and heat pumps.</a:t>
            </a: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sp>
        <p:nvSpPr>
          <p:cNvPr id="3" name="ACET">
            <a:extLst>
              <a:ext uri="{FF2B5EF4-FFF2-40B4-BE49-F238E27FC236}">
                <a16:creationId xmlns:a16="http://schemas.microsoft.com/office/drawing/2014/main" id="{B535B9E0-7E0F-BD35-F551-6BCE7512BFA1}"/>
              </a:ext>
            </a:extLst>
          </p:cNvPr>
          <p:cNvSpPr txBox="1"/>
          <p:nvPr>
            <p:custDataLst>
              <p:tags r:id="rId2"/>
            </p:custDataLst>
          </p:nvPr>
        </p:nvSpPr>
        <p:spPr>
          <a:xfrm>
            <a:off x="554736" y="1022458"/>
            <a:ext cx="10799612"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buNone/>
            </a:pPr>
            <a:r>
              <a:rPr lang="en-US" b="1"/>
              <a:t>2030 total dispatchable capacity, </a:t>
            </a:r>
            <a:r>
              <a:rPr lang="en-US"/>
              <a:t>GW</a:t>
            </a:r>
          </a:p>
        </p:txBody>
      </p:sp>
      <p:cxnSp>
        <p:nvCxnSpPr>
          <p:cNvPr id="4" name="LineContentSeparatorStrong 13">
            <a:extLst>
              <a:ext uri="{FF2B5EF4-FFF2-40B4-BE49-F238E27FC236}">
                <a16:creationId xmlns:a16="http://schemas.microsoft.com/office/drawing/2014/main" id="{8695A7C1-F489-4E52-801F-6EACE7242E21}"/>
              </a:ext>
            </a:extLst>
          </p:cNvPr>
          <p:cNvCxnSpPr>
            <a:cxnSpLocks/>
          </p:cNvCxnSpPr>
          <p:nvPr>
            <p:custDataLst>
              <p:tags r:id="rId3"/>
            </p:custDataLst>
          </p:nvPr>
        </p:nvCxnSpPr>
        <p:spPr>
          <a:xfrm>
            <a:off x="554736" y="1238358"/>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FE12FA39-3F50-9FA7-0AF9-DD3EAD83FA8A}"/>
              </a:ext>
            </a:extLst>
          </p:cNvPr>
          <p:cNvSpPr txBox="1">
            <a:spLocks/>
          </p:cNvSpPr>
          <p:nvPr/>
        </p:nvSpPr>
        <p:spPr>
          <a:xfrm>
            <a:off x="554735" y="172212"/>
            <a:ext cx="11280949" cy="731520"/>
          </a:xfrm>
          <a:prstGeom prst="rect">
            <a:avLst/>
          </a:prstGeom>
        </p:spPr>
        <p:txBody>
          <a:bodyPr vert="horz" wrap="square" lIns="0" tIns="0" rIns="0" bIns="0" rtlCol="0" anchor="b" anchorCtr="0">
            <a:noAutofit/>
          </a:bodyPr>
          <a:lstStyle>
            <a:lvl1pPr algn="ctr" defTabSz="914400" rtl="0" eaLnBrk="1" latinLnBrk="0" hangingPunct="1">
              <a:lnSpc>
                <a:spcPct val="100000"/>
              </a:lnSpc>
              <a:spcBef>
                <a:spcPct val="0"/>
              </a:spcBef>
              <a:buNone/>
              <a:defRPr sz="6000" b="1" kern="1200" spc="0" baseline="0">
                <a:ln w="6350" cap="flat">
                  <a:noFill/>
                  <a:miter lim="800000"/>
                </a:ln>
                <a:solidFill>
                  <a:schemeClr val="accent1"/>
                </a:solidFill>
                <a:latin typeface="+mj-lt"/>
                <a:ea typeface="+mj-ea"/>
                <a:cs typeface="+mj-cs"/>
              </a:defRPr>
            </a:lvl1pPr>
          </a:lstStyle>
          <a:p>
            <a:pPr marL="0" marR="0" algn="l">
              <a:lnSpc>
                <a:spcPct val="107000"/>
              </a:lnSpc>
              <a:spcAft>
                <a:spcPts val="800"/>
              </a:spcAft>
            </a:pPr>
            <a:r>
              <a:rPr lang="en-US" sz="2500" b="1">
                <a:effectLst/>
                <a:latin typeface="Arial" panose="020B0604020202020204" pitchFamily="34" charset="0"/>
                <a:ea typeface="Yu Gothic" panose="020B0400000000000000" pitchFamily="34" charset="-128"/>
                <a:cs typeface="Arial" panose="020B0604020202020204" pitchFamily="34" charset="0"/>
              </a:rPr>
              <a:t>DER capacity is expected to grow in every state across the U.S., though the magnitude of growth and the types of DERs that come online will vary</a:t>
            </a:r>
            <a:endParaRPr lang="en-US" sz="2500">
              <a:effectLst/>
              <a:latin typeface="Aptos" panose="020B0004020202020204" pitchFamily="34" charset="0"/>
              <a:ea typeface="Yu Gothic" panose="020B0400000000000000" pitchFamily="34" charset="-128"/>
              <a:cs typeface="Arial" panose="020B0604020202020204" pitchFamily="34" charset="0"/>
            </a:endParaRPr>
          </a:p>
        </p:txBody>
      </p:sp>
      <p:sp>
        <p:nvSpPr>
          <p:cNvPr id="9" name="Speech Bubble: Rectangle 8">
            <a:extLst>
              <a:ext uri="{FF2B5EF4-FFF2-40B4-BE49-F238E27FC236}">
                <a16:creationId xmlns:a16="http://schemas.microsoft.com/office/drawing/2014/main" id="{A83F1C00-A01D-CA12-5AEF-09F71DDB9488}"/>
              </a:ext>
            </a:extLst>
          </p:cNvPr>
          <p:cNvSpPr/>
          <p:nvPr/>
        </p:nvSpPr>
        <p:spPr>
          <a:xfrm>
            <a:off x="554736" y="2780986"/>
            <a:ext cx="1989083" cy="2123688"/>
          </a:xfrm>
          <a:prstGeom prst="wedgeRectCallout">
            <a:avLst>
              <a:gd name="adj1" fmla="val 58181"/>
              <a:gd name="adj2" fmla="val -23060"/>
            </a:avLst>
          </a:prstGeom>
          <a:solidFill>
            <a:schemeClr val="bg1"/>
          </a:solidFill>
          <a:ln w="28575" cap="sq">
            <a:solidFill>
              <a:srgbClr val="5D910C"/>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California is estimated to have over 50 GW of dispatchable capacity by 2030, spread out across all DER types. </a:t>
            </a:r>
            <a:r>
              <a:rPr kumimoji="0" lang="en-US" sz="1400" b="1" i="0" u="none" strike="noStrike" kern="1200" cap="none" spc="0" normalizeH="0" baseline="0" noProof="0">
                <a:ln>
                  <a:noFill/>
                </a:ln>
                <a:solidFill>
                  <a:srgbClr val="000000"/>
                </a:solidFill>
                <a:effectLst/>
                <a:uLnTx/>
                <a:uFillTx/>
                <a:latin typeface="Arial"/>
                <a:ea typeface="+mn-ea"/>
                <a:cs typeface="+mn-cs"/>
              </a:rPr>
              <a:t>EV chargers, fuel generators, and batteries comprise the majority. </a:t>
            </a:r>
          </a:p>
        </p:txBody>
      </p:sp>
      <p:sp>
        <p:nvSpPr>
          <p:cNvPr id="14" name="TextBox 13">
            <a:extLst>
              <a:ext uri="{FF2B5EF4-FFF2-40B4-BE49-F238E27FC236}">
                <a16:creationId xmlns:a16="http://schemas.microsoft.com/office/drawing/2014/main" id="{DB16FB76-C22A-9015-8C42-BC5405BC3A90}"/>
              </a:ext>
            </a:extLst>
          </p:cNvPr>
          <p:cNvSpPr txBox="1"/>
          <p:nvPr/>
        </p:nvSpPr>
        <p:spPr>
          <a:xfrm>
            <a:off x="554734" y="6451518"/>
            <a:ext cx="11082527" cy="44685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Ohm Analytics State-Level Residential DER Capacity Forecast, Wood Mackenzie 2024 US DER Market Report, National Renewable Energy Lab The 2030 National Charging Network Report, EIA 2022 Meter Data, DOE analysis</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59168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CD7602ED-EFD2-3285-93B6-E6B85236798D}"/>
              </a:ext>
            </a:extLst>
          </p:cNvPr>
          <p:cNvGraphicFramePr>
            <a:graphicFrameLocks noChangeAspect="1"/>
          </p:cNvGraphicFramePr>
          <p:nvPr>
            <p:custDataLst>
              <p:tags r:id="rId1"/>
            </p:custDataLst>
            <p:extLst>
              <p:ext uri="{D42A27DB-BD31-4B8C-83A1-F6EECF244321}">
                <p14:modId xmlns:p14="http://schemas.microsoft.com/office/powerpoint/2010/main" val="165337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204" imgH="204" progId="TCLayout.ActiveDocument.1">
                  <p:embed/>
                </p:oleObj>
              </mc:Choice>
              <mc:Fallback>
                <p:oleObj name="think-cell Slide" r:id="rId25" imgW="204" imgH="204" progId="TCLayout.ActiveDocument.1">
                  <p:embed/>
                  <p:pic>
                    <p:nvPicPr>
                      <p:cNvPr id="15" name="think-cell data - do not delete" hidden="1">
                        <a:extLst>
                          <a:ext uri="{FF2B5EF4-FFF2-40B4-BE49-F238E27FC236}">
                            <a16:creationId xmlns:a16="http://schemas.microsoft.com/office/drawing/2014/main" id="{CD7602ED-EFD2-3285-93B6-E6B85236798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graphicFrame>
        <p:nvGraphicFramePr>
          <p:cNvPr id="56" name="Table 55">
            <a:extLst>
              <a:ext uri="{FF2B5EF4-FFF2-40B4-BE49-F238E27FC236}">
                <a16:creationId xmlns:a16="http://schemas.microsoft.com/office/drawing/2014/main" id="{614F6279-1E54-A54D-EE51-DC4CD46B03C8}"/>
              </a:ext>
            </a:extLst>
          </p:cNvPr>
          <p:cNvGraphicFramePr>
            <a:graphicFrameLocks noGrp="1"/>
          </p:cNvGraphicFramePr>
          <p:nvPr>
            <p:extLst>
              <p:ext uri="{D42A27DB-BD31-4B8C-83A1-F6EECF244321}">
                <p14:modId xmlns:p14="http://schemas.microsoft.com/office/powerpoint/2010/main" val="2069868551"/>
              </p:ext>
            </p:extLst>
          </p:nvPr>
        </p:nvGraphicFramePr>
        <p:xfrm>
          <a:off x="414912" y="5724526"/>
          <a:ext cx="8229600" cy="1158240"/>
        </p:xfrm>
        <a:graphic>
          <a:graphicData uri="http://schemas.openxmlformats.org/drawingml/2006/table">
            <a:tbl>
              <a:tblPr firstRow="1" bandRow="1">
                <a:tableStyleId>{5C22544A-7EE6-4342-B048-85BDC9FD1C3A}</a:tableStyleId>
              </a:tblPr>
              <a:tblGrid>
                <a:gridCol w="1540471">
                  <a:extLst>
                    <a:ext uri="{9D8B030D-6E8A-4147-A177-3AD203B41FA5}">
                      <a16:colId xmlns:a16="http://schemas.microsoft.com/office/drawing/2014/main" val="2058875854"/>
                    </a:ext>
                  </a:extLst>
                </a:gridCol>
                <a:gridCol w="614368">
                  <a:extLst>
                    <a:ext uri="{9D8B030D-6E8A-4147-A177-3AD203B41FA5}">
                      <a16:colId xmlns:a16="http://schemas.microsoft.com/office/drawing/2014/main" val="2892330025"/>
                    </a:ext>
                  </a:extLst>
                </a:gridCol>
                <a:gridCol w="1992724">
                  <a:extLst>
                    <a:ext uri="{9D8B030D-6E8A-4147-A177-3AD203B41FA5}">
                      <a16:colId xmlns:a16="http://schemas.microsoft.com/office/drawing/2014/main" val="949537159"/>
                    </a:ext>
                  </a:extLst>
                </a:gridCol>
                <a:gridCol w="2019300">
                  <a:extLst>
                    <a:ext uri="{9D8B030D-6E8A-4147-A177-3AD203B41FA5}">
                      <a16:colId xmlns:a16="http://schemas.microsoft.com/office/drawing/2014/main" val="876446040"/>
                    </a:ext>
                  </a:extLst>
                </a:gridCol>
                <a:gridCol w="2062737">
                  <a:extLst>
                    <a:ext uri="{9D8B030D-6E8A-4147-A177-3AD203B41FA5}">
                      <a16:colId xmlns:a16="http://schemas.microsoft.com/office/drawing/2014/main" val="3189413349"/>
                    </a:ext>
                  </a:extLst>
                </a:gridCol>
              </a:tblGrid>
              <a:tr h="1111250">
                <a:tc>
                  <a:txBody>
                    <a:bodyPr/>
                    <a:lstStyle/>
                    <a:p>
                      <a:r>
                        <a:rPr lang="en-US" sz="1400" b="1" i="1">
                          <a:solidFill>
                            <a:sysClr val="windowText" lastClr="000000"/>
                          </a:solidFill>
                        </a:rPr>
                        <a:t>Assumptions</a:t>
                      </a:r>
                    </a:p>
                  </a:txBody>
                  <a:tcPr anchor="ctr">
                    <a:noFill/>
                  </a:tcPr>
                </a:tc>
                <a:tc>
                  <a:txBody>
                    <a:bodyPr/>
                    <a:lstStyle/>
                    <a:p>
                      <a:endParaRPr lang="en-US" sz="2400">
                        <a:solidFill>
                          <a:sysClr val="windowText" lastClr="000000"/>
                        </a:solidFill>
                      </a:endParaRPr>
                    </a:p>
                  </a:txBody>
                  <a:tcPr anchor="ctr">
                    <a:noFill/>
                  </a:tcPr>
                </a:tc>
                <a:tc>
                  <a:txBody>
                    <a:bodyPr/>
                    <a:lstStyle/>
                    <a:p>
                      <a:pPr algn="ctr"/>
                      <a:r>
                        <a:rPr lang="en-US" sz="1400" b="0" i="1">
                          <a:solidFill>
                            <a:sysClr val="windowText" lastClr="000000"/>
                          </a:solidFill>
                        </a:rPr>
                        <a:t>~15% of dispatchable capacity additions only</a:t>
                      </a:r>
                    </a:p>
                  </a:txBody>
                  <a:tcPr anchor="ctr">
                    <a:noFill/>
                  </a:tcPr>
                </a:tc>
                <a:tc>
                  <a:txBody>
                    <a:bodyPr/>
                    <a:lstStyle/>
                    <a:p>
                      <a:pPr algn="ctr"/>
                      <a:r>
                        <a:rPr lang="en-US" sz="1400" b="0" i="1">
                          <a:solidFill>
                            <a:sysClr val="windowText" lastClr="000000"/>
                          </a:solidFill>
                        </a:rPr>
                        <a:t>~15% uplift from improved messaging, flexibility, and customer value proposition</a:t>
                      </a:r>
                    </a:p>
                  </a:txBody>
                  <a:tcPr anchor="ctr">
                    <a:noFill/>
                  </a:tcPr>
                </a:tc>
                <a:tc>
                  <a:txBody>
                    <a:bodyPr/>
                    <a:lstStyle/>
                    <a:p>
                      <a:pPr algn="ctr"/>
                      <a:r>
                        <a:rPr lang="en-US" sz="1400" b="0" i="1">
                          <a:solidFill>
                            <a:sysClr val="windowText" lastClr="000000"/>
                          </a:solidFill>
                        </a:rPr>
                        <a:t>~30% uplift from point-of-purchase enrollment; additional upside from automatic enrollments with opt-outs</a:t>
                      </a:r>
                    </a:p>
                  </a:txBody>
                  <a:tcPr anchor="ctr">
                    <a:noFill/>
                  </a:tcPr>
                </a:tc>
                <a:extLst>
                  <a:ext uri="{0D108BD9-81ED-4DB2-BD59-A6C34878D82A}">
                    <a16:rowId xmlns:a16="http://schemas.microsoft.com/office/drawing/2014/main" val="679355111"/>
                  </a:ext>
                </a:extLst>
              </a:tr>
            </a:tbl>
          </a:graphicData>
        </a:graphic>
      </p:graphicFrame>
      <p:cxnSp>
        <p:nvCxnSpPr>
          <p:cNvPr id="36" name="Straight Connector 35">
            <a:extLst>
              <a:ext uri="{FF2B5EF4-FFF2-40B4-BE49-F238E27FC236}">
                <a16:creationId xmlns:a16="http://schemas.microsoft.com/office/drawing/2014/main" id="{2455CA6A-AF3E-07D9-FBAE-1B07A4254720}"/>
              </a:ext>
            </a:extLst>
          </p:cNvPr>
          <p:cNvCxnSpPr/>
          <p:nvPr>
            <p:custDataLst>
              <p:tags r:id="rId2"/>
            </p:custDataLst>
          </p:nvPr>
        </p:nvCxnSpPr>
        <p:spPr bwMode="gray">
          <a:xfrm>
            <a:off x="2127251" y="4465638"/>
            <a:ext cx="898525"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DCBB9E99-0827-4908-18AF-69C071716EF2}"/>
              </a:ext>
            </a:extLst>
          </p:cNvPr>
          <p:cNvCxnSpPr/>
          <p:nvPr>
            <p:custDataLst>
              <p:tags r:id="rId3"/>
            </p:custDataLst>
          </p:nvPr>
        </p:nvCxnSpPr>
        <p:spPr bwMode="gray">
          <a:xfrm>
            <a:off x="4149726" y="3981450"/>
            <a:ext cx="898525"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8AB5833-FF78-B564-EE0B-BF92E5ACCB05}"/>
              </a:ext>
            </a:extLst>
          </p:cNvPr>
          <p:cNvCxnSpPr/>
          <p:nvPr>
            <p:custDataLst>
              <p:tags r:id="rId4"/>
            </p:custDataLst>
          </p:nvPr>
        </p:nvCxnSpPr>
        <p:spPr bwMode="gray">
          <a:xfrm>
            <a:off x="6173789" y="3498850"/>
            <a:ext cx="898525"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BD61769B-3D01-B81B-5398-C9F0E4265A6A}"/>
              </a:ext>
            </a:extLst>
          </p:cNvPr>
          <p:cNvCxnSpPr/>
          <p:nvPr>
            <p:custDataLst>
              <p:tags r:id="rId5"/>
            </p:custDataLst>
          </p:nvPr>
        </p:nvCxnSpPr>
        <p:spPr bwMode="gray">
          <a:xfrm>
            <a:off x="8196264" y="2033588"/>
            <a:ext cx="898525" cy="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3" name="Chart 12">
            <a:extLst>
              <a:ext uri="{FF2B5EF4-FFF2-40B4-BE49-F238E27FC236}">
                <a16:creationId xmlns:a16="http://schemas.microsoft.com/office/drawing/2014/main" id="{56221EFA-955F-81FB-61F5-6A2465BAF752}"/>
              </a:ext>
            </a:extLst>
          </p:cNvPr>
          <p:cNvGraphicFramePr/>
          <p:nvPr>
            <p:custDataLst>
              <p:tags r:id="rId6"/>
            </p:custDataLst>
            <p:extLst>
              <p:ext uri="{D42A27DB-BD31-4B8C-83A1-F6EECF244321}">
                <p14:modId xmlns:p14="http://schemas.microsoft.com/office/powerpoint/2010/main" val="4132436982"/>
              </p:ext>
            </p:extLst>
          </p:nvPr>
        </p:nvGraphicFramePr>
        <p:xfrm>
          <a:off x="471488" y="1951038"/>
          <a:ext cx="10279062" cy="3146425"/>
        </p:xfrm>
        <a:graphic>
          <a:graphicData uri="http://schemas.openxmlformats.org/drawingml/2006/chart">
            <c:chart xmlns:c="http://schemas.openxmlformats.org/drawingml/2006/chart" xmlns:r="http://schemas.openxmlformats.org/officeDocument/2006/relationships" r:id="rId27"/>
          </a:graphicData>
        </a:graphic>
      </p:graphicFrame>
      <p:cxnSp>
        <p:nvCxnSpPr>
          <p:cNvPr id="477" name="Straight Connector 476">
            <a:extLst>
              <a:ext uri="{FF2B5EF4-FFF2-40B4-BE49-F238E27FC236}">
                <a16:creationId xmlns:a16="http://schemas.microsoft.com/office/drawing/2014/main" id="{C6FBBC1E-7798-6ED5-69E9-B013A2BA2E22}"/>
              </a:ext>
            </a:extLst>
          </p:cNvPr>
          <p:cNvCxnSpPr>
            <a:cxnSpLocks/>
          </p:cNvCxnSpPr>
          <p:nvPr>
            <p:custDataLst>
              <p:tags r:id="rId7"/>
            </p:custDataLst>
          </p:nvPr>
        </p:nvCxnSpPr>
        <p:spPr bwMode="gray">
          <a:xfrm>
            <a:off x="9094788" y="2033588"/>
            <a:ext cx="1123950" cy="0"/>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EF055637-9709-A19F-10EC-0E8F2D594597}"/>
              </a:ext>
            </a:extLst>
          </p:cNvPr>
          <p:cNvCxnSpPr>
            <a:cxnSpLocks/>
          </p:cNvCxnSpPr>
          <p:nvPr>
            <p:custDataLst>
              <p:tags r:id="rId8"/>
            </p:custDataLst>
          </p:nvPr>
        </p:nvCxnSpPr>
        <p:spPr bwMode="gray">
          <a:xfrm>
            <a:off x="9094788" y="2033588"/>
            <a:ext cx="0" cy="1465263"/>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id="{C8F47B33-4B46-E011-F3FC-C8918FDDAA63}"/>
              </a:ext>
            </a:extLst>
          </p:cNvPr>
          <p:cNvCxnSpPr>
            <a:cxnSpLocks/>
          </p:cNvCxnSpPr>
          <p:nvPr>
            <p:custDataLst>
              <p:tags r:id="rId9"/>
            </p:custDataLst>
          </p:nvPr>
        </p:nvCxnSpPr>
        <p:spPr bwMode="gray">
          <a:xfrm>
            <a:off x="10218738" y="2033588"/>
            <a:ext cx="0" cy="1465263"/>
          </a:xfrm>
          <a:prstGeom prst="line">
            <a:avLst/>
          </a:prstGeom>
          <a:ln w="19050" cap="flat" cmpd="sng" algn="ctr">
            <a:solidFill>
              <a:schemeClr val="accent2"/>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9A1C260-E847-7758-D9A4-224216B3B7D5}"/>
              </a:ext>
            </a:extLst>
          </p:cNvPr>
          <p:cNvSpPr/>
          <p:nvPr>
            <p:custDataLst>
              <p:tags r:id="rId10"/>
            </p:custDataLst>
          </p:nvPr>
        </p:nvSpPr>
        <p:spPr bwMode="auto">
          <a:xfrm>
            <a:off x="7072313" y="2033588"/>
            <a:ext cx="1123950" cy="915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2"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auto">
          <a:xfrm>
            <a:off x="809625" y="5073650"/>
            <a:ext cx="15128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F0C192-CF11-477C-B3A4-60E5022CF792}" type="datetime'''20''''24 ''''''V''''P''P'''''''' c''''ap''''a''''''''c''ity'">
              <a:rPr lang="en-US" altLang="en-US" sz="1400" smtClean="0">
                <a:cs typeface="+mn-cs"/>
              </a:rPr>
              <a:pPr lvl="0" algn="ctr">
                <a:spcBef>
                  <a:spcPct val="0"/>
                </a:spcBef>
                <a:spcAft>
                  <a:spcPct val="0"/>
                </a:spcAft>
              </a:pPr>
              <a:t>2024 VPP capacity</a:t>
            </a:fld>
            <a:endParaRPr lang="en-US" sz="1400">
              <a:cs typeface="+mn-cs"/>
            </a:endParaRPr>
          </a:p>
        </p:txBody>
      </p:sp>
      <p:sp>
        <p:nvSpPr>
          <p:cNvPr id="377"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3413125" y="4116388"/>
            <a:ext cx="3508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400">
                <a:solidFill>
                  <a:schemeClr val="tx2"/>
                </a:solidFill>
                <a:cs typeface="+mn-cs"/>
              </a:rPr>
              <a:t>~25</a:t>
            </a:r>
          </a:p>
        </p:txBody>
      </p:sp>
      <p:sp>
        <p:nvSpPr>
          <p:cNvPr id="34"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auto">
          <a:xfrm>
            <a:off x="2990850" y="5073650"/>
            <a:ext cx="11938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AC3BB6C-E10C-4696-92FE-D05AC44A7A97}" type="datetime'C''ur''re''''''nt ''''VP''P enr''''o''''llm''''e''''nt ra''te'">
              <a:rPr lang="en-US" altLang="en-US" sz="1400" smtClean="0">
                <a:cs typeface="+mn-cs"/>
              </a:rPr>
              <a:pPr lvl="0" algn="ctr">
                <a:spcBef>
                  <a:spcPct val="0"/>
                </a:spcBef>
                <a:spcAft>
                  <a:spcPct val="0"/>
                </a:spcAft>
              </a:pPr>
              <a:t>Current VPP enrollment rate</a:t>
            </a:fld>
            <a:endParaRPr lang="en-US" sz="1400">
              <a:cs typeface="+mn-cs"/>
            </a:endParaRPr>
          </a:p>
        </p:txBody>
      </p:sp>
      <p:sp>
        <p:nvSpPr>
          <p:cNvPr id="389"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5435600" y="3633788"/>
            <a:ext cx="3508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400">
                <a:solidFill>
                  <a:schemeClr val="tx2"/>
                </a:solidFill>
                <a:effectLst/>
                <a:cs typeface="+mn-cs"/>
              </a:rPr>
              <a:t>~25</a:t>
            </a:r>
            <a:endParaRPr lang="en-US" sz="1400">
              <a:solidFill>
                <a:schemeClr val="tx2"/>
              </a:solidFill>
              <a:cs typeface="+mn-cs"/>
            </a:endParaRPr>
          </a:p>
        </p:txBody>
      </p:sp>
      <p:sp>
        <p:nvSpPr>
          <p:cNvPr id="268" name="Text Placeholder 4">
            <a:extLst>
              <a:ext uri="{FF2B5EF4-FFF2-40B4-BE49-F238E27FC236}">
                <a16:creationId xmlns:a16="http://schemas.microsoft.com/office/drawing/2014/main" id="{F50C3740-6A6B-8777-3461-91C6CF9D3467}"/>
              </a:ext>
            </a:extLst>
          </p:cNvPr>
          <p:cNvSpPr>
            <a:spLocks noGrp="1"/>
          </p:cNvSpPr>
          <p:nvPr>
            <p:custDataLst>
              <p:tags r:id="rId15"/>
            </p:custDataLst>
          </p:nvPr>
        </p:nvSpPr>
        <p:spPr bwMode="auto">
          <a:xfrm>
            <a:off x="4811713" y="5073650"/>
            <a:ext cx="159861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D95816C-5854-4658-A541-B08FF07C4F87}" type="datetime'N''o-reg''''''rets'' enr''''o''llmen''''t p''''r''''ac''tices'">
              <a:rPr lang="en-US" altLang="en-US" sz="1400" smtClean="0">
                <a:cs typeface="+mn-cs"/>
              </a:rPr>
              <a:pPr lvl="0" algn="ctr">
                <a:spcBef>
                  <a:spcPct val="0"/>
                </a:spcBef>
                <a:spcAft>
                  <a:spcPct val="0"/>
                </a:spcAft>
              </a:pPr>
              <a:t>No-regrets enrollment practices</a:t>
            </a:fld>
            <a:endParaRPr lang="en-US" sz="1400">
              <a:cs typeface="+mn-cs"/>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7459663" y="3117850"/>
            <a:ext cx="3508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400">
                <a:effectLst/>
                <a:cs typeface="+mn-cs"/>
              </a:rPr>
              <a:t>~</a:t>
            </a:r>
            <a:fld id="{16DD77E4-3F3F-4333-9BF8-894BF5A41206}" type="datetime'''''''3''''''''''0'''''''''''''''''''">
              <a:rPr lang="en-US" altLang="en-US" sz="1400" smtClean="0">
                <a:effectLst/>
                <a:cs typeface="+mn-cs"/>
              </a:rPr>
              <a:pPr lvl="0" algn="ctr">
                <a:spcBef>
                  <a:spcPct val="0"/>
                </a:spcBef>
                <a:spcAft>
                  <a:spcPct val="0"/>
                </a:spcAft>
              </a:pPr>
              <a:t>30</a:t>
            </a:fld>
            <a:endParaRPr lang="en-US" sz="1400">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7459663" y="2384425"/>
            <a:ext cx="3508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400">
                <a:effectLst/>
                <a:cs typeface="+mn-cs"/>
              </a:rPr>
              <a:t>~</a:t>
            </a:r>
            <a:fld id="{D47172DD-C9BF-4232-8E24-3969192C4671}" type="datetime'''''5''0'''''''''''''''''''''''''''''''''''">
              <a:rPr lang="en-US" altLang="en-US" sz="1400" smtClean="0">
                <a:cs typeface="+mn-cs"/>
              </a:rPr>
              <a:pPr lvl="0" algn="ctr">
                <a:spcBef>
                  <a:spcPct val="0"/>
                </a:spcBef>
                <a:spcAft>
                  <a:spcPct val="0"/>
                </a:spcAft>
              </a:pPr>
              <a:t>50</a:t>
            </a:fld>
            <a:endParaRPr lang="en-US" sz="1400">
              <a:cs typeface="+mn-cs"/>
            </a:endParaRPr>
          </a:p>
        </p:txBody>
      </p:sp>
      <p:sp>
        <p:nvSpPr>
          <p:cNvPr id="340" name="Text Placeholder 4">
            <a:extLst>
              <a:ext uri="{FF2B5EF4-FFF2-40B4-BE49-F238E27FC236}">
                <a16:creationId xmlns:a16="http://schemas.microsoft.com/office/drawing/2014/main" id="{BCD191F5-DDB2-E0C6-940D-2C1D456277CF}"/>
              </a:ext>
            </a:extLst>
          </p:cNvPr>
          <p:cNvSpPr>
            <a:spLocks noGrp="1"/>
          </p:cNvSpPr>
          <p:nvPr>
            <p:custDataLst>
              <p:tags r:id="rId18"/>
            </p:custDataLst>
          </p:nvPr>
        </p:nvSpPr>
        <p:spPr bwMode="auto">
          <a:xfrm>
            <a:off x="6835775" y="5073650"/>
            <a:ext cx="159861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6AD210-5D89-425D-BABA-6DAB2DCC9708}" type="datetime'Proven h''igh-impact'' en''rol''lme''''''n''t'' practice''''s'">
              <a:rPr lang="en-US" altLang="en-US" sz="1400" smtClean="0">
                <a:cs typeface="+mn-cs"/>
              </a:rPr>
              <a:pPr lvl="0" algn="ctr">
                <a:spcBef>
                  <a:spcPct val="0"/>
                </a:spcBef>
                <a:spcAft>
                  <a:spcPct val="0"/>
                </a:spcAft>
              </a:pPr>
              <a:t>Proven high-impact enrollment practices</a:t>
            </a:fld>
            <a:endParaRPr lang="en-US" sz="1400">
              <a:cs typeface="+mn-cs"/>
            </a:endParaRPr>
          </a:p>
        </p:txBody>
      </p:sp>
      <p:sp>
        <p:nvSpPr>
          <p:cNvPr id="348" name="Text Placeholder 4">
            <a:extLst>
              <a:ext uri="{FF2B5EF4-FFF2-40B4-BE49-F238E27FC236}">
                <a16:creationId xmlns:a16="http://schemas.microsoft.com/office/drawing/2014/main" id="{0ADD9DD8-6D09-7399-BA08-11CEC53028A0}"/>
              </a:ext>
            </a:extLst>
          </p:cNvPr>
          <p:cNvSpPr>
            <a:spLocks noGrp="1"/>
          </p:cNvSpPr>
          <p:nvPr>
            <p:custDataLst>
              <p:tags r:id="rId19"/>
            </p:custDataLst>
          </p:nvPr>
        </p:nvSpPr>
        <p:spPr bwMode="auto">
          <a:xfrm>
            <a:off x="8901113" y="5073650"/>
            <a:ext cx="15128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7562E3F-1FD8-4351-9516-46C133F7CF4E}" type="datetime'2030 ''V''P''''''''''''''P'' ''c''a''''''''''p''a''''''c''ity'">
              <a:rPr lang="en-US" altLang="en-US" sz="1400" smtClean="0">
                <a:cs typeface="+mn-cs"/>
              </a:rPr>
              <a:pPr lvl="0" algn="ctr">
                <a:spcBef>
                  <a:spcPct val="0"/>
                </a:spcBef>
                <a:spcAft>
                  <a:spcPct val="0"/>
                </a:spcAft>
              </a:pPr>
              <a:t>2030 VPP capacity</a:t>
            </a:fld>
            <a:endParaRPr lang="en-US" sz="1400">
              <a:cs typeface="+mn-cs"/>
            </a:endParaRPr>
          </a:p>
        </p:txBody>
      </p:sp>
      <p:sp>
        <p:nvSpPr>
          <p:cNvPr id="222"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1212850" y="4227513"/>
            <a:ext cx="7064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400">
                <a:effectLst/>
                <a:cs typeface="+mn-cs"/>
              </a:rPr>
              <a:t>~</a:t>
            </a:r>
            <a:fld id="{A606E10E-3697-401A-9B5D-E0B7EB4D3CA5}" type="datetime'''''''''''''''''''''''''3''''''''0'''''">
              <a:rPr lang="en-US" altLang="en-US" sz="1400" smtClean="0">
                <a:effectLst/>
                <a:cs typeface="+mn-cs"/>
              </a:rPr>
              <a:pPr lvl="0" algn="ctr">
                <a:spcBef>
                  <a:spcPct val="0"/>
                </a:spcBef>
                <a:spcAft>
                  <a:spcPct val="0"/>
                </a:spcAft>
              </a:pPr>
              <a:t>30</a:t>
            </a:fld>
            <a:r>
              <a:rPr lang="en-US" altLang="en-US" sz="1400">
                <a:cs typeface="+mn-cs"/>
              </a:rPr>
              <a:t> GW</a:t>
            </a:r>
            <a:endParaRPr lang="en-US" sz="1400">
              <a:cs typeface="+mn-cs"/>
            </a:endParaRPr>
          </a:p>
        </p:txBody>
      </p:sp>
      <p:sp>
        <p:nvSpPr>
          <p:cNvPr id="500"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7331075" y="1795463"/>
            <a:ext cx="606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400">
                <a:effectLst/>
                <a:cs typeface="+mn-cs"/>
              </a:rPr>
              <a:t>~30-65</a:t>
            </a:r>
            <a:endParaRPr lang="en-US" sz="1400">
              <a:cs typeface="+mn-cs"/>
            </a:endParaRPr>
          </a:p>
        </p:txBody>
      </p:sp>
      <p:sp>
        <p:nvSpPr>
          <p:cNvPr id="429" name="Text Placeholder 4">
            <a:extLst>
              <a:ext uri="{FF2B5EF4-FFF2-40B4-BE49-F238E27FC236}">
                <a16:creationId xmlns:a16="http://schemas.microsoft.com/office/drawing/2014/main" id="{8431E4A3-DC3E-055A-6071-2FDB5DB67904}"/>
              </a:ext>
            </a:extLst>
          </p:cNvPr>
          <p:cNvSpPr>
            <a:spLocks noGrp="1"/>
          </p:cNvSpPr>
          <p:nvPr>
            <p:custDataLst>
              <p:tags r:id="rId22"/>
            </p:custDataLst>
          </p:nvPr>
        </p:nvSpPr>
        <p:spPr bwMode="gray">
          <a:xfrm>
            <a:off x="9126538" y="1795463"/>
            <a:ext cx="10604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400">
                <a:cs typeface="+mn-cs"/>
              </a:rPr>
              <a:t>~80-160 GW</a:t>
            </a:r>
            <a:endParaRPr lang="en-US" sz="1400">
              <a:cs typeface="+mn-cs"/>
            </a:endParaRPr>
          </a:p>
        </p:txBody>
      </p:sp>
      <p:sp>
        <p:nvSpPr>
          <p:cNvPr id="63" name="Rectangle 62">
            <a:extLst>
              <a:ext uri="{FF2B5EF4-FFF2-40B4-BE49-F238E27FC236}">
                <a16:creationId xmlns:a16="http://schemas.microsoft.com/office/drawing/2014/main" id="{3B1E69E2-BB44-BAEA-6191-DB97BEE0F79C}"/>
              </a:ext>
            </a:extLst>
          </p:cNvPr>
          <p:cNvSpPr/>
          <p:nvPr/>
        </p:nvSpPr>
        <p:spPr>
          <a:xfrm>
            <a:off x="9836150" y="5894387"/>
            <a:ext cx="1828800"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5" name="Table 4">
            <a:extLst>
              <a:ext uri="{FF2B5EF4-FFF2-40B4-BE49-F238E27FC236}">
                <a16:creationId xmlns:a16="http://schemas.microsoft.com/office/drawing/2014/main" id="{C087F370-F390-21EC-CDCF-0F797BF9F71B}"/>
              </a:ext>
            </a:extLst>
          </p:cNvPr>
          <p:cNvGraphicFramePr>
            <a:graphicFrameLocks noGrp="1"/>
          </p:cNvGraphicFramePr>
          <p:nvPr>
            <p:extLst>
              <p:ext uri="{D42A27DB-BD31-4B8C-83A1-F6EECF244321}">
                <p14:modId xmlns:p14="http://schemas.microsoft.com/office/powerpoint/2010/main" val="1643726049"/>
              </p:ext>
            </p:extLst>
          </p:nvPr>
        </p:nvGraphicFramePr>
        <p:xfrm>
          <a:off x="481013" y="1224545"/>
          <a:ext cx="8177922" cy="518160"/>
        </p:xfrm>
        <a:graphic>
          <a:graphicData uri="http://schemas.openxmlformats.org/drawingml/2006/table">
            <a:tbl>
              <a:tblPr firstRow="1" bandRow="1">
                <a:tableStyleId>{5C22544A-7EE6-4342-B048-85BDC9FD1C3A}</a:tableStyleId>
              </a:tblPr>
              <a:tblGrid>
                <a:gridCol w="1530798">
                  <a:extLst>
                    <a:ext uri="{9D8B030D-6E8A-4147-A177-3AD203B41FA5}">
                      <a16:colId xmlns:a16="http://schemas.microsoft.com/office/drawing/2014/main" val="2058875854"/>
                    </a:ext>
                  </a:extLst>
                </a:gridCol>
                <a:gridCol w="610510">
                  <a:extLst>
                    <a:ext uri="{9D8B030D-6E8A-4147-A177-3AD203B41FA5}">
                      <a16:colId xmlns:a16="http://schemas.microsoft.com/office/drawing/2014/main" val="2892330025"/>
                    </a:ext>
                  </a:extLst>
                </a:gridCol>
                <a:gridCol w="1974710">
                  <a:extLst>
                    <a:ext uri="{9D8B030D-6E8A-4147-A177-3AD203B41FA5}">
                      <a16:colId xmlns:a16="http://schemas.microsoft.com/office/drawing/2014/main" val="949537159"/>
                    </a:ext>
                  </a:extLst>
                </a:gridCol>
                <a:gridCol w="1999707">
                  <a:extLst>
                    <a:ext uri="{9D8B030D-6E8A-4147-A177-3AD203B41FA5}">
                      <a16:colId xmlns:a16="http://schemas.microsoft.com/office/drawing/2014/main" val="876446040"/>
                    </a:ext>
                  </a:extLst>
                </a:gridCol>
                <a:gridCol w="2062197">
                  <a:extLst>
                    <a:ext uri="{9D8B030D-6E8A-4147-A177-3AD203B41FA5}">
                      <a16:colId xmlns:a16="http://schemas.microsoft.com/office/drawing/2014/main" val="3189413349"/>
                    </a:ext>
                  </a:extLst>
                </a:gridCol>
              </a:tblGrid>
              <a:tr h="517525">
                <a:tc>
                  <a:txBody>
                    <a:bodyPr/>
                    <a:lstStyle/>
                    <a:p>
                      <a:r>
                        <a:rPr lang="en-US" sz="1400" b="1" i="1">
                          <a:solidFill>
                            <a:sysClr val="windowText" lastClr="000000"/>
                          </a:solidFill>
                        </a:rPr>
                        <a:t>Enrollment rate assumed</a:t>
                      </a:r>
                    </a:p>
                  </a:txBody>
                  <a:tcPr anchor="ctr">
                    <a:noFill/>
                  </a:tcPr>
                </a:tc>
                <a:tc>
                  <a:txBody>
                    <a:bodyPr/>
                    <a:lstStyle/>
                    <a:p>
                      <a:endParaRPr lang="en-US" sz="2400">
                        <a:solidFill>
                          <a:sysClr val="windowText" lastClr="000000"/>
                        </a:solidFill>
                      </a:endParaRPr>
                    </a:p>
                  </a:txBody>
                  <a:tcPr anchor="ctr">
                    <a:lnR w="12700" cmpd="sng">
                      <a:noFill/>
                    </a:lnR>
                    <a:noFill/>
                  </a:tcPr>
                </a:tc>
                <a:tc>
                  <a:txBody>
                    <a:bodyPr/>
                    <a:lstStyle/>
                    <a:p>
                      <a:pPr algn="ctr"/>
                      <a:r>
                        <a:rPr lang="en-US" sz="1600" b="1" i="1">
                          <a:solidFill>
                            <a:schemeClr val="bg1"/>
                          </a:solidFill>
                        </a:rPr>
                        <a:t>~15%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600" b="1" i="1">
                          <a:solidFill>
                            <a:schemeClr val="bg1"/>
                          </a:solidFill>
                        </a:rPr>
                        <a:t>~30%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b="1" i="1">
                          <a:solidFill>
                            <a:sysClr val="windowText" lastClr="000000"/>
                          </a:solidFill>
                        </a:rPr>
                        <a:t>~60%-90%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79355111"/>
                  </a:ext>
                </a:extLst>
              </a:tr>
            </a:tbl>
          </a:graphicData>
        </a:graphic>
      </p:graphicFrame>
      <p:sp>
        <p:nvSpPr>
          <p:cNvPr id="25" name="Rectangle 24">
            <a:extLst>
              <a:ext uri="{FF2B5EF4-FFF2-40B4-BE49-F238E27FC236}">
                <a16:creationId xmlns:a16="http://schemas.microsoft.com/office/drawing/2014/main" id="{91ADBD34-D6B1-05E6-6827-BBCC7E6D0AC6}"/>
              </a:ext>
            </a:extLst>
          </p:cNvPr>
          <p:cNvSpPr/>
          <p:nvPr/>
        </p:nvSpPr>
        <p:spPr>
          <a:xfrm>
            <a:off x="2630073" y="1462088"/>
            <a:ext cx="1974085" cy="5438775"/>
          </a:xfrm>
          <a:prstGeom prst="rect">
            <a:avLst/>
          </a:prstGeom>
          <a:solidFill>
            <a:srgbClr val="00652E">
              <a:alpha val="1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7" name="Rectangle 26">
            <a:extLst>
              <a:ext uri="{FF2B5EF4-FFF2-40B4-BE49-F238E27FC236}">
                <a16:creationId xmlns:a16="http://schemas.microsoft.com/office/drawing/2014/main" id="{A8670E30-22C2-ADB3-3FA5-91C4402D1A2F}"/>
              </a:ext>
            </a:extLst>
          </p:cNvPr>
          <p:cNvSpPr/>
          <p:nvPr/>
        </p:nvSpPr>
        <p:spPr>
          <a:xfrm>
            <a:off x="4603563" y="1462088"/>
            <a:ext cx="1993825" cy="5438775"/>
          </a:xfrm>
          <a:prstGeom prst="rect">
            <a:avLst/>
          </a:prstGeom>
          <a:solidFill>
            <a:schemeClr val="accent3">
              <a:alpha val="1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8" name="Rectangle 27">
            <a:extLst>
              <a:ext uri="{FF2B5EF4-FFF2-40B4-BE49-F238E27FC236}">
                <a16:creationId xmlns:a16="http://schemas.microsoft.com/office/drawing/2014/main" id="{C24012B1-CEEF-EC77-D4F1-2BA2BD0CE34A}"/>
              </a:ext>
            </a:extLst>
          </p:cNvPr>
          <p:cNvSpPr/>
          <p:nvPr/>
        </p:nvSpPr>
        <p:spPr>
          <a:xfrm>
            <a:off x="6596057" y="1462088"/>
            <a:ext cx="2054241" cy="5438775"/>
          </a:xfrm>
          <a:prstGeom prst="rect">
            <a:avLst/>
          </a:prstGeom>
          <a:solidFill>
            <a:schemeClr val="accent2">
              <a:alpha val="1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 name="Title 2">
            <a:extLst>
              <a:ext uri="{FF2B5EF4-FFF2-40B4-BE49-F238E27FC236}">
                <a16:creationId xmlns:a16="http://schemas.microsoft.com/office/drawing/2014/main" id="{B25D4C6D-B71C-2E66-67EB-B719952005FD}"/>
              </a:ext>
            </a:extLst>
          </p:cNvPr>
          <p:cNvSpPr>
            <a:spLocks noGrp="1"/>
          </p:cNvSpPr>
          <p:nvPr>
            <p:ph type="title"/>
          </p:nvPr>
        </p:nvSpPr>
        <p:spPr>
          <a:xfrm>
            <a:off x="554736" y="172212"/>
            <a:ext cx="11082528" cy="731520"/>
          </a:xfrm>
        </p:spPr>
        <p:txBody>
          <a:bodyPr vert="horz"/>
          <a:lstStyle/>
          <a:p>
            <a:r>
              <a:rPr lang="en-US">
                <a:effectLst/>
                <a:latin typeface="Arial" panose="020B0604020202020204" pitchFamily="34" charset="0"/>
                <a:ea typeface="Yu Gothic" panose="020B0400000000000000" pitchFamily="34" charset="-128"/>
              </a:rPr>
              <a:t>10-20% of peak demand could be served by VPPs with baseline forecasts of DER adoption and demonstrated best-in-class VPP enrollment rates</a:t>
            </a:r>
            <a:endParaRPr lang="en-US"/>
          </a:p>
        </p:txBody>
      </p:sp>
      <p:sp>
        <p:nvSpPr>
          <p:cNvPr id="35" name="TextBox 34">
            <a:extLst>
              <a:ext uri="{FF2B5EF4-FFF2-40B4-BE49-F238E27FC236}">
                <a16:creationId xmlns:a16="http://schemas.microsoft.com/office/drawing/2014/main" id="{448E5454-868A-C58D-3E95-734AF95B4702}"/>
              </a:ext>
            </a:extLst>
          </p:cNvPr>
          <p:cNvSpPr txBox="1"/>
          <p:nvPr/>
        </p:nvSpPr>
        <p:spPr>
          <a:xfrm>
            <a:off x="391391" y="6635149"/>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DOE analysis</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157124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FA12-1B84-8EE1-80CE-7E09B1D02F2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9371413-D4F3-1D8F-71A7-2FCCC5195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7" name="think-cell data - do not delete" hidden="1">
                        <a:extLst>
                          <a:ext uri="{FF2B5EF4-FFF2-40B4-BE49-F238E27FC236}">
                            <a16:creationId xmlns:a16="http://schemas.microsoft.com/office/drawing/2014/main" id="{19371413-D4F3-1D8F-71A7-2FCCC51957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1FDA79B6-9D8B-B90C-4360-56DD59DC82CC}"/>
              </a:ext>
            </a:extLst>
          </p:cNvPr>
          <p:cNvGrpSpPr/>
          <p:nvPr/>
        </p:nvGrpSpPr>
        <p:grpSpPr>
          <a:xfrm>
            <a:off x="631606" y="1773932"/>
            <a:ext cx="11108256" cy="2750760"/>
            <a:chOff x="3018518" y="3794477"/>
            <a:chExt cx="4023361" cy="2148186"/>
          </a:xfrm>
        </p:grpSpPr>
        <p:sp>
          <p:nvSpPr>
            <p:cNvPr id="8" name="Rectangle 7">
              <a:extLst>
                <a:ext uri="{FF2B5EF4-FFF2-40B4-BE49-F238E27FC236}">
                  <a16:creationId xmlns:a16="http://schemas.microsoft.com/office/drawing/2014/main" id="{29923079-5552-8CE1-D35A-998BED3A5D87}"/>
                </a:ext>
              </a:extLst>
            </p:cNvPr>
            <p:cNvSpPr/>
            <p:nvPr/>
          </p:nvSpPr>
          <p:spPr>
            <a:xfrm>
              <a:off x="3018518" y="3794477"/>
              <a:ext cx="2011680" cy="761662"/>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Expand DER adoption with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equitable benefits</a:t>
              </a:r>
            </a:p>
          </p:txBody>
        </p:sp>
        <p:sp>
          <p:nvSpPr>
            <p:cNvPr id="9" name="Rectangle 8">
              <a:extLst>
                <a:ext uri="{FF2B5EF4-FFF2-40B4-BE49-F238E27FC236}">
                  <a16:creationId xmlns:a16="http://schemas.microsoft.com/office/drawing/2014/main" id="{452B0C07-CF28-01A0-843E-2D6DFB185B85}"/>
                </a:ext>
              </a:extLst>
            </p:cNvPr>
            <p:cNvSpPr/>
            <p:nvPr/>
          </p:nvSpPr>
          <p:spPr>
            <a:xfrm>
              <a:off x="5030198" y="3794477"/>
              <a:ext cx="2011680" cy="761662"/>
            </a:xfrm>
            <a:prstGeom prst="rect">
              <a:avLst/>
            </a:prstGeom>
            <a:solidFill>
              <a:srgbClr val="BFBFB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Simplify VPP enrollment</a:t>
              </a:r>
            </a:p>
          </p:txBody>
        </p:sp>
        <p:sp>
          <p:nvSpPr>
            <p:cNvPr id="10" name="Rectangle 9">
              <a:extLst>
                <a:ext uri="{FF2B5EF4-FFF2-40B4-BE49-F238E27FC236}">
                  <a16:creationId xmlns:a16="http://schemas.microsoft.com/office/drawing/2014/main" id="{C2D3F84C-76C8-4446-E391-69E848A52995}"/>
                </a:ext>
              </a:extLst>
            </p:cNvPr>
            <p:cNvSpPr/>
            <p:nvPr/>
          </p:nvSpPr>
          <p:spPr>
            <a:xfrm>
              <a:off x="3018519" y="4556139"/>
              <a:ext cx="4023360" cy="640080"/>
            </a:xfrm>
            <a:prstGeom prst="rect">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Increase standardization in VPP operations</a:t>
              </a:r>
            </a:p>
          </p:txBody>
        </p:sp>
        <p:sp>
          <p:nvSpPr>
            <p:cNvPr id="11" name="Rectangle 10">
              <a:extLst>
                <a:ext uri="{FF2B5EF4-FFF2-40B4-BE49-F238E27FC236}">
                  <a16:creationId xmlns:a16="http://schemas.microsoft.com/office/drawing/2014/main" id="{850C801D-324D-EAFA-CA54-0DD198341084}"/>
                </a:ext>
              </a:extLst>
            </p:cNvPr>
            <p:cNvSpPr/>
            <p:nvPr/>
          </p:nvSpPr>
          <p:spPr>
            <a:xfrm>
              <a:off x="3018518" y="5196218"/>
              <a:ext cx="2011680" cy="746445"/>
            </a:xfrm>
            <a:prstGeom prst="rect">
              <a:avLst/>
            </a:prstGeom>
            <a:solidFill>
              <a:schemeClr val="bg1">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utility planning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and incentives</a:t>
              </a:r>
            </a:p>
          </p:txBody>
        </p:sp>
        <p:sp>
          <p:nvSpPr>
            <p:cNvPr id="12" name="Rectangle 11">
              <a:extLst>
                <a:ext uri="{FF2B5EF4-FFF2-40B4-BE49-F238E27FC236}">
                  <a16:creationId xmlns:a16="http://schemas.microsoft.com/office/drawing/2014/main" id="{A2AAD219-BCB1-A004-A61C-4D30235BCB3B}"/>
                </a:ext>
              </a:extLst>
            </p:cNvPr>
            <p:cNvSpPr/>
            <p:nvPr/>
          </p:nvSpPr>
          <p:spPr>
            <a:xfrm>
              <a:off x="5030198" y="5196217"/>
              <a:ext cx="2011680" cy="746446"/>
            </a:xfrm>
            <a:prstGeom prst="rect">
              <a:avLst/>
            </a:prstGeom>
            <a:solidFill>
              <a:schemeClr val="bg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wholesale markets</a:t>
              </a:r>
            </a:p>
          </p:txBody>
        </p:sp>
        <p:sp>
          <p:nvSpPr>
            <p:cNvPr id="13" name="Arrow: Down 12">
              <a:extLst>
                <a:ext uri="{FF2B5EF4-FFF2-40B4-BE49-F238E27FC236}">
                  <a16:creationId xmlns:a16="http://schemas.microsoft.com/office/drawing/2014/main" id="{ED0D1256-4AD6-2D40-7358-FCED84E40A13}"/>
                </a:ext>
              </a:extLst>
            </p:cNvPr>
            <p:cNvSpPr/>
            <p:nvPr/>
          </p:nvSpPr>
          <p:spPr>
            <a:xfrm>
              <a:off x="3818549" y="5028613"/>
              <a:ext cx="411616" cy="284531"/>
            </a:xfrm>
            <a:prstGeom prst="downArrow">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7FC9F536-9ACD-5373-C24B-94134846BCAA}"/>
                </a:ext>
              </a:extLst>
            </p:cNvPr>
            <p:cNvSpPr/>
            <p:nvPr/>
          </p:nvSpPr>
          <p:spPr>
            <a:xfrm>
              <a:off x="5830228" y="5036068"/>
              <a:ext cx="411616" cy="284531"/>
            </a:xfrm>
            <a:prstGeom prst="downArrow">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Rectangle 1">
            <a:extLst>
              <a:ext uri="{FF2B5EF4-FFF2-40B4-BE49-F238E27FC236}">
                <a16:creationId xmlns:a16="http://schemas.microsoft.com/office/drawing/2014/main" id="{43249DCC-254C-0B42-CD79-10C9AE482876}"/>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Tree>
    <p:extLst>
      <p:ext uri="{BB962C8B-B14F-4D97-AF65-F5344CB8AC3E}">
        <p14:creationId xmlns:p14="http://schemas.microsoft.com/office/powerpoint/2010/main" val="203669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412DC47-117E-7558-905B-1FBB32EA94F0}"/>
              </a:ext>
            </a:extLst>
          </p:cNvPr>
          <p:cNvGraphicFramePr>
            <a:graphicFrameLocks noChangeAspect="1"/>
          </p:cNvGraphicFramePr>
          <p:nvPr>
            <p:custDataLst>
              <p:tags r:id="rId1"/>
            </p:custDataLst>
            <p:extLst>
              <p:ext uri="{D42A27DB-BD31-4B8C-83A1-F6EECF244321}">
                <p14:modId xmlns:p14="http://schemas.microsoft.com/office/powerpoint/2010/main" val="1790178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5" name="think-cell data - do not delete" hidden="1">
                        <a:extLst>
                          <a:ext uri="{FF2B5EF4-FFF2-40B4-BE49-F238E27FC236}">
                            <a16:creationId xmlns:a16="http://schemas.microsoft.com/office/drawing/2014/main" id="{0412DC47-117E-7558-905B-1FBB32EA94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B9A98704-C043-0234-B8C0-09CD7A60F61C}"/>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27" name="Rounded Rectangle 26">
            <a:extLst>
              <a:ext uri="{FF2B5EF4-FFF2-40B4-BE49-F238E27FC236}">
                <a16:creationId xmlns:a16="http://schemas.microsoft.com/office/drawing/2014/main" id="{E409881B-D1FC-5978-807A-E990028A1732}"/>
              </a:ext>
            </a:extLst>
          </p:cNvPr>
          <p:cNvSpPr/>
          <p:nvPr/>
        </p:nvSpPr>
        <p:spPr>
          <a:xfrm>
            <a:off x="569862" y="1298454"/>
            <a:ext cx="2554337" cy="914400"/>
          </a:xfrm>
          <a:prstGeom prst="roundRect">
            <a:avLst/>
          </a:prstGeom>
          <a:solidFill>
            <a:srgbClr val="008AC1"/>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000" b="1">
                <a:solidFill>
                  <a:schemeClr val="bg1"/>
                </a:solidFill>
              </a:rPr>
              <a:t>Distribution system operators</a:t>
            </a:r>
          </a:p>
        </p:txBody>
      </p:sp>
      <p:sp>
        <p:nvSpPr>
          <p:cNvPr id="1028" name="Rounded Rectangle 1027">
            <a:extLst>
              <a:ext uri="{FF2B5EF4-FFF2-40B4-BE49-F238E27FC236}">
                <a16:creationId xmlns:a16="http://schemas.microsoft.com/office/drawing/2014/main" id="{70D8DA5F-FB40-5AA7-0D77-F43EC1F8D894}"/>
              </a:ext>
            </a:extLst>
          </p:cNvPr>
          <p:cNvSpPr/>
          <p:nvPr/>
        </p:nvSpPr>
        <p:spPr>
          <a:xfrm>
            <a:off x="573023" y="3204309"/>
            <a:ext cx="2551176" cy="1334594"/>
          </a:xfrm>
          <a:prstGeom prst="roundRect">
            <a:avLst/>
          </a:prstGeom>
          <a:solidFill>
            <a:srgbClr val="00662E"/>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000" b="1">
                <a:solidFill>
                  <a:schemeClr val="bg1"/>
                </a:solidFill>
              </a:rPr>
              <a:t>VPP platforms</a:t>
            </a:r>
          </a:p>
        </p:txBody>
      </p:sp>
      <p:sp>
        <p:nvSpPr>
          <p:cNvPr id="16" name="Rounded Rectangle 15">
            <a:extLst>
              <a:ext uri="{FF2B5EF4-FFF2-40B4-BE49-F238E27FC236}">
                <a16:creationId xmlns:a16="http://schemas.microsoft.com/office/drawing/2014/main" id="{59BBADCD-3051-A41D-A800-526234F42113}"/>
              </a:ext>
            </a:extLst>
          </p:cNvPr>
          <p:cNvSpPr/>
          <p:nvPr/>
        </p:nvSpPr>
        <p:spPr>
          <a:xfrm>
            <a:off x="543140" y="5530360"/>
            <a:ext cx="2581059" cy="914400"/>
          </a:xfrm>
          <a:prstGeom prst="roundRect">
            <a:avLst/>
          </a:prstGeom>
          <a:solidFill>
            <a:srgbClr val="62B20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defRPr/>
            </a:pPr>
            <a:r>
              <a:rPr kumimoji="0" lang="en-US" sz="2000" b="1" u="none" strike="noStrike" kern="1200" cap="none" spc="0" normalizeH="0" baseline="0" noProof="0">
                <a:ln>
                  <a:noFill/>
                </a:ln>
                <a:solidFill>
                  <a:schemeClr val="bg1"/>
                </a:solidFill>
                <a:effectLst/>
                <a:uLnTx/>
                <a:uFillTx/>
                <a:cs typeface="Arial" panose="020B0604020202020204" pitchFamily="34" charset="0"/>
              </a:rPr>
              <a:t>Customer DERs</a:t>
            </a:r>
            <a:endParaRPr kumimoji="0" lang="en-US" sz="2000" i="1" u="none" strike="noStrike" kern="1200" cap="none" spc="0" normalizeH="0" baseline="0" noProof="0">
              <a:ln>
                <a:noFill/>
              </a:ln>
              <a:solidFill>
                <a:schemeClr val="bg1"/>
              </a:solidFill>
              <a:effectLst/>
              <a:uLnTx/>
              <a:uFillTx/>
              <a:cs typeface="Arial" panose="020B0604020202020204" pitchFamily="34" charset="0"/>
            </a:endParaRPr>
          </a:p>
        </p:txBody>
      </p:sp>
      <p:grpSp>
        <p:nvGrpSpPr>
          <p:cNvPr id="30" name="Group 29">
            <a:extLst>
              <a:ext uri="{FF2B5EF4-FFF2-40B4-BE49-F238E27FC236}">
                <a16:creationId xmlns:a16="http://schemas.microsoft.com/office/drawing/2014/main" id="{C94C6BA7-7E78-8516-A057-679BA9361E25}"/>
              </a:ext>
            </a:extLst>
          </p:cNvPr>
          <p:cNvGrpSpPr/>
          <p:nvPr/>
        </p:nvGrpSpPr>
        <p:grpSpPr>
          <a:xfrm rot="16200000">
            <a:off x="1494151" y="2556850"/>
            <a:ext cx="685812" cy="266760"/>
            <a:chOff x="3568740" y="1877174"/>
            <a:chExt cx="1214958" cy="266760"/>
          </a:xfrm>
        </p:grpSpPr>
        <p:cxnSp>
          <p:nvCxnSpPr>
            <p:cNvPr id="19" name="Connector: Elbow 18">
              <a:extLst>
                <a:ext uri="{FF2B5EF4-FFF2-40B4-BE49-F238E27FC236}">
                  <a16:creationId xmlns:a16="http://schemas.microsoft.com/office/drawing/2014/main" id="{C80654EE-F518-C41F-FF16-EEE70F1561AE}"/>
                </a:ext>
              </a:extLst>
            </p:cNvPr>
            <p:cNvCxnSpPr>
              <a:cxnSpLocks/>
            </p:cNvCxnSpPr>
            <p:nvPr/>
          </p:nvCxnSpPr>
          <p:spPr>
            <a:xfrm flipH="1">
              <a:off x="3568740" y="1877174"/>
              <a:ext cx="1101818" cy="0"/>
            </a:xfrm>
            <a:prstGeom prst="straightConnector1">
              <a:avLst/>
            </a:prstGeom>
            <a:ln w="38100" cap="rnd">
              <a:solidFill>
                <a:srgbClr val="008AC1"/>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Elbow 18">
              <a:extLst>
                <a:ext uri="{FF2B5EF4-FFF2-40B4-BE49-F238E27FC236}">
                  <a16:creationId xmlns:a16="http://schemas.microsoft.com/office/drawing/2014/main" id="{25ADC0D4-CD56-E1A4-3810-EB28AE6EF852}"/>
                </a:ext>
              </a:extLst>
            </p:cNvPr>
            <p:cNvCxnSpPr>
              <a:cxnSpLocks/>
            </p:cNvCxnSpPr>
            <p:nvPr/>
          </p:nvCxnSpPr>
          <p:spPr>
            <a:xfrm>
              <a:off x="3681880" y="2143934"/>
              <a:ext cx="1101818" cy="0"/>
            </a:xfrm>
            <a:prstGeom prst="straightConnector1">
              <a:avLst/>
            </a:prstGeom>
            <a:ln w="38100" cap="rnd">
              <a:solidFill>
                <a:srgbClr val="008AC1"/>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763D7181-6302-9243-76A0-F0D3B2752860}"/>
              </a:ext>
            </a:extLst>
          </p:cNvPr>
          <p:cNvGrpSpPr/>
          <p:nvPr/>
        </p:nvGrpSpPr>
        <p:grpSpPr>
          <a:xfrm rot="16200000">
            <a:off x="1491577" y="4892307"/>
            <a:ext cx="685812" cy="266760"/>
            <a:chOff x="7835051" y="1753331"/>
            <a:chExt cx="1214958" cy="266760"/>
          </a:xfrm>
        </p:grpSpPr>
        <p:cxnSp>
          <p:nvCxnSpPr>
            <p:cNvPr id="26" name="Connector: Elbow 18">
              <a:extLst>
                <a:ext uri="{FF2B5EF4-FFF2-40B4-BE49-F238E27FC236}">
                  <a16:creationId xmlns:a16="http://schemas.microsoft.com/office/drawing/2014/main" id="{2958B4CD-E5B4-6396-3FD8-721AFA08C6DB}"/>
                </a:ext>
              </a:extLst>
            </p:cNvPr>
            <p:cNvCxnSpPr>
              <a:cxnSpLocks/>
            </p:cNvCxnSpPr>
            <p:nvPr/>
          </p:nvCxnSpPr>
          <p:spPr>
            <a:xfrm flipH="1">
              <a:off x="7835051" y="1753331"/>
              <a:ext cx="1101818" cy="0"/>
            </a:xfrm>
            <a:prstGeom prst="straightConnector1">
              <a:avLst/>
            </a:prstGeom>
            <a:ln w="38100" cap="rnd">
              <a:solidFill>
                <a:srgbClr val="62B20F"/>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or: Elbow 18">
              <a:extLst>
                <a:ext uri="{FF2B5EF4-FFF2-40B4-BE49-F238E27FC236}">
                  <a16:creationId xmlns:a16="http://schemas.microsoft.com/office/drawing/2014/main" id="{88F74863-3EA8-D011-3C9B-310E7934608A}"/>
                </a:ext>
              </a:extLst>
            </p:cNvPr>
            <p:cNvCxnSpPr>
              <a:cxnSpLocks/>
            </p:cNvCxnSpPr>
            <p:nvPr/>
          </p:nvCxnSpPr>
          <p:spPr>
            <a:xfrm>
              <a:off x="7948191" y="2020091"/>
              <a:ext cx="1101818" cy="0"/>
            </a:xfrm>
            <a:prstGeom prst="straightConnector1">
              <a:avLst/>
            </a:prstGeom>
            <a:ln w="38100" cap="rnd">
              <a:solidFill>
                <a:srgbClr val="62B20F"/>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1026" name="Table 1025">
            <a:extLst>
              <a:ext uri="{FF2B5EF4-FFF2-40B4-BE49-F238E27FC236}">
                <a16:creationId xmlns:a16="http://schemas.microsoft.com/office/drawing/2014/main" id="{66E43CFD-93C5-1DB0-0C1D-75592051D969}"/>
              </a:ext>
            </a:extLst>
          </p:cNvPr>
          <p:cNvGraphicFramePr>
            <a:graphicFrameLocks noGrp="1"/>
          </p:cNvGraphicFramePr>
          <p:nvPr>
            <p:extLst>
              <p:ext uri="{D42A27DB-BD31-4B8C-83A1-F6EECF244321}">
                <p14:modId xmlns:p14="http://schemas.microsoft.com/office/powerpoint/2010/main" val="2170299848"/>
              </p:ext>
            </p:extLst>
          </p:nvPr>
        </p:nvGraphicFramePr>
        <p:xfrm>
          <a:off x="3715659" y="1175656"/>
          <a:ext cx="8084454" cy="5453939"/>
        </p:xfrm>
        <a:graphic>
          <a:graphicData uri="http://schemas.openxmlformats.org/drawingml/2006/table">
            <a:tbl>
              <a:tblPr firstRow="1" bandRow="1">
                <a:tableStyleId>{2D5ABB26-0587-4C30-8999-92F81FD0307C}</a:tableStyleId>
              </a:tblPr>
              <a:tblGrid>
                <a:gridCol w="4155722">
                  <a:extLst>
                    <a:ext uri="{9D8B030D-6E8A-4147-A177-3AD203B41FA5}">
                      <a16:colId xmlns:a16="http://schemas.microsoft.com/office/drawing/2014/main" val="3664489193"/>
                    </a:ext>
                  </a:extLst>
                </a:gridCol>
                <a:gridCol w="3928732">
                  <a:extLst>
                    <a:ext uri="{9D8B030D-6E8A-4147-A177-3AD203B41FA5}">
                      <a16:colId xmlns:a16="http://schemas.microsoft.com/office/drawing/2014/main" val="3248948060"/>
                    </a:ext>
                  </a:extLst>
                </a:gridCol>
              </a:tblGrid>
              <a:tr h="681041">
                <a:tc>
                  <a:txBody>
                    <a:bodyPr/>
                    <a:lstStyle/>
                    <a:p>
                      <a:r>
                        <a:rPr lang="en-US" sz="1600" b="0" i="1" kern="1200">
                          <a:solidFill>
                            <a:schemeClr val="tx1"/>
                          </a:solidFill>
                          <a:effectLst/>
                        </a:rPr>
                        <a:t>Focus area of recent standardization efforts</a:t>
                      </a:r>
                      <a:endParaRPr lang="en-US" sz="1600" b="0" i="1">
                        <a:solidFill>
                          <a:schemeClr val="tx1"/>
                        </a:solidFill>
                      </a:endParaRPr>
                    </a:p>
                  </a:txBody>
                  <a:tcPr anchor="b"/>
                </a:tc>
                <a:tc>
                  <a:txBody>
                    <a:bodyPr/>
                    <a:lstStyle/>
                    <a:p>
                      <a:r>
                        <a:rPr lang="en-US" sz="1600" b="0" i="1" kern="1200">
                          <a:solidFill>
                            <a:schemeClr val="tx1"/>
                          </a:solidFill>
                          <a:effectLst/>
                        </a:rPr>
                        <a:t>Example initiatives (not exhaustive)</a:t>
                      </a:r>
                      <a:endParaRPr lang="en-US" sz="1600" b="0" i="1">
                        <a:solidFill>
                          <a:schemeClr val="tx1"/>
                        </a:solidFill>
                      </a:endParaRPr>
                    </a:p>
                  </a:txBody>
                  <a:tcPr anchor="b"/>
                </a:tc>
                <a:extLst>
                  <a:ext uri="{0D108BD9-81ED-4DB2-BD59-A6C34878D82A}">
                    <a16:rowId xmlns:a16="http://schemas.microsoft.com/office/drawing/2014/main" val="2880397489"/>
                  </a:ext>
                </a:extLst>
              </a:tr>
              <a:tr h="681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effectLst/>
                        </a:rPr>
                        <a:t>VPP platform to utility communication interface</a:t>
                      </a:r>
                      <a:r>
                        <a:rPr lang="en-US" sz="1600" b="0">
                          <a:solidFill>
                            <a:srgbClr val="000000"/>
                          </a:solidFill>
                          <a:effectLst/>
                        </a:rPr>
                        <a:t> </a:t>
                      </a:r>
                      <a:endParaRPr lang="en-US" sz="1600"/>
                    </a:p>
                  </a:txBody>
                  <a:tcPr anchor="ctr">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strike="noStrike" kern="1200" dirty="0" err="1">
                          <a:solidFill>
                            <a:schemeClr val="tx1"/>
                          </a:solidFill>
                          <a:effectLst/>
                          <a:latin typeface="+mn-lt"/>
                          <a:ea typeface="+mn-ea"/>
                          <a:cs typeface="+mn-cs"/>
                        </a:rPr>
                        <a:t>FlexIT</a:t>
                      </a:r>
                      <a:endParaRPr lang="en-US" sz="1600" b="0" i="1" u="none" kern="1200" dirty="0">
                        <a:solidFill>
                          <a:schemeClr val="tx1"/>
                        </a:solidFill>
                        <a:effectLst/>
                        <a:latin typeface="+mn-lt"/>
                        <a:ea typeface="+mn-ea"/>
                        <a:cs typeface="+mn-cs"/>
                      </a:endParaRPr>
                    </a:p>
                  </a:txBody>
                  <a:tcPr anchor="ct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96872126"/>
                  </a:ext>
                </a:extLst>
              </a:tr>
              <a:tr h="39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effectLst/>
                        </a:rPr>
                        <a:t>Grid services definitions</a:t>
                      </a:r>
                      <a:r>
                        <a:rPr lang="en-US" sz="1600" b="0">
                          <a:solidFill>
                            <a:srgbClr val="000000"/>
                          </a:solidFill>
                          <a:effectLst/>
                        </a:rPr>
                        <a:t> </a:t>
                      </a:r>
                      <a:endParaRPr lang="en-US" sz="160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strike="noStrike" kern="1200" dirty="0">
                          <a:solidFill>
                            <a:schemeClr val="tx1"/>
                          </a:solidFill>
                          <a:effectLst/>
                          <a:latin typeface="+mn-lt"/>
                          <a:ea typeface="+mn-ea"/>
                          <a:cs typeface="+mn-cs"/>
                        </a:rPr>
                        <a:t>DOE Distribution System Transformation</a:t>
                      </a:r>
                      <a:endParaRPr lang="en-US" sz="1600" b="0" i="1" u="none" dirty="0">
                        <a:solidFill>
                          <a:schemeClr val="tx1"/>
                        </a:solidFill>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56200090"/>
                  </a:ext>
                </a:extLst>
              </a:tr>
              <a:tr h="39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effectLst/>
                        </a:rPr>
                        <a:t>Aggregator service contracts</a:t>
                      </a:r>
                      <a:r>
                        <a:rPr lang="en-US" sz="1600" b="0">
                          <a:solidFill>
                            <a:srgbClr val="000000"/>
                          </a:solidFill>
                          <a:effectLst/>
                        </a:rPr>
                        <a:t> </a:t>
                      </a:r>
                      <a:endParaRPr lang="en-US" sz="160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strike="noStrike" kern="1200" dirty="0">
                          <a:solidFill>
                            <a:schemeClr val="tx1"/>
                          </a:solidFill>
                          <a:effectLst/>
                          <a:latin typeface="+mn-lt"/>
                          <a:ea typeface="+mn-ea"/>
                          <a:cs typeface="+mn-cs"/>
                        </a:rPr>
                        <a:t>NAESB standard services contract</a:t>
                      </a:r>
                      <a:endParaRPr lang="en-US" sz="1600" b="0" i="1" u="none" dirty="0">
                        <a:solidFill>
                          <a:schemeClr val="tx1"/>
                        </a:solidFill>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30804292"/>
                  </a:ext>
                </a:extLst>
              </a:tr>
              <a:tr h="681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effectLst/>
                        </a:rPr>
                        <a:t>VPP platform to DER communication interface</a:t>
                      </a:r>
                      <a:r>
                        <a:rPr lang="en-US" sz="1600" b="0">
                          <a:solidFill>
                            <a:srgbClr val="000000"/>
                          </a:solidFill>
                          <a:effectLst/>
                        </a:rPr>
                        <a:t> </a:t>
                      </a:r>
                      <a:endParaRPr lang="en-US" sz="160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strike="noStrike" kern="1200" dirty="0">
                          <a:solidFill>
                            <a:schemeClr val="tx1"/>
                          </a:solidFill>
                          <a:effectLst/>
                          <a:latin typeface="+mn-lt"/>
                          <a:ea typeface="+mn-ea"/>
                          <a:cs typeface="+mn-cs"/>
                        </a:rPr>
                        <a:t>Mercury Consortium</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63735111"/>
                  </a:ext>
                </a:extLst>
              </a:tr>
              <a:tr h="681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effectLst/>
                        </a:rPr>
                        <a:t>Meter data format and access rules</a:t>
                      </a:r>
                      <a:r>
                        <a:rPr lang="en-US" sz="1600" b="0">
                          <a:solidFill>
                            <a:srgbClr val="000000"/>
                          </a:solidFill>
                          <a:effectLst/>
                        </a:rPr>
                        <a:t> </a:t>
                      </a:r>
                      <a:endParaRPr lang="en-US" sz="160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dirty="0">
                          <a:solidFill>
                            <a:schemeClr val="tx1"/>
                          </a:solidFill>
                        </a:rPr>
                        <a:t>Green Button Standard</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78933216"/>
                  </a:ext>
                </a:extLst>
              </a:tr>
              <a:tr h="39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effectLst/>
                        </a:rPr>
                        <a:t>VPP resource definition</a:t>
                      </a:r>
                      <a:r>
                        <a:rPr lang="en-US" sz="1600" b="0">
                          <a:solidFill>
                            <a:srgbClr val="000000"/>
                          </a:solidFill>
                          <a:effectLst/>
                        </a:rPr>
                        <a:t> </a:t>
                      </a:r>
                      <a:endParaRPr lang="en-US" sz="160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kern="1200" dirty="0">
                          <a:solidFill>
                            <a:schemeClr val="tx1"/>
                          </a:solidFill>
                          <a:effectLst/>
                          <a:latin typeface="+mn-lt"/>
                          <a:ea typeface="+mn-ea"/>
                          <a:cs typeface="+mn-cs"/>
                        </a:rPr>
                        <a:t>IEEE VPP Guide </a:t>
                      </a:r>
                      <a:endParaRPr lang="en-US" sz="1600" b="0" i="1" u="none" dirty="0">
                        <a:solidFill>
                          <a:schemeClr val="tx1"/>
                        </a:solidFill>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56193604"/>
                  </a:ext>
                </a:extLst>
              </a:tr>
              <a:tr h="39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rPr>
                        <a:t>Shared DER registry</a:t>
                      </a:r>
                      <a:r>
                        <a:rPr lang="en-US" sz="1600" b="0" dirty="0">
                          <a:solidFill>
                            <a:srgbClr val="000000"/>
                          </a:solidFill>
                          <a:effectLst/>
                        </a:rPr>
                        <a:t> </a:t>
                      </a:r>
                      <a:endParaRPr lang="en-US" sz="1600" dirty="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strike="noStrike" kern="1200" dirty="0">
                          <a:solidFill>
                            <a:schemeClr val="tx1"/>
                          </a:solidFill>
                          <a:effectLst/>
                          <a:latin typeface="+mn-lt"/>
                          <a:ea typeface="+mn-ea"/>
                          <a:cs typeface="+mn-cs"/>
                        </a:rPr>
                        <a:t>CULSN DER registry model</a:t>
                      </a:r>
                      <a:endParaRPr lang="en-US" sz="1600" b="0" i="1" u="none" dirty="0">
                        <a:solidFill>
                          <a:schemeClr val="tx1"/>
                        </a:solidFill>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13656271"/>
                  </a:ext>
                </a:extLst>
              </a:tr>
              <a:tr h="96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effectLst/>
                        </a:rPr>
                        <a:t>Cybersecurity for DERs</a:t>
                      </a:r>
                      <a:r>
                        <a:rPr lang="en-US" sz="1600" b="0">
                          <a:solidFill>
                            <a:srgbClr val="000000"/>
                          </a:solidFill>
                          <a:effectLst/>
                        </a:rPr>
                        <a:t> </a:t>
                      </a:r>
                      <a:endParaRPr lang="en-US" sz="160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0" i="1" u="none" strike="noStrike" kern="1200">
                          <a:solidFill>
                            <a:schemeClr val="tx1"/>
                          </a:solidFill>
                          <a:effectLst/>
                          <a:latin typeface="+mn-lt"/>
                          <a:ea typeface="+mn-ea"/>
                          <a:cs typeface="+mn-cs"/>
                        </a:rPr>
                        <a:t>DER Cybersecurity Best Practices</a:t>
                      </a:r>
                      <a:endParaRPr lang="en-US" sz="1600" b="0" i="1" u="none" kern="1200">
                        <a:solidFill>
                          <a:schemeClr val="tx1"/>
                        </a:solidFill>
                        <a:effectLst/>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29402964"/>
                  </a:ext>
                </a:extLst>
              </a:tr>
            </a:tbl>
          </a:graphicData>
        </a:graphic>
      </p:graphicFrame>
      <p:sp>
        <p:nvSpPr>
          <p:cNvPr id="15" name="Oval 14">
            <a:extLst>
              <a:ext uri="{FF2B5EF4-FFF2-40B4-BE49-F238E27FC236}">
                <a16:creationId xmlns:a16="http://schemas.microsoft.com/office/drawing/2014/main" id="{44F875A0-A3F5-EE71-76FE-BDA7C4AFA784}"/>
              </a:ext>
            </a:extLst>
          </p:cNvPr>
          <p:cNvSpPr/>
          <p:nvPr/>
        </p:nvSpPr>
        <p:spPr>
          <a:xfrm>
            <a:off x="3381930" y="2004702"/>
            <a:ext cx="320040" cy="320040"/>
          </a:xfrm>
          <a:prstGeom prst="ellipse">
            <a:avLst/>
          </a:prstGeom>
          <a:solidFill>
            <a:schemeClr val="bg1"/>
          </a:solidFill>
          <a:ln w="28575" cap="sq">
            <a:solidFill>
              <a:srgbClr val="008AC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008AC1"/>
                </a:solidFill>
              </a:rPr>
              <a:t>1</a:t>
            </a:r>
          </a:p>
        </p:txBody>
      </p:sp>
      <p:sp>
        <p:nvSpPr>
          <p:cNvPr id="20" name="Oval 19">
            <a:extLst>
              <a:ext uri="{FF2B5EF4-FFF2-40B4-BE49-F238E27FC236}">
                <a16:creationId xmlns:a16="http://schemas.microsoft.com/office/drawing/2014/main" id="{C0CF7B70-6682-F6AD-46C8-9C9B8A47246C}"/>
              </a:ext>
            </a:extLst>
          </p:cNvPr>
          <p:cNvSpPr/>
          <p:nvPr/>
        </p:nvSpPr>
        <p:spPr>
          <a:xfrm>
            <a:off x="3381930" y="2653089"/>
            <a:ext cx="320040" cy="320040"/>
          </a:xfrm>
          <a:prstGeom prst="ellipse">
            <a:avLst/>
          </a:prstGeom>
          <a:solidFill>
            <a:schemeClr val="bg1"/>
          </a:solidFill>
          <a:ln w="28575" cap="sq">
            <a:solidFill>
              <a:srgbClr val="008AC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008AC1"/>
                </a:solidFill>
              </a:rPr>
              <a:t>2</a:t>
            </a:r>
          </a:p>
        </p:txBody>
      </p:sp>
      <p:sp>
        <p:nvSpPr>
          <p:cNvPr id="22" name="Oval 21">
            <a:extLst>
              <a:ext uri="{FF2B5EF4-FFF2-40B4-BE49-F238E27FC236}">
                <a16:creationId xmlns:a16="http://schemas.microsoft.com/office/drawing/2014/main" id="{C06D8AA4-87C7-D6BC-D5F9-FD49D93CC1D3}"/>
              </a:ext>
            </a:extLst>
          </p:cNvPr>
          <p:cNvSpPr/>
          <p:nvPr/>
        </p:nvSpPr>
        <p:spPr>
          <a:xfrm>
            <a:off x="3381930" y="3157466"/>
            <a:ext cx="320040" cy="320040"/>
          </a:xfrm>
          <a:prstGeom prst="ellipse">
            <a:avLst/>
          </a:prstGeom>
          <a:solidFill>
            <a:schemeClr val="bg1"/>
          </a:solidFill>
          <a:ln w="28575" cap="sq">
            <a:solidFill>
              <a:srgbClr val="008AC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008AC1"/>
                </a:solidFill>
              </a:rPr>
              <a:t>3</a:t>
            </a:r>
          </a:p>
        </p:txBody>
      </p:sp>
      <p:sp>
        <p:nvSpPr>
          <p:cNvPr id="23" name="Oval 22">
            <a:extLst>
              <a:ext uri="{FF2B5EF4-FFF2-40B4-BE49-F238E27FC236}">
                <a16:creationId xmlns:a16="http://schemas.microsoft.com/office/drawing/2014/main" id="{19655958-123F-4830-AB67-986CE3B42C60}"/>
              </a:ext>
            </a:extLst>
          </p:cNvPr>
          <p:cNvSpPr/>
          <p:nvPr/>
        </p:nvSpPr>
        <p:spPr>
          <a:xfrm>
            <a:off x="3381930" y="3643756"/>
            <a:ext cx="320040" cy="320040"/>
          </a:xfrm>
          <a:prstGeom prst="ellipse">
            <a:avLst/>
          </a:prstGeom>
          <a:solidFill>
            <a:schemeClr val="bg1"/>
          </a:solidFill>
          <a:ln w="28575" cap="sq">
            <a:solidFill>
              <a:srgbClr val="62B20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62B20F"/>
                </a:solidFill>
              </a:rPr>
              <a:t>4</a:t>
            </a:r>
          </a:p>
        </p:txBody>
      </p:sp>
      <p:sp>
        <p:nvSpPr>
          <p:cNvPr id="24" name="Oval 23">
            <a:extLst>
              <a:ext uri="{FF2B5EF4-FFF2-40B4-BE49-F238E27FC236}">
                <a16:creationId xmlns:a16="http://schemas.microsoft.com/office/drawing/2014/main" id="{8C96E5B6-D1D8-4861-BCBA-6B0758A70B5A}"/>
              </a:ext>
            </a:extLst>
          </p:cNvPr>
          <p:cNvSpPr/>
          <p:nvPr/>
        </p:nvSpPr>
        <p:spPr>
          <a:xfrm>
            <a:off x="3381930" y="4382605"/>
            <a:ext cx="320040" cy="320040"/>
          </a:xfrm>
          <a:prstGeom prst="ellipse">
            <a:avLst/>
          </a:prstGeom>
          <a:solidFill>
            <a:schemeClr val="bg1"/>
          </a:solidFill>
          <a:ln w="28575" cap="sq">
            <a:solidFill>
              <a:srgbClr val="62B20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62B20F"/>
                </a:solidFill>
              </a:rPr>
              <a:t>5</a:t>
            </a:r>
          </a:p>
        </p:txBody>
      </p:sp>
      <p:sp>
        <p:nvSpPr>
          <p:cNvPr id="31" name="Oval 30">
            <a:extLst>
              <a:ext uri="{FF2B5EF4-FFF2-40B4-BE49-F238E27FC236}">
                <a16:creationId xmlns:a16="http://schemas.microsoft.com/office/drawing/2014/main" id="{E60A96DF-697E-A4CF-510E-2AC79D51E887}"/>
              </a:ext>
            </a:extLst>
          </p:cNvPr>
          <p:cNvSpPr/>
          <p:nvPr/>
        </p:nvSpPr>
        <p:spPr>
          <a:xfrm>
            <a:off x="3389490" y="4912690"/>
            <a:ext cx="320040" cy="320040"/>
          </a:xfrm>
          <a:prstGeom prst="ellipse">
            <a:avLst/>
          </a:prstGeom>
          <a:solidFill>
            <a:schemeClr val="bg1"/>
          </a:solidFill>
          <a:ln w="28575" cap="sq">
            <a:solidFill>
              <a:srgbClr val="62B20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62B20F"/>
                </a:solidFill>
              </a:rPr>
              <a:t>6</a:t>
            </a:r>
          </a:p>
        </p:txBody>
      </p:sp>
      <p:sp>
        <p:nvSpPr>
          <p:cNvPr id="33" name="Oval 32">
            <a:extLst>
              <a:ext uri="{FF2B5EF4-FFF2-40B4-BE49-F238E27FC236}">
                <a16:creationId xmlns:a16="http://schemas.microsoft.com/office/drawing/2014/main" id="{18DE234D-4FC1-186E-CEC2-871868D74201}"/>
              </a:ext>
            </a:extLst>
          </p:cNvPr>
          <p:cNvSpPr/>
          <p:nvPr/>
        </p:nvSpPr>
        <p:spPr>
          <a:xfrm>
            <a:off x="3389490" y="5325941"/>
            <a:ext cx="320040" cy="320040"/>
          </a:xfrm>
          <a:prstGeom prst="ellipse">
            <a:avLst/>
          </a:prstGeom>
          <a:solidFill>
            <a:schemeClr val="bg1"/>
          </a:solidFill>
          <a:ln w="28575" cap="sq">
            <a:solidFill>
              <a:srgbClr val="62B20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62B20F"/>
                </a:solidFill>
              </a:rPr>
              <a:t>7</a:t>
            </a:r>
          </a:p>
        </p:txBody>
      </p:sp>
      <p:sp>
        <p:nvSpPr>
          <p:cNvPr id="35" name="Oval 34">
            <a:extLst>
              <a:ext uri="{FF2B5EF4-FFF2-40B4-BE49-F238E27FC236}">
                <a16:creationId xmlns:a16="http://schemas.microsoft.com/office/drawing/2014/main" id="{5EE7A611-AF4A-09E5-7E97-54C935934E42}"/>
              </a:ext>
            </a:extLst>
          </p:cNvPr>
          <p:cNvSpPr/>
          <p:nvPr/>
        </p:nvSpPr>
        <p:spPr>
          <a:xfrm>
            <a:off x="3389490" y="6003686"/>
            <a:ext cx="320040" cy="320040"/>
          </a:xfrm>
          <a:prstGeom prst="ellipse">
            <a:avLst/>
          </a:prstGeom>
          <a:solidFill>
            <a:schemeClr val="bg1"/>
          </a:solidFill>
          <a:ln w="28575" cap="sq">
            <a:solidFill>
              <a:srgbClr val="62B20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rgbClr val="62B20F"/>
                </a:solidFill>
              </a:rPr>
              <a:t>8</a:t>
            </a:r>
          </a:p>
        </p:txBody>
      </p:sp>
      <p:sp>
        <p:nvSpPr>
          <p:cNvPr id="2" name="Title 2">
            <a:extLst>
              <a:ext uri="{FF2B5EF4-FFF2-40B4-BE49-F238E27FC236}">
                <a16:creationId xmlns:a16="http://schemas.microsoft.com/office/drawing/2014/main" id="{85F0C361-80B2-9F62-7F16-E432CFBD822C}"/>
              </a:ext>
            </a:extLst>
          </p:cNvPr>
          <p:cNvSpPr>
            <a:spLocks noGrp="1"/>
          </p:cNvSpPr>
          <p:nvPr>
            <p:ph type="title"/>
          </p:nvPr>
        </p:nvSpPr>
        <p:spPr>
          <a:xfrm>
            <a:off x="554736" y="172212"/>
            <a:ext cx="11082528" cy="731520"/>
          </a:xfrm>
        </p:spPr>
        <p:txBody>
          <a:bodyPr vert="horz"/>
          <a:lstStyle/>
          <a:p>
            <a:r>
              <a:rPr lang="en-US" b="1">
                <a:effectLst/>
                <a:latin typeface="Arial" panose="020B0604020202020204" pitchFamily="34" charset="0"/>
                <a:ea typeface="Yu Gothic" panose="020B0400000000000000" pitchFamily="34" charset="-128"/>
              </a:rPr>
              <a:t>In the past year, DOE and other industry actors have launched or expanded efforts to standardize critical areas of VPP operations</a:t>
            </a:r>
            <a:endParaRPr lang="en-US"/>
          </a:p>
        </p:txBody>
      </p:sp>
    </p:spTree>
    <p:extLst>
      <p:ext uri="{BB962C8B-B14F-4D97-AF65-F5344CB8AC3E}">
        <p14:creationId xmlns:p14="http://schemas.microsoft.com/office/powerpoint/2010/main" val="308655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D8ED-5A48-D7CB-F413-82B4F86D444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70DC18F-C531-F37B-9689-2E7BD895B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7" name="think-cell data - do not delete" hidden="1">
                        <a:extLst>
                          <a:ext uri="{FF2B5EF4-FFF2-40B4-BE49-F238E27FC236}">
                            <a16:creationId xmlns:a16="http://schemas.microsoft.com/office/drawing/2014/main" id="{270DC18F-C531-F37B-9689-2E7BD895B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EE3AA1F5-D195-9964-EDAA-84A6BA51F787}"/>
              </a:ext>
            </a:extLst>
          </p:cNvPr>
          <p:cNvGrpSpPr/>
          <p:nvPr/>
        </p:nvGrpSpPr>
        <p:grpSpPr>
          <a:xfrm>
            <a:off x="631606" y="1773932"/>
            <a:ext cx="11108256" cy="2750760"/>
            <a:chOff x="3018518" y="3794477"/>
            <a:chExt cx="4023361" cy="2148186"/>
          </a:xfrm>
        </p:grpSpPr>
        <p:sp>
          <p:nvSpPr>
            <p:cNvPr id="8" name="Rectangle 7">
              <a:extLst>
                <a:ext uri="{FF2B5EF4-FFF2-40B4-BE49-F238E27FC236}">
                  <a16:creationId xmlns:a16="http://schemas.microsoft.com/office/drawing/2014/main" id="{92741B20-FAF0-E03F-5980-2929BB88295F}"/>
                </a:ext>
              </a:extLst>
            </p:cNvPr>
            <p:cNvSpPr/>
            <p:nvPr/>
          </p:nvSpPr>
          <p:spPr>
            <a:xfrm>
              <a:off x="3018518" y="3794477"/>
              <a:ext cx="2011680" cy="761662"/>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Expand DER adoption with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equitable benefits</a:t>
              </a:r>
            </a:p>
          </p:txBody>
        </p:sp>
        <p:sp>
          <p:nvSpPr>
            <p:cNvPr id="9" name="Rectangle 8">
              <a:extLst>
                <a:ext uri="{FF2B5EF4-FFF2-40B4-BE49-F238E27FC236}">
                  <a16:creationId xmlns:a16="http://schemas.microsoft.com/office/drawing/2014/main" id="{0A8FAB1F-49AF-8990-FD92-18D724EFE111}"/>
                </a:ext>
              </a:extLst>
            </p:cNvPr>
            <p:cNvSpPr/>
            <p:nvPr/>
          </p:nvSpPr>
          <p:spPr>
            <a:xfrm>
              <a:off x="5030198" y="3794477"/>
              <a:ext cx="2011680" cy="761662"/>
            </a:xfrm>
            <a:prstGeom prst="rect">
              <a:avLst/>
            </a:prstGeom>
            <a:solidFill>
              <a:srgbClr val="BFBFB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Simplify VPP enrollment</a:t>
              </a:r>
            </a:p>
          </p:txBody>
        </p:sp>
        <p:sp>
          <p:nvSpPr>
            <p:cNvPr id="10" name="Rectangle 9">
              <a:extLst>
                <a:ext uri="{FF2B5EF4-FFF2-40B4-BE49-F238E27FC236}">
                  <a16:creationId xmlns:a16="http://schemas.microsoft.com/office/drawing/2014/main" id="{2D9B8020-7345-7118-408A-3FECF708F554}"/>
                </a:ext>
              </a:extLst>
            </p:cNvPr>
            <p:cNvSpPr/>
            <p:nvPr/>
          </p:nvSpPr>
          <p:spPr>
            <a:xfrm>
              <a:off x="3018519" y="4556139"/>
              <a:ext cx="4023360" cy="640080"/>
            </a:xfrm>
            <a:prstGeom prst="rect">
              <a:avLst/>
            </a:prstGeom>
            <a:solidFill>
              <a:srgbClr val="A6A6A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Increase standardization in VPP operations</a:t>
              </a:r>
            </a:p>
          </p:txBody>
        </p:sp>
        <p:sp>
          <p:nvSpPr>
            <p:cNvPr id="11" name="Rectangle 10">
              <a:extLst>
                <a:ext uri="{FF2B5EF4-FFF2-40B4-BE49-F238E27FC236}">
                  <a16:creationId xmlns:a16="http://schemas.microsoft.com/office/drawing/2014/main" id="{37431630-5393-41F7-AD50-CAEFDFA7296A}"/>
                </a:ext>
              </a:extLst>
            </p:cNvPr>
            <p:cNvSpPr/>
            <p:nvPr/>
          </p:nvSpPr>
          <p:spPr>
            <a:xfrm>
              <a:off x="3018518" y="5196218"/>
              <a:ext cx="2011680" cy="746445"/>
            </a:xfrm>
            <a:prstGeom prst="rect">
              <a:avLst/>
            </a:prstGeom>
            <a:solidFill>
              <a:srgbClr val="278AC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utility planning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and incentives</a:t>
              </a:r>
            </a:p>
          </p:txBody>
        </p:sp>
        <p:sp>
          <p:nvSpPr>
            <p:cNvPr id="12" name="Rectangle 11">
              <a:extLst>
                <a:ext uri="{FF2B5EF4-FFF2-40B4-BE49-F238E27FC236}">
                  <a16:creationId xmlns:a16="http://schemas.microsoft.com/office/drawing/2014/main" id="{56239F3E-3026-C996-9677-D0B42D881E1F}"/>
                </a:ext>
              </a:extLst>
            </p:cNvPr>
            <p:cNvSpPr/>
            <p:nvPr/>
          </p:nvSpPr>
          <p:spPr>
            <a:xfrm>
              <a:off x="5030198" y="5196217"/>
              <a:ext cx="2011680" cy="746446"/>
            </a:xfrm>
            <a:prstGeom prst="rect">
              <a:avLst/>
            </a:prstGeom>
            <a:solidFill>
              <a:schemeClr val="bg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wholesale markets</a:t>
              </a:r>
            </a:p>
          </p:txBody>
        </p:sp>
        <p:sp>
          <p:nvSpPr>
            <p:cNvPr id="13" name="Arrow: Down 12">
              <a:extLst>
                <a:ext uri="{FF2B5EF4-FFF2-40B4-BE49-F238E27FC236}">
                  <a16:creationId xmlns:a16="http://schemas.microsoft.com/office/drawing/2014/main" id="{E50E1CCF-DBC6-95DD-2BA9-9DCF06E5EEC8}"/>
                </a:ext>
              </a:extLst>
            </p:cNvPr>
            <p:cNvSpPr/>
            <p:nvPr/>
          </p:nvSpPr>
          <p:spPr>
            <a:xfrm>
              <a:off x="3818549" y="5028613"/>
              <a:ext cx="411616" cy="284531"/>
            </a:xfrm>
            <a:prstGeom prst="downArrow">
              <a:avLst/>
            </a:prstGeom>
            <a:solidFill>
              <a:srgbClr val="A6A6A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15BD55C5-8865-4FE7-21B0-B0619C817F46}"/>
                </a:ext>
              </a:extLst>
            </p:cNvPr>
            <p:cNvSpPr/>
            <p:nvPr/>
          </p:nvSpPr>
          <p:spPr>
            <a:xfrm>
              <a:off x="5830228" y="5036068"/>
              <a:ext cx="411616" cy="284531"/>
            </a:xfrm>
            <a:prstGeom prst="downArrow">
              <a:avLst/>
            </a:prstGeom>
            <a:solidFill>
              <a:srgbClr val="A6A6A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
        <p:nvSpPr>
          <p:cNvPr id="4" name="Rectangle 3">
            <a:extLst>
              <a:ext uri="{FF2B5EF4-FFF2-40B4-BE49-F238E27FC236}">
                <a16:creationId xmlns:a16="http://schemas.microsoft.com/office/drawing/2014/main" id="{BB3C9FAA-C3D3-8B59-DD40-61653A97FCEE}"/>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Tree>
    <p:extLst>
      <p:ext uri="{BB962C8B-B14F-4D97-AF65-F5344CB8AC3E}">
        <p14:creationId xmlns:p14="http://schemas.microsoft.com/office/powerpoint/2010/main" val="5299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E40F-F396-8044-F70B-722629CE70C3}"/>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5414793-489D-29E8-29F0-DD20DA4643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8" name="think-cell data - do not delete" hidden="1">
                        <a:extLst>
                          <a:ext uri="{FF2B5EF4-FFF2-40B4-BE49-F238E27FC236}">
                            <a16:creationId xmlns:a16="http://schemas.microsoft.com/office/drawing/2014/main" id="{55414793-489D-29E8-29F0-DD20DA4643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0F37C61-9425-5F04-B446-DD4CD1AA50B4}"/>
              </a:ext>
            </a:extLst>
          </p:cNvPr>
          <p:cNvSpPr>
            <a:spLocks noGrp="1"/>
          </p:cNvSpPr>
          <p:nvPr>
            <p:ph type="title"/>
          </p:nvPr>
        </p:nvSpPr>
        <p:spPr>
          <a:xfrm>
            <a:off x="554734" y="534907"/>
            <a:ext cx="11082528" cy="731520"/>
          </a:xfrm>
        </p:spPr>
        <p:txBody>
          <a:bodyPr vert="horz"/>
          <a:lstStyle/>
          <a:p>
            <a:r>
              <a:rPr lang="en-US" dirty="0"/>
              <a:t>Since the VPP Liftoff Report was published in September 2023, the near-term pressures on the U.S. electric grid have intensified</a:t>
            </a:r>
          </a:p>
        </p:txBody>
      </p:sp>
      <p:grpSp>
        <p:nvGrpSpPr>
          <p:cNvPr id="20" name="Group 19">
            <a:extLst>
              <a:ext uri="{FF2B5EF4-FFF2-40B4-BE49-F238E27FC236}">
                <a16:creationId xmlns:a16="http://schemas.microsoft.com/office/drawing/2014/main" id="{0AB8C99C-8D6C-042B-BA0D-0E1C27BC1765}"/>
              </a:ext>
            </a:extLst>
          </p:cNvPr>
          <p:cNvGrpSpPr/>
          <p:nvPr/>
        </p:nvGrpSpPr>
        <p:grpSpPr>
          <a:xfrm>
            <a:off x="1104480" y="1863832"/>
            <a:ext cx="1030504" cy="1032682"/>
            <a:chOff x="1235346" y="1954231"/>
            <a:chExt cx="1686382" cy="1686382"/>
          </a:xfrm>
        </p:grpSpPr>
        <p:sp>
          <p:nvSpPr>
            <p:cNvPr id="7" name="Oval 6">
              <a:extLst>
                <a:ext uri="{FF2B5EF4-FFF2-40B4-BE49-F238E27FC236}">
                  <a16:creationId xmlns:a16="http://schemas.microsoft.com/office/drawing/2014/main" id="{9876EB99-1ADD-07BE-204C-D913D756C373}"/>
                </a:ext>
              </a:extLst>
            </p:cNvPr>
            <p:cNvSpPr/>
            <p:nvPr/>
          </p:nvSpPr>
          <p:spPr>
            <a:xfrm>
              <a:off x="1235346" y="1954231"/>
              <a:ext cx="1686382" cy="168638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bg1"/>
                </a:solidFill>
              </a:endParaRPr>
            </a:p>
          </p:txBody>
        </p:sp>
        <p:pic>
          <p:nvPicPr>
            <p:cNvPr id="4" name="Graphic 3" descr="Upward trend with solid fill">
              <a:extLst>
                <a:ext uri="{FF2B5EF4-FFF2-40B4-BE49-F238E27FC236}">
                  <a16:creationId xmlns:a16="http://schemas.microsoft.com/office/drawing/2014/main" id="{887980AE-6B27-902F-6576-C39EF974DB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737" y="2111622"/>
              <a:ext cx="1371600" cy="1371600"/>
            </a:xfrm>
            <a:prstGeom prst="rect">
              <a:avLst/>
            </a:prstGeom>
          </p:spPr>
        </p:pic>
      </p:grpSp>
      <p:sp>
        <p:nvSpPr>
          <p:cNvPr id="12" name="Rectangle 11">
            <a:extLst>
              <a:ext uri="{FF2B5EF4-FFF2-40B4-BE49-F238E27FC236}">
                <a16:creationId xmlns:a16="http://schemas.microsoft.com/office/drawing/2014/main" id="{6FAA2A02-458F-D7B4-EC9D-4999BA08B24C}"/>
              </a:ext>
            </a:extLst>
          </p:cNvPr>
          <p:cNvSpPr/>
          <p:nvPr/>
        </p:nvSpPr>
        <p:spPr>
          <a:xfrm>
            <a:off x="2265474" y="2378856"/>
            <a:ext cx="4614433"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000" i="1" dirty="0">
                <a:solidFill>
                  <a:sysClr val="windowText" lastClr="000000"/>
                </a:solidFill>
              </a:rPr>
              <a:t>Rapid electricity demand growth</a:t>
            </a:r>
          </a:p>
        </p:txBody>
      </p:sp>
      <p:sp>
        <p:nvSpPr>
          <p:cNvPr id="15" name="Rectangle 14">
            <a:extLst>
              <a:ext uri="{FF2B5EF4-FFF2-40B4-BE49-F238E27FC236}">
                <a16:creationId xmlns:a16="http://schemas.microsoft.com/office/drawing/2014/main" id="{DB21FC8D-4581-14D3-07BF-F355B17AA14C}"/>
              </a:ext>
            </a:extLst>
          </p:cNvPr>
          <p:cNvSpPr/>
          <p:nvPr/>
        </p:nvSpPr>
        <p:spPr>
          <a:xfrm>
            <a:off x="2265474" y="1880817"/>
            <a:ext cx="3200400"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800" b="1" dirty="0">
                <a:solidFill>
                  <a:schemeClr val="accent1"/>
                </a:solidFill>
              </a:rPr>
              <a:t>Reliability</a:t>
            </a:r>
          </a:p>
        </p:txBody>
      </p:sp>
      <p:grpSp>
        <p:nvGrpSpPr>
          <p:cNvPr id="19" name="Group 18">
            <a:extLst>
              <a:ext uri="{FF2B5EF4-FFF2-40B4-BE49-F238E27FC236}">
                <a16:creationId xmlns:a16="http://schemas.microsoft.com/office/drawing/2014/main" id="{E1D34D7B-D640-F476-2DB8-62EFE49E539A}"/>
              </a:ext>
            </a:extLst>
          </p:cNvPr>
          <p:cNvGrpSpPr/>
          <p:nvPr/>
        </p:nvGrpSpPr>
        <p:grpSpPr>
          <a:xfrm>
            <a:off x="1104480" y="3463018"/>
            <a:ext cx="1030504" cy="1032682"/>
            <a:chOff x="5302221" y="1858339"/>
            <a:chExt cx="1686382" cy="1686382"/>
          </a:xfrm>
        </p:grpSpPr>
        <p:sp>
          <p:nvSpPr>
            <p:cNvPr id="10" name="Oval 9">
              <a:extLst>
                <a:ext uri="{FF2B5EF4-FFF2-40B4-BE49-F238E27FC236}">
                  <a16:creationId xmlns:a16="http://schemas.microsoft.com/office/drawing/2014/main" id="{AFBF6261-D889-8580-9815-2D1E49CFEFF9}"/>
                </a:ext>
              </a:extLst>
            </p:cNvPr>
            <p:cNvSpPr/>
            <p:nvPr/>
          </p:nvSpPr>
          <p:spPr>
            <a:xfrm>
              <a:off x="5302221" y="1858339"/>
              <a:ext cx="1686382" cy="168638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bg1"/>
                </a:solidFill>
              </a:endParaRPr>
            </a:p>
          </p:txBody>
        </p:sp>
        <p:pic>
          <p:nvPicPr>
            <p:cNvPr id="5" name="Graphic 4" descr="Dollar with solid fill">
              <a:extLst>
                <a:ext uri="{FF2B5EF4-FFF2-40B4-BE49-F238E27FC236}">
                  <a16:creationId xmlns:a16="http://schemas.microsoft.com/office/drawing/2014/main" id="{AAD5227D-AB96-6192-18AC-608ED02D0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9612" y="2015730"/>
              <a:ext cx="1371600" cy="1371600"/>
            </a:xfrm>
            <a:prstGeom prst="rect">
              <a:avLst/>
            </a:prstGeom>
          </p:spPr>
        </p:pic>
      </p:grpSp>
      <p:sp>
        <p:nvSpPr>
          <p:cNvPr id="13" name="Rectangle 12">
            <a:extLst>
              <a:ext uri="{FF2B5EF4-FFF2-40B4-BE49-F238E27FC236}">
                <a16:creationId xmlns:a16="http://schemas.microsoft.com/office/drawing/2014/main" id="{3ABB3D73-E321-2A80-DA0E-7F2455F78B12}"/>
              </a:ext>
            </a:extLst>
          </p:cNvPr>
          <p:cNvSpPr/>
          <p:nvPr/>
        </p:nvSpPr>
        <p:spPr>
          <a:xfrm>
            <a:off x="2254313" y="3903164"/>
            <a:ext cx="8908610" cy="39326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000" i="1" dirty="0">
                <a:solidFill>
                  <a:sysClr val="windowText" lastClr="000000"/>
                </a:solidFill>
              </a:rPr>
              <a:t>Upward pressure on customer costs from growing capital investments</a:t>
            </a:r>
          </a:p>
        </p:txBody>
      </p:sp>
      <p:sp>
        <p:nvSpPr>
          <p:cNvPr id="16" name="Rectangle 15">
            <a:extLst>
              <a:ext uri="{FF2B5EF4-FFF2-40B4-BE49-F238E27FC236}">
                <a16:creationId xmlns:a16="http://schemas.microsoft.com/office/drawing/2014/main" id="{F78E5ABB-720E-3FBA-E9EC-4C15B73F94E4}"/>
              </a:ext>
            </a:extLst>
          </p:cNvPr>
          <p:cNvSpPr/>
          <p:nvPr/>
        </p:nvSpPr>
        <p:spPr>
          <a:xfrm>
            <a:off x="2265474" y="3412667"/>
            <a:ext cx="3200400"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800" b="1" dirty="0">
                <a:solidFill>
                  <a:schemeClr val="accent3"/>
                </a:solidFill>
              </a:rPr>
              <a:t>Affordability</a:t>
            </a:r>
          </a:p>
        </p:txBody>
      </p:sp>
      <p:grpSp>
        <p:nvGrpSpPr>
          <p:cNvPr id="11" name="Group 10">
            <a:extLst>
              <a:ext uri="{FF2B5EF4-FFF2-40B4-BE49-F238E27FC236}">
                <a16:creationId xmlns:a16="http://schemas.microsoft.com/office/drawing/2014/main" id="{F52A81F0-0982-C0E4-A0F8-86079040785D}"/>
              </a:ext>
            </a:extLst>
          </p:cNvPr>
          <p:cNvGrpSpPr/>
          <p:nvPr/>
        </p:nvGrpSpPr>
        <p:grpSpPr>
          <a:xfrm>
            <a:off x="1109915" y="5062204"/>
            <a:ext cx="1030504" cy="1032682"/>
            <a:chOff x="9265084" y="1944900"/>
            <a:chExt cx="1686382" cy="1686382"/>
          </a:xfrm>
        </p:grpSpPr>
        <p:sp>
          <p:nvSpPr>
            <p:cNvPr id="9" name="Oval 8">
              <a:extLst>
                <a:ext uri="{FF2B5EF4-FFF2-40B4-BE49-F238E27FC236}">
                  <a16:creationId xmlns:a16="http://schemas.microsoft.com/office/drawing/2014/main" id="{00CC4FB7-2F48-9306-C8A8-1F41539892F8}"/>
                </a:ext>
              </a:extLst>
            </p:cNvPr>
            <p:cNvSpPr/>
            <p:nvPr/>
          </p:nvSpPr>
          <p:spPr>
            <a:xfrm>
              <a:off x="9265084" y="1944900"/>
              <a:ext cx="1686382" cy="1686382"/>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bg1"/>
                </a:solidFill>
              </a:endParaRPr>
            </a:p>
          </p:txBody>
        </p:sp>
        <p:pic>
          <p:nvPicPr>
            <p:cNvPr id="6" name="Graphic 5" descr="Cloud With Lightning And Rain with solid fill">
              <a:extLst>
                <a:ext uri="{FF2B5EF4-FFF2-40B4-BE49-F238E27FC236}">
                  <a16:creationId xmlns:a16="http://schemas.microsoft.com/office/drawing/2014/main" id="{8DA3FBC8-699C-4D6C-0D41-4658170E15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51645" y="2031461"/>
              <a:ext cx="1513260" cy="1513260"/>
            </a:xfrm>
            <a:prstGeom prst="rect">
              <a:avLst/>
            </a:prstGeom>
          </p:spPr>
        </p:pic>
      </p:grpSp>
      <p:sp>
        <p:nvSpPr>
          <p:cNvPr id="14" name="Rectangle 13">
            <a:extLst>
              <a:ext uri="{FF2B5EF4-FFF2-40B4-BE49-F238E27FC236}">
                <a16:creationId xmlns:a16="http://schemas.microsoft.com/office/drawing/2014/main" id="{FF00E6AE-C7FE-9940-E1F5-0838F2A5D293}"/>
              </a:ext>
            </a:extLst>
          </p:cNvPr>
          <p:cNvSpPr/>
          <p:nvPr/>
        </p:nvSpPr>
        <p:spPr>
          <a:xfrm>
            <a:off x="2265474" y="5566908"/>
            <a:ext cx="8897449" cy="560636"/>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000" i="1" dirty="0">
                <a:solidFill>
                  <a:sysClr val="windowText" lastClr="000000"/>
                </a:solidFill>
              </a:rPr>
              <a:t>Increasingly frequent extreme weather events</a:t>
            </a:r>
          </a:p>
        </p:txBody>
      </p:sp>
      <p:sp>
        <p:nvSpPr>
          <p:cNvPr id="17" name="Rectangle 16">
            <a:extLst>
              <a:ext uri="{FF2B5EF4-FFF2-40B4-BE49-F238E27FC236}">
                <a16:creationId xmlns:a16="http://schemas.microsoft.com/office/drawing/2014/main" id="{A1360089-29F7-99E8-7DD4-D6EDF9F8E076}"/>
              </a:ext>
            </a:extLst>
          </p:cNvPr>
          <p:cNvSpPr/>
          <p:nvPr/>
        </p:nvSpPr>
        <p:spPr>
          <a:xfrm>
            <a:off x="2265474" y="5060102"/>
            <a:ext cx="3200400"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800" b="1" dirty="0">
                <a:solidFill>
                  <a:schemeClr val="accent2"/>
                </a:solidFill>
              </a:rPr>
              <a:t>Resilience</a:t>
            </a:r>
          </a:p>
        </p:txBody>
      </p:sp>
      <p:sp>
        <p:nvSpPr>
          <p:cNvPr id="18" name="Rectangle 17">
            <a:extLst>
              <a:ext uri="{FF2B5EF4-FFF2-40B4-BE49-F238E27FC236}">
                <a16:creationId xmlns:a16="http://schemas.microsoft.com/office/drawing/2014/main" id="{8FD7F31A-0F9A-B4F0-6AC0-E54DC4BC36AE}"/>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Tree>
    <p:extLst>
      <p:ext uri="{BB962C8B-B14F-4D97-AF65-F5344CB8AC3E}">
        <p14:creationId xmlns:p14="http://schemas.microsoft.com/office/powerpoint/2010/main" val="89056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59D3C2D-F25A-825D-616E-7FBB1C5FB895}"/>
              </a:ext>
            </a:extLst>
          </p:cNvPr>
          <p:cNvGraphicFramePr>
            <a:graphicFrameLocks noChangeAspect="1"/>
          </p:cNvGraphicFramePr>
          <p:nvPr>
            <p:custDataLst>
              <p:tags r:id="rId1"/>
            </p:custDataLst>
            <p:extLst>
              <p:ext uri="{D42A27DB-BD31-4B8C-83A1-F6EECF244321}">
                <p14:modId xmlns:p14="http://schemas.microsoft.com/office/powerpoint/2010/main" val="904550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6" name="think-cell data - do not delete" hidden="1">
                        <a:extLst>
                          <a:ext uri="{FF2B5EF4-FFF2-40B4-BE49-F238E27FC236}">
                            <a16:creationId xmlns:a16="http://schemas.microsoft.com/office/drawing/2014/main" id="{959D3C2D-F25A-825D-616E-7FBB1C5FB8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LineContentSeparatorStrong 13">
            <a:extLst>
              <a:ext uri="{FF2B5EF4-FFF2-40B4-BE49-F238E27FC236}">
                <a16:creationId xmlns:a16="http://schemas.microsoft.com/office/drawing/2014/main" id="{B39270C5-8890-FAC4-0F43-2EF99CB87977}"/>
              </a:ext>
            </a:extLst>
          </p:cNvPr>
          <p:cNvCxnSpPr>
            <a:cxnSpLocks/>
          </p:cNvCxnSpPr>
          <p:nvPr>
            <p:custDataLst>
              <p:tags r:id="rId2"/>
            </p:custDataLst>
          </p:nvPr>
        </p:nvCxnSpPr>
        <p:spPr>
          <a:xfrm>
            <a:off x="601761" y="1627496"/>
            <a:ext cx="10782537"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B690D3F-000A-9260-A4BD-E3D9E631A38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02042" y="1662654"/>
            <a:ext cx="9794753" cy="4801646"/>
          </a:xfrm>
          <a:prstGeom prst="rect">
            <a:avLst/>
          </a:prstGeom>
        </p:spPr>
      </p:pic>
      <p:sp>
        <p:nvSpPr>
          <p:cNvPr id="12" name="Title 11">
            <a:extLst>
              <a:ext uri="{FF2B5EF4-FFF2-40B4-BE49-F238E27FC236}">
                <a16:creationId xmlns:a16="http://schemas.microsoft.com/office/drawing/2014/main" id="{1B21AD41-655E-D4FA-E558-33680F32EC01}"/>
              </a:ext>
            </a:extLst>
          </p:cNvPr>
          <p:cNvSpPr>
            <a:spLocks noGrp="1"/>
          </p:cNvSpPr>
          <p:nvPr>
            <p:ph type="title"/>
          </p:nvPr>
        </p:nvSpPr>
        <p:spPr/>
        <p:txBody>
          <a:bodyPr vert="horz"/>
          <a:lstStyle/>
          <a:p>
            <a:r>
              <a:rPr lang="en-US"/>
              <a:t>VPP deployment has been highest in states where state regulators and policymakers have implemented VPP-supportive actions</a:t>
            </a:r>
          </a:p>
        </p:txBody>
      </p:sp>
      <p:sp>
        <p:nvSpPr>
          <p:cNvPr id="18" name="TextBox 17">
            <a:extLst>
              <a:ext uri="{FF2B5EF4-FFF2-40B4-BE49-F238E27FC236}">
                <a16:creationId xmlns:a16="http://schemas.microsoft.com/office/drawing/2014/main" id="{3D9E04CC-D45E-F9DE-CB9B-608015FBB415}"/>
              </a:ext>
            </a:extLst>
          </p:cNvPr>
          <p:cNvSpPr txBox="1"/>
          <p:nvPr/>
        </p:nvSpPr>
        <p:spPr>
          <a:xfrm>
            <a:off x="554736" y="1294783"/>
            <a:ext cx="9794753" cy="338554"/>
          </a:xfrm>
          <a:prstGeom prst="rect">
            <a:avLst/>
          </a:prstGeom>
          <a:noFill/>
          <a:ln w="6350">
            <a:noFill/>
            <a:miter lim="800000"/>
          </a:ln>
        </p:spPr>
        <p:txBody>
          <a:bodyPr wrap="square">
            <a:spAutoFit/>
          </a:bodyPr>
          <a:lstStyle/>
          <a:p>
            <a:pPr rtl="0">
              <a:spcBef>
                <a:spcPts val="0"/>
              </a:spcBef>
              <a:spcAft>
                <a:spcPts val="600"/>
              </a:spcAft>
              <a:buNone/>
            </a:pPr>
            <a:r>
              <a:rPr lang="en-US" sz="1600" b="1"/>
              <a:t>Number of VPP deployments vs state policy/regulatory VPP-related actions (2020-Q3 2024)</a:t>
            </a:r>
            <a:r>
              <a:rPr lang="en-US" sz="1600"/>
              <a:t>, count </a:t>
            </a:r>
            <a:endParaRPr lang="en-US" sz="1600" i="1"/>
          </a:p>
        </p:txBody>
      </p:sp>
      <p:sp>
        <p:nvSpPr>
          <p:cNvPr id="8" name="Rectangle 7">
            <a:extLst>
              <a:ext uri="{FF2B5EF4-FFF2-40B4-BE49-F238E27FC236}">
                <a16:creationId xmlns:a16="http://schemas.microsoft.com/office/drawing/2014/main" id="{87721C96-BBBA-9C46-563A-9E7552761F34}"/>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13" name="TextBox 12">
            <a:extLst>
              <a:ext uri="{FF2B5EF4-FFF2-40B4-BE49-F238E27FC236}">
                <a16:creationId xmlns:a16="http://schemas.microsoft.com/office/drawing/2014/main" id="{32F999FA-E5C0-33F3-CFD6-C2F1E6EF11CD}"/>
              </a:ext>
            </a:extLst>
          </p:cNvPr>
          <p:cNvSpPr txBox="1"/>
          <p:nvPr/>
        </p:nvSpPr>
        <p:spPr>
          <a:xfrm>
            <a:off x="554734" y="6567429"/>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a:t>
            </a:r>
            <a:r>
              <a:rPr lang="en-US" sz="1100">
                <a:effectLst/>
                <a:latin typeface="Arial" panose="020B0604020202020204" pitchFamily="34" charset="0"/>
                <a:ea typeface="Times New Roman" panose="02020603050405020304" pitchFamily="18" charset="0"/>
                <a:cs typeface="Arial" panose="020B0604020202020204" pitchFamily="34" charset="0"/>
              </a:rPr>
              <a:t>Wood Mackenzie 2024 NA VPP Market Report, North Carolina Clean Energy Technology Center Policy &amp; Regulatory Actions</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spTree>
    <p:extLst>
      <p:ext uri="{BB962C8B-B14F-4D97-AF65-F5344CB8AC3E}">
        <p14:creationId xmlns:p14="http://schemas.microsoft.com/office/powerpoint/2010/main" val="46295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03C0-8AFE-6AAC-50DD-9CA1A3643A0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462587D-CBC9-55CA-6764-558F43F22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7" name="think-cell data - do not delete" hidden="1">
                        <a:extLst>
                          <a:ext uri="{FF2B5EF4-FFF2-40B4-BE49-F238E27FC236}">
                            <a16:creationId xmlns:a16="http://schemas.microsoft.com/office/drawing/2014/main" id="{6462587D-CBC9-55CA-6764-558F43F22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88E589CC-0730-E6EF-03FC-19004FE4B109}"/>
              </a:ext>
            </a:extLst>
          </p:cNvPr>
          <p:cNvGrpSpPr/>
          <p:nvPr/>
        </p:nvGrpSpPr>
        <p:grpSpPr>
          <a:xfrm>
            <a:off x="631606" y="1773932"/>
            <a:ext cx="11108256" cy="2750760"/>
            <a:chOff x="3018518" y="3794477"/>
            <a:chExt cx="4023361" cy="2148186"/>
          </a:xfrm>
        </p:grpSpPr>
        <p:sp>
          <p:nvSpPr>
            <p:cNvPr id="8" name="Rectangle 7">
              <a:extLst>
                <a:ext uri="{FF2B5EF4-FFF2-40B4-BE49-F238E27FC236}">
                  <a16:creationId xmlns:a16="http://schemas.microsoft.com/office/drawing/2014/main" id="{00F72877-D50A-9B29-1C3F-B6FF04490278}"/>
                </a:ext>
              </a:extLst>
            </p:cNvPr>
            <p:cNvSpPr/>
            <p:nvPr/>
          </p:nvSpPr>
          <p:spPr>
            <a:xfrm>
              <a:off x="3018518" y="3794477"/>
              <a:ext cx="2011680" cy="761662"/>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Expand DER adoption with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equitable benefits</a:t>
              </a:r>
            </a:p>
          </p:txBody>
        </p:sp>
        <p:sp>
          <p:nvSpPr>
            <p:cNvPr id="9" name="Rectangle 8">
              <a:extLst>
                <a:ext uri="{FF2B5EF4-FFF2-40B4-BE49-F238E27FC236}">
                  <a16:creationId xmlns:a16="http://schemas.microsoft.com/office/drawing/2014/main" id="{BB2F1408-E62F-A3FD-D810-7BDDF361DA91}"/>
                </a:ext>
              </a:extLst>
            </p:cNvPr>
            <p:cNvSpPr/>
            <p:nvPr/>
          </p:nvSpPr>
          <p:spPr>
            <a:xfrm>
              <a:off x="5030198" y="3794477"/>
              <a:ext cx="2011680" cy="761662"/>
            </a:xfrm>
            <a:prstGeom prst="rect">
              <a:avLst/>
            </a:prstGeom>
            <a:solidFill>
              <a:srgbClr val="BFBFB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Simplify VPP enrollment</a:t>
              </a:r>
            </a:p>
          </p:txBody>
        </p:sp>
        <p:sp>
          <p:nvSpPr>
            <p:cNvPr id="10" name="Rectangle 9">
              <a:extLst>
                <a:ext uri="{FF2B5EF4-FFF2-40B4-BE49-F238E27FC236}">
                  <a16:creationId xmlns:a16="http://schemas.microsoft.com/office/drawing/2014/main" id="{FD9D153F-95DB-BCCC-0A30-2185E0788C0D}"/>
                </a:ext>
              </a:extLst>
            </p:cNvPr>
            <p:cNvSpPr/>
            <p:nvPr/>
          </p:nvSpPr>
          <p:spPr>
            <a:xfrm>
              <a:off x="3018519" y="4556139"/>
              <a:ext cx="4023360" cy="640080"/>
            </a:xfrm>
            <a:prstGeom prst="rect">
              <a:avLst/>
            </a:prstGeom>
            <a:solidFill>
              <a:srgbClr val="A6A6A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Increase standardization in VPP operations</a:t>
              </a:r>
            </a:p>
          </p:txBody>
        </p:sp>
        <p:sp>
          <p:nvSpPr>
            <p:cNvPr id="11" name="Rectangle 10">
              <a:extLst>
                <a:ext uri="{FF2B5EF4-FFF2-40B4-BE49-F238E27FC236}">
                  <a16:creationId xmlns:a16="http://schemas.microsoft.com/office/drawing/2014/main" id="{20D6D4E2-0080-B3D1-EB59-AF69006BB371}"/>
                </a:ext>
              </a:extLst>
            </p:cNvPr>
            <p:cNvSpPr/>
            <p:nvPr/>
          </p:nvSpPr>
          <p:spPr>
            <a:xfrm>
              <a:off x="3018518" y="5196218"/>
              <a:ext cx="2011680" cy="746445"/>
            </a:xfrm>
            <a:prstGeom prst="rect">
              <a:avLst/>
            </a:prstGeom>
            <a:solidFill>
              <a:srgbClr val="7F7F7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utility planning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and incentives</a:t>
              </a:r>
            </a:p>
          </p:txBody>
        </p:sp>
        <p:sp>
          <p:nvSpPr>
            <p:cNvPr id="12" name="Rectangle 11">
              <a:extLst>
                <a:ext uri="{FF2B5EF4-FFF2-40B4-BE49-F238E27FC236}">
                  <a16:creationId xmlns:a16="http://schemas.microsoft.com/office/drawing/2014/main" id="{FA995CCF-28D0-2B72-C6E0-7DE5E09204AE}"/>
                </a:ext>
              </a:extLst>
            </p:cNvPr>
            <p:cNvSpPr/>
            <p:nvPr/>
          </p:nvSpPr>
          <p:spPr>
            <a:xfrm>
              <a:off x="5030198" y="5196217"/>
              <a:ext cx="2011680" cy="746446"/>
            </a:xfrm>
            <a:prstGeom prst="rect">
              <a:avLst/>
            </a:prstGeom>
            <a:solidFill>
              <a:srgbClr val="1B609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wholesale markets</a:t>
              </a:r>
            </a:p>
          </p:txBody>
        </p:sp>
        <p:sp>
          <p:nvSpPr>
            <p:cNvPr id="13" name="Arrow: Down 12">
              <a:extLst>
                <a:ext uri="{FF2B5EF4-FFF2-40B4-BE49-F238E27FC236}">
                  <a16:creationId xmlns:a16="http://schemas.microsoft.com/office/drawing/2014/main" id="{A0831AF0-467F-5087-1853-C4669BAB087F}"/>
                </a:ext>
              </a:extLst>
            </p:cNvPr>
            <p:cNvSpPr/>
            <p:nvPr/>
          </p:nvSpPr>
          <p:spPr>
            <a:xfrm>
              <a:off x="3818549" y="5028613"/>
              <a:ext cx="411616" cy="284531"/>
            </a:xfrm>
            <a:prstGeom prst="downArrow">
              <a:avLst/>
            </a:prstGeom>
            <a:solidFill>
              <a:srgbClr val="A6A6A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D2976F59-7801-A4C9-0DA0-B9C9B9521EA2}"/>
                </a:ext>
              </a:extLst>
            </p:cNvPr>
            <p:cNvSpPr/>
            <p:nvPr/>
          </p:nvSpPr>
          <p:spPr>
            <a:xfrm>
              <a:off x="5830228" y="5036068"/>
              <a:ext cx="411616" cy="284531"/>
            </a:xfrm>
            <a:prstGeom prst="downArrow">
              <a:avLst/>
            </a:prstGeom>
            <a:solidFill>
              <a:srgbClr val="A6A6A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
        <p:nvSpPr>
          <p:cNvPr id="3" name="Rectangle 2">
            <a:extLst>
              <a:ext uri="{FF2B5EF4-FFF2-40B4-BE49-F238E27FC236}">
                <a16:creationId xmlns:a16="http://schemas.microsoft.com/office/drawing/2014/main" id="{D81DBF45-505B-DFD6-96A1-9CC560962DB0}"/>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Tree>
    <p:extLst>
      <p:ext uri="{BB962C8B-B14F-4D97-AF65-F5344CB8AC3E}">
        <p14:creationId xmlns:p14="http://schemas.microsoft.com/office/powerpoint/2010/main" val="133954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55B9A98-BC10-FD7F-6BCB-A6D7F28B28B3}"/>
              </a:ext>
            </a:extLst>
          </p:cNvPr>
          <p:cNvGraphicFramePr>
            <a:graphicFrameLocks noChangeAspect="1"/>
          </p:cNvGraphicFramePr>
          <p:nvPr>
            <p:custDataLst>
              <p:tags r:id="rId1"/>
            </p:custDataLst>
            <p:extLst>
              <p:ext uri="{D42A27DB-BD31-4B8C-83A1-F6EECF244321}">
                <p14:modId xmlns:p14="http://schemas.microsoft.com/office/powerpoint/2010/main" val="4261732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9" name="think-cell data - do not delete" hidden="1">
                        <a:extLst>
                          <a:ext uri="{FF2B5EF4-FFF2-40B4-BE49-F238E27FC236}">
                            <a16:creationId xmlns:a16="http://schemas.microsoft.com/office/drawing/2014/main" id="{E55B9A98-BC10-FD7F-6BCB-A6D7F28B28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022CA5CD-810A-E6AA-F92B-4AD86B9A2FB9}"/>
              </a:ext>
            </a:extLst>
          </p:cNvPr>
          <p:cNvSpPr/>
          <p:nvPr/>
        </p:nvSpPr>
        <p:spPr>
          <a:xfrm>
            <a:off x="10101943" y="5800088"/>
            <a:ext cx="1828800"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5" name="Table 4">
            <a:extLst>
              <a:ext uri="{FF2B5EF4-FFF2-40B4-BE49-F238E27FC236}">
                <a16:creationId xmlns:a16="http://schemas.microsoft.com/office/drawing/2014/main" id="{9F4A5FAF-4E56-EB13-8F22-D6CA4DC0DE1A}"/>
              </a:ext>
            </a:extLst>
          </p:cNvPr>
          <p:cNvGraphicFramePr>
            <a:graphicFrameLocks noGrp="1"/>
          </p:cNvGraphicFramePr>
          <p:nvPr>
            <p:extLst>
              <p:ext uri="{D42A27DB-BD31-4B8C-83A1-F6EECF244321}">
                <p14:modId xmlns:p14="http://schemas.microsoft.com/office/powerpoint/2010/main" val="3217212350"/>
              </p:ext>
            </p:extLst>
          </p:nvPr>
        </p:nvGraphicFramePr>
        <p:xfrm>
          <a:off x="554738" y="1101846"/>
          <a:ext cx="11082526" cy="5486400"/>
        </p:xfrm>
        <a:graphic>
          <a:graphicData uri="http://schemas.openxmlformats.org/drawingml/2006/table">
            <a:tbl>
              <a:tblPr firstRow="1" bandRow="1">
                <a:tableStyleId>{5C22544A-7EE6-4342-B048-85BDC9FD1C3A}</a:tableStyleId>
              </a:tblPr>
              <a:tblGrid>
                <a:gridCol w="3618430">
                  <a:extLst>
                    <a:ext uri="{9D8B030D-6E8A-4147-A177-3AD203B41FA5}">
                      <a16:colId xmlns:a16="http://schemas.microsoft.com/office/drawing/2014/main" val="3532967373"/>
                    </a:ext>
                  </a:extLst>
                </a:gridCol>
                <a:gridCol w="1244016">
                  <a:extLst>
                    <a:ext uri="{9D8B030D-6E8A-4147-A177-3AD203B41FA5}">
                      <a16:colId xmlns:a16="http://schemas.microsoft.com/office/drawing/2014/main" val="3364931519"/>
                    </a:ext>
                  </a:extLst>
                </a:gridCol>
                <a:gridCol w="1244016">
                  <a:extLst>
                    <a:ext uri="{9D8B030D-6E8A-4147-A177-3AD203B41FA5}">
                      <a16:colId xmlns:a16="http://schemas.microsoft.com/office/drawing/2014/main" val="1166756064"/>
                    </a:ext>
                  </a:extLst>
                </a:gridCol>
                <a:gridCol w="1244016">
                  <a:extLst>
                    <a:ext uri="{9D8B030D-6E8A-4147-A177-3AD203B41FA5}">
                      <a16:colId xmlns:a16="http://schemas.microsoft.com/office/drawing/2014/main" val="666553561"/>
                    </a:ext>
                  </a:extLst>
                </a:gridCol>
                <a:gridCol w="1244016">
                  <a:extLst>
                    <a:ext uri="{9D8B030D-6E8A-4147-A177-3AD203B41FA5}">
                      <a16:colId xmlns:a16="http://schemas.microsoft.com/office/drawing/2014/main" val="879103094"/>
                    </a:ext>
                  </a:extLst>
                </a:gridCol>
                <a:gridCol w="1244016">
                  <a:extLst>
                    <a:ext uri="{9D8B030D-6E8A-4147-A177-3AD203B41FA5}">
                      <a16:colId xmlns:a16="http://schemas.microsoft.com/office/drawing/2014/main" val="1981144199"/>
                    </a:ext>
                  </a:extLst>
                </a:gridCol>
                <a:gridCol w="1244016">
                  <a:extLst>
                    <a:ext uri="{9D8B030D-6E8A-4147-A177-3AD203B41FA5}">
                      <a16:colId xmlns:a16="http://schemas.microsoft.com/office/drawing/2014/main" val="3157628283"/>
                    </a:ext>
                  </a:extLst>
                </a:gridCol>
              </a:tblGrid>
              <a:tr h="247729">
                <a:tc>
                  <a:txBody>
                    <a:bodyPr/>
                    <a:lstStyle/>
                    <a:p>
                      <a:r>
                        <a:rPr lang="en-US" sz="1200"/>
                        <a:t>Issue Areas</a:t>
                      </a:r>
                    </a:p>
                  </a:txBody>
                  <a:tcPr>
                    <a:solidFill>
                      <a:srgbClr val="1B609B"/>
                    </a:solidFill>
                  </a:tcPr>
                </a:tc>
                <a:tc>
                  <a:txBody>
                    <a:bodyPr/>
                    <a:lstStyle/>
                    <a:p>
                      <a:r>
                        <a:rPr lang="en-US" sz="1200"/>
                        <a:t>CAISO</a:t>
                      </a:r>
                    </a:p>
                  </a:txBody>
                  <a:tcPr>
                    <a:solidFill>
                      <a:srgbClr val="1B609B"/>
                    </a:solidFill>
                  </a:tcPr>
                </a:tc>
                <a:tc>
                  <a:txBody>
                    <a:bodyPr/>
                    <a:lstStyle/>
                    <a:p>
                      <a:r>
                        <a:rPr lang="en-US" sz="1200"/>
                        <a:t>ISO-NE</a:t>
                      </a:r>
                    </a:p>
                  </a:txBody>
                  <a:tcPr>
                    <a:solidFill>
                      <a:srgbClr val="1B609B"/>
                    </a:solidFill>
                  </a:tcPr>
                </a:tc>
                <a:tc>
                  <a:txBody>
                    <a:bodyPr/>
                    <a:lstStyle/>
                    <a:p>
                      <a:r>
                        <a:rPr lang="en-US" sz="1200"/>
                        <a:t>NYISO</a:t>
                      </a:r>
                    </a:p>
                  </a:txBody>
                  <a:tcPr>
                    <a:solidFill>
                      <a:srgbClr val="1B609B"/>
                    </a:solidFill>
                  </a:tcPr>
                </a:tc>
                <a:tc>
                  <a:txBody>
                    <a:bodyPr/>
                    <a:lstStyle/>
                    <a:p>
                      <a:r>
                        <a:rPr lang="en-US" sz="1200"/>
                        <a:t>PJM</a:t>
                      </a:r>
                    </a:p>
                  </a:txBody>
                  <a:tcPr>
                    <a:solidFill>
                      <a:srgbClr val="1B609B"/>
                    </a:solidFill>
                  </a:tcPr>
                </a:tc>
                <a:tc>
                  <a:txBody>
                    <a:bodyPr/>
                    <a:lstStyle/>
                    <a:p>
                      <a:r>
                        <a:rPr lang="en-US" sz="1200"/>
                        <a:t>MISO</a:t>
                      </a:r>
                    </a:p>
                  </a:txBody>
                  <a:tcPr>
                    <a:solidFill>
                      <a:srgbClr val="1B609B"/>
                    </a:solidFill>
                  </a:tcPr>
                </a:tc>
                <a:tc>
                  <a:txBody>
                    <a:bodyPr/>
                    <a:lstStyle/>
                    <a:p>
                      <a:r>
                        <a:rPr lang="en-US" sz="1200"/>
                        <a:t>SPP</a:t>
                      </a:r>
                    </a:p>
                  </a:txBody>
                  <a:tcPr>
                    <a:solidFill>
                      <a:srgbClr val="1B609B"/>
                    </a:solidFill>
                  </a:tcPr>
                </a:tc>
                <a:extLst>
                  <a:ext uri="{0D108BD9-81ED-4DB2-BD59-A6C34878D82A}">
                    <a16:rowId xmlns:a16="http://schemas.microsoft.com/office/drawing/2014/main" val="3811630641"/>
                  </a:ext>
                </a:extLst>
              </a:tr>
              <a:tr h="247729">
                <a:tc>
                  <a:txBody>
                    <a:bodyPr/>
                    <a:lstStyle/>
                    <a:p>
                      <a:r>
                        <a:rPr lang="en-US" sz="1200"/>
                        <a:t>Metering and Telemetry System Requirements</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3053383714"/>
                  </a:ext>
                </a:extLst>
              </a:tr>
              <a:tr h="247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Participation Model</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101612611"/>
                  </a:ext>
                </a:extLst>
              </a:tr>
              <a:tr h="247729">
                <a:tc>
                  <a:txBody>
                    <a:bodyPr/>
                    <a:lstStyle/>
                    <a:p>
                      <a:r>
                        <a:rPr lang="en-US" sz="1200"/>
                        <a:t>Double Counting of Services</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extLst>
                  <a:ext uri="{0D108BD9-81ED-4DB2-BD59-A6C34878D82A}">
                    <a16:rowId xmlns:a16="http://schemas.microsoft.com/office/drawing/2014/main" val="1554253771"/>
                  </a:ext>
                </a:extLst>
              </a:tr>
              <a:tr h="247729">
                <a:tc>
                  <a:txBody>
                    <a:bodyPr/>
                    <a:lstStyle/>
                    <a:p>
                      <a:r>
                        <a:rPr lang="en-US" sz="1200"/>
                        <a:t>Locational Requirements</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1069430905"/>
                  </a:ext>
                </a:extLst>
              </a:tr>
              <a:tr h="247729">
                <a:tc>
                  <a:txBody>
                    <a:bodyPr/>
                    <a:lstStyle/>
                    <a:p>
                      <a:r>
                        <a:rPr lang="en-US" sz="1200"/>
                        <a:t>Role of Distribution Company</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1376319556"/>
                  </a:ext>
                </a:extLst>
              </a:tr>
              <a:tr h="247729">
                <a:tc>
                  <a:txBody>
                    <a:bodyPr/>
                    <a:lstStyle/>
                    <a:p>
                      <a:r>
                        <a:rPr lang="en-US" sz="1200"/>
                        <a:t>Ongoing Operational Coordination</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2903138437"/>
                  </a:ext>
                </a:extLst>
              </a:tr>
              <a:tr h="247729">
                <a:tc>
                  <a:txBody>
                    <a:bodyPr/>
                    <a:lstStyle/>
                    <a:p>
                      <a:r>
                        <a:rPr lang="en-US" sz="1200"/>
                        <a:t>Small Utility Opt-in</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extLst>
                  <a:ext uri="{0D108BD9-81ED-4DB2-BD59-A6C34878D82A}">
                    <a16:rowId xmlns:a16="http://schemas.microsoft.com/office/drawing/2014/main" val="2402803397"/>
                  </a:ext>
                </a:extLst>
              </a:tr>
              <a:tr h="247729">
                <a:tc>
                  <a:txBody>
                    <a:bodyPr/>
                    <a:lstStyle/>
                    <a:p>
                      <a:r>
                        <a:rPr lang="en-US" sz="1200"/>
                        <a:t>Interconnection</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2954907798"/>
                  </a:ext>
                </a:extLst>
              </a:tr>
              <a:tr h="247729">
                <a:tc>
                  <a:txBody>
                    <a:bodyPr/>
                    <a:lstStyle/>
                    <a:p>
                      <a:r>
                        <a:rPr lang="en-US" sz="1200"/>
                        <a:t>Definitions of DER and DER Aggregator</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extLst>
                  <a:ext uri="{0D108BD9-81ED-4DB2-BD59-A6C34878D82A}">
                    <a16:rowId xmlns:a16="http://schemas.microsoft.com/office/drawing/2014/main" val="4112978514"/>
                  </a:ext>
                </a:extLst>
              </a:tr>
              <a:tr h="247729">
                <a:tc>
                  <a:txBody>
                    <a:bodyPr/>
                    <a:lstStyle/>
                    <a:p>
                      <a:r>
                        <a:rPr lang="en-US" sz="1200"/>
                        <a:t>Types of Technologies</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extLst>
                  <a:ext uri="{0D108BD9-81ED-4DB2-BD59-A6C34878D82A}">
                    <a16:rowId xmlns:a16="http://schemas.microsoft.com/office/drawing/2014/main" val="1492921282"/>
                  </a:ext>
                </a:extLst>
              </a:tr>
              <a:tr h="247729">
                <a:tc>
                  <a:txBody>
                    <a:bodyPr/>
                    <a:lstStyle/>
                    <a:p>
                      <a:r>
                        <a:rPr lang="en-US" sz="1200"/>
                        <a:t>Allow a DER to serve as its own aggregator</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extLst>
                  <a:ext uri="{0D108BD9-81ED-4DB2-BD59-A6C34878D82A}">
                    <a16:rowId xmlns:a16="http://schemas.microsoft.com/office/drawing/2014/main" val="2219187667"/>
                  </a:ext>
                </a:extLst>
              </a:tr>
              <a:tr h="247729">
                <a:tc>
                  <a:txBody>
                    <a:bodyPr/>
                    <a:lstStyle/>
                    <a:p>
                      <a:r>
                        <a:rPr lang="en-US" sz="1200"/>
                        <a:t>Min and Max Size of Aggregation</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extLst>
                  <a:ext uri="{0D108BD9-81ED-4DB2-BD59-A6C34878D82A}">
                    <a16:rowId xmlns:a16="http://schemas.microsoft.com/office/drawing/2014/main" val="1364163860"/>
                  </a:ext>
                </a:extLst>
              </a:tr>
              <a:tr h="247729">
                <a:tc>
                  <a:txBody>
                    <a:bodyPr/>
                    <a:lstStyle/>
                    <a:p>
                      <a:r>
                        <a:rPr lang="en-US" sz="1200"/>
                        <a:t>Min and Max Size for DER in an Aggregation</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extLst>
                  <a:ext uri="{0D108BD9-81ED-4DB2-BD59-A6C34878D82A}">
                    <a16:rowId xmlns:a16="http://schemas.microsoft.com/office/drawing/2014/main" val="591139490"/>
                  </a:ext>
                </a:extLst>
              </a:tr>
              <a:tr h="247729">
                <a:tc>
                  <a:txBody>
                    <a:bodyPr/>
                    <a:lstStyle/>
                    <a:p>
                      <a:r>
                        <a:rPr lang="en-US" sz="1200"/>
                        <a:t>Distribution Factors and Bidding Parameters</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1359535294"/>
                  </a:ext>
                </a:extLst>
              </a:tr>
              <a:tr h="247729">
                <a:tc>
                  <a:txBody>
                    <a:bodyPr/>
                    <a:lstStyle/>
                    <a:p>
                      <a:r>
                        <a:rPr lang="en-US" sz="1200"/>
                        <a:t>Information and Data Requirements</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tc>
                  <a:txBody>
                    <a:bodyPr/>
                    <a:lstStyle/>
                    <a:p>
                      <a:endParaRPr lang="en-US" sz="1200"/>
                    </a:p>
                  </a:txBody>
                  <a:tcPr>
                    <a:solidFill>
                      <a:schemeClr val="accent1">
                        <a:lumMod val="10000"/>
                        <a:lumOff val="90000"/>
                      </a:schemeClr>
                    </a:solidFill>
                  </a:tcPr>
                </a:tc>
                <a:extLst>
                  <a:ext uri="{0D108BD9-81ED-4DB2-BD59-A6C34878D82A}">
                    <a16:rowId xmlns:a16="http://schemas.microsoft.com/office/drawing/2014/main" val="2060831034"/>
                  </a:ext>
                </a:extLst>
              </a:tr>
              <a:tr h="247729">
                <a:tc>
                  <a:txBody>
                    <a:bodyPr/>
                    <a:lstStyle/>
                    <a:p>
                      <a:r>
                        <a:rPr lang="en-US" sz="1200"/>
                        <a:t>Role of RERRA</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3953751241"/>
                  </a:ext>
                </a:extLst>
              </a:tr>
              <a:tr h="247729">
                <a:tc>
                  <a:txBody>
                    <a:bodyPr/>
                    <a:lstStyle/>
                    <a:p>
                      <a:r>
                        <a:rPr lang="en-US" sz="1200"/>
                        <a:t>Modifications to List of Resources in Aggregation</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extLst>
                  <a:ext uri="{0D108BD9-81ED-4DB2-BD59-A6C34878D82A}">
                    <a16:rowId xmlns:a16="http://schemas.microsoft.com/office/drawing/2014/main" val="3935973506"/>
                  </a:ext>
                </a:extLst>
              </a:tr>
              <a:tr h="247729">
                <a:tc>
                  <a:txBody>
                    <a:bodyPr/>
                    <a:lstStyle/>
                    <a:p>
                      <a:r>
                        <a:rPr lang="en-US" sz="1200"/>
                        <a:t>Market Participation Agreements</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tc>
                  <a:txBody>
                    <a:bodyPr/>
                    <a:lstStyle/>
                    <a:p>
                      <a:endParaRPr lang="en-US" sz="1200"/>
                    </a:p>
                  </a:txBody>
                  <a:tcPr>
                    <a:solidFill>
                      <a:srgbClr val="FFAFAF"/>
                    </a:solidFill>
                  </a:tcPr>
                </a:tc>
                <a:extLst>
                  <a:ext uri="{0D108BD9-81ED-4DB2-BD59-A6C34878D82A}">
                    <a16:rowId xmlns:a16="http://schemas.microsoft.com/office/drawing/2014/main" val="3774071107"/>
                  </a:ext>
                </a:extLst>
              </a:tr>
              <a:tr h="247729">
                <a:tc>
                  <a:txBody>
                    <a:bodyPr/>
                    <a:lstStyle/>
                    <a:p>
                      <a:r>
                        <a:rPr lang="en-US" sz="1200"/>
                        <a:t>Demand response opt-out</a:t>
                      </a:r>
                    </a:p>
                  </a:txBody>
                  <a:tcPr>
                    <a:no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chemeClr val="accent1">
                        <a:lumMod val="10000"/>
                        <a:lumOff val="90000"/>
                      </a:schemeClr>
                    </a:solidFill>
                  </a:tcPr>
                </a:tc>
                <a:tc>
                  <a:txBody>
                    <a:bodyPr/>
                    <a:lstStyle/>
                    <a:p>
                      <a:endParaRPr lang="en-US" sz="1200"/>
                    </a:p>
                  </a:txBody>
                  <a:tcPr>
                    <a:solidFill>
                      <a:srgbClr val="FFAFAF"/>
                    </a:solidFill>
                  </a:tcPr>
                </a:tc>
                <a:extLst>
                  <a:ext uri="{0D108BD9-81ED-4DB2-BD59-A6C34878D82A}">
                    <a16:rowId xmlns:a16="http://schemas.microsoft.com/office/drawing/2014/main" val="1979689476"/>
                  </a:ext>
                </a:extLst>
              </a:tr>
            </a:tbl>
          </a:graphicData>
        </a:graphic>
      </p:graphicFrame>
      <p:sp>
        <p:nvSpPr>
          <p:cNvPr id="3" name="Title 2">
            <a:extLst>
              <a:ext uri="{FF2B5EF4-FFF2-40B4-BE49-F238E27FC236}">
                <a16:creationId xmlns:a16="http://schemas.microsoft.com/office/drawing/2014/main" id="{E674B9FE-ACA0-0C5A-3855-AEB52C006487}"/>
              </a:ext>
            </a:extLst>
          </p:cNvPr>
          <p:cNvSpPr>
            <a:spLocks noGrp="1"/>
          </p:cNvSpPr>
          <p:nvPr>
            <p:ph type="title"/>
          </p:nvPr>
        </p:nvSpPr>
        <p:spPr>
          <a:xfrm>
            <a:off x="554736" y="172212"/>
            <a:ext cx="11082528" cy="731520"/>
          </a:xfrm>
        </p:spPr>
        <p:txBody>
          <a:bodyPr vert="horz"/>
          <a:lstStyle/>
          <a:p>
            <a:r>
              <a:rPr lang="en-US"/>
              <a:t>ISO/RTO compliance with FERC Order 2222 requirements has been varied: CAISO, NYISO, and ISO-NE are leading implementation </a:t>
            </a:r>
          </a:p>
        </p:txBody>
      </p:sp>
      <p:sp>
        <p:nvSpPr>
          <p:cNvPr id="8" name="TextBox 7">
            <a:extLst>
              <a:ext uri="{FF2B5EF4-FFF2-40B4-BE49-F238E27FC236}">
                <a16:creationId xmlns:a16="http://schemas.microsoft.com/office/drawing/2014/main" id="{F896E984-1DAE-B457-CAA4-6A72D438C189}"/>
              </a:ext>
            </a:extLst>
          </p:cNvPr>
          <p:cNvSpPr txBox="1"/>
          <p:nvPr/>
        </p:nvSpPr>
        <p:spPr>
          <a:xfrm>
            <a:off x="554734" y="6618945"/>
            <a:ext cx="11082527" cy="260328"/>
          </a:xfrm>
          <a:prstGeom prst="rect">
            <a:avLst/>
          </a:prstGeom>
          <a:noFill/>
          <a:ln w="6350">
            <a:noFill/>
            <a:miter lim="800000"/>
          </a:ln>
        </p:spPr>
        <p:txBody>
          <a:bodyPr wrap="square">
            <a:spAutoFit/>
          </a:bodyPr>
          <a:lstStyle/>
          <a:p>
            <a:pPr>
              <a:lnSpc>
                <a:spcPct val="107000"/>
              </a:lnSpc>
              <a:spcAft>
                <a:spcPts val="800"/>
              </a:spcAft>
            </a:pPr>
            <a:r>
              <a:rPr lang="en-US" sz="1100">
                <a:effectLst/>
                <a:latin typeface="Arial" panose="020B0604020202020204" pitchFamily="34" charset="0"/>
                <a:ea typeface="Yu Gothic" panose="020B0400000000000000" pitchFamily="34" charset="-128"/>
              </a:rPr>
              <a:t>Source: Lawrence Berkeley National Lab DER Participation in Wholesale Markets Report, FERC filings</a:t>
            </a:r>
            <a:endParaRPr lang="en-US" sz="1100"/>
          </a:p>
        </p:txBody>
      </p:sp>
    </p:spTree>
    <p:extLst>
      <p:ext uri="{BB962C8B-B14F-4D97-AF65-F5344CB8AC3E}">
        <p14:creationId xmlns:p14="http://schemas.microsoft.com/office/powerpoint/2010/main" val="1632788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E033-D941-4546-895A-02E5D849DE72}"/>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7F3120D-5DC3-F878-ECD8-AEF450F52981}"/>
              </a:ext>
            </a:extLst>
          </p:cNvPr>
          <p:cNvGraphicFramePr>
            <a:graphicFrameLocks noChangeAspect="1"/>
          </p:cNvGraphicFramePr>
          <p:nvPr>
            <p:custDataLst>
              <p:tags r:id="rId1"/>
            </p:custDataLst>
            <p:extLst>
              <p:ext uri="{D42A27DB-BD31-4B8C-83A1-F6EECF244321}">
                <p14:modId xmlns:p14="http://schemas.microsoft.com/office/powerpoint/2010/main" val="1232249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A7F3120D-5DC3-F878-ECD8-AEF450F529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251E43D6-451D-6CAF-9E32-17700CCD4CD3}"/>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4" name="Title 3">
            <a:extLst>
              <a:ext uri="{FF2B5EF4-FFF2-40B4-BE49-F238E27FC236}">
                <a16:creationId xmlns:a16="http://schemas.microsoft.com/office/drawing/2014/main" id="{07244C6A-01B0-077D-E367-C5E22DD761C8}"/>
              </a:ext>
            </a:extLst>
          </p:cNvPr>
          <p:cNvSpPr>
            <a:spLocks noGrp="1"/>
          </p:cNvSpPr>
          <p:nvPr>
            <p:ph type="title"/>
          </p:nvPr>
        </p:nvSpPr>
        <p:spPr>
          <a:xfrm>
            <a:off x="554736" y="222452"/>
            <a:ext cx="11082528" cy="731520"/>
          </a:xfrm>
        </p:spPr>
        <p:txBody>
          <a:bodyPr vert="horz"/>
          <a:lstStyle/>
          <a:p>
            <a:r>
              <a:rPr lang="en-US"/>
              <a:t>Five imperatives will accelerate Liftoff for VPPs</a:t>
            </a:r>
          </a:p>
        </p:txBody>
      </p:sp>
      <p:grpSp>
        <p:nvGrpSpPr>
          <p:cNvPr id="26" name="Group 25">
            <a:extLst>
              <a:ext uri="{FF2B5EF4-FFF2-40B4-BE49-F238E27FC236}">
                <a16:creationId xmlns:a16="http://schemas.microsoft.com/office/drawing/2014/main" id="{D5FD67E0-B2FD-2EBD-3FF1-E3A7136A1E7C}"/>
              </a:ext>
            </a:extLst>
          </p:cNvPr>
          <p:cNvGrpSpPr/>
          <p:nvPr/>
        </p:nvGrpSpPr>
        <p:grpSpPr>
          <a:xfrm>
            <a:off x="546545" y="1593329"/>
            <a:ext cx="11108256" cy="2750760"/>
            <a:chOff x="3018518" y="3794477"/>
            <a:chExt cx="4023361" cy="2148186"/>
          </a:xfrm>
        </p:grpSpPr>
        <p:sp>
          <p:nvSpPr>
            <p:cNvPr id="5" name="Rectangle 4">
              <a:extLst>
                <a:ext uri="{FF2B5EF4-FFF2-40B4-BE49-F238E27FC236}">
                  <a16:creationId xmlns:a16="http://schemas.microsoft.com/office/drawing/2014/main" id="{B09EBCA9-BF39-DFCB-A3FC-FEB0FF0737FC}"/>
                </a:ext>
              </a:extLst>
            </p:cNvPr>
            <p:cNvSpPr/>
            <p:nvPr/>
          </p:nvSpPr>
          <p:spPr>
            <a:xfrm>
              <a:off x="3018518" y="3794477"/>
              <a:ext cx="2011680" cy="761662"/>
            </a:xfrm>
            <a:prstGeom prst="rect">
              <a:avLst/>
            </a:prstGeom>
            <a:solidFill>
              <a:srgbClr val="68B31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Expand DER adoption with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equitable benefits</a:t>
              </a:r>
            </a:p>
          </p:txBody>
        </p:sp>
        <p:sp>
          <p:nvSpPr>
            <p:cNvPr id="6" name="Rectangle 5">
              <a:extLst>
                <a:ext uri="{FF2B5EF4-FFF2-40B4-BE49-F238E27FC236}">
                  <a16:creationId xmlns:a16="http://schemas.microsoft.com/office/drawing/2014/main" id="{ADF48F8A-D9CA-D3C1-1E0B-2607E7A89066}"/>
                </a:ext>
              </a:extLst>
            </p:cNvPr>
            <p:cNvSpPr/>
            <p:nvPr/>
          </p:nvSpPr>
          <p:spPr>
            <a:xfrm>
              <a:off x="5030198" y="3794477"/>
              <a:ext cx="2011680" cy="761662"/>
            </a:xfrm>
            <a:prstGeom prst="rect">
              <a:avLst/>
            </a:prstGeom>
            <a:solidFill>
              <a:srgbClr val="1367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Simplify VPP enrollment</a:t>
              </a:r>
            </a:p>
          </p:txBody>
        </p:sp>
        <p:sp>
          <p:nvSpPr>
            <p:cNvPr id="7" name="Rectangle 6">
              <a:extLst>
                <a:ext uri="{FF2B5EF4-FFF2-40B4-BE49-F238E27FC236}">
                  <a16:creationId xmlns:a16="http://schemas.microsoft.com/office/drawing/2014/main" id="{AEB1E4C3-B780-357B-0852-33A4442D237F}"/>
                </a:ext>
              </a:extLst>
            </p:cNvPr>
            <p:cNvSpPr/>
            <p:nvPr/>
          </p:nvSpPr>
          <p:spPr>
            <a:xfrm>
              <a:off x="3018519" y="4556139"/>
              <a:ext cx="4023360" cy="640080"/>
            </a:xfrm>
            <a:prstGeom prst="rect">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Increase standardization in VPP operations</a:t>
              </a:r>
            </a:p>
          </p:txBody>
        </p:sp>
        <p:sp>
          <p:nvSpPr>
            <p:cNvPr id="13" name="Rectangle 12">
              <a:extLst>
                <a:ext uri="{FF2B5EF4-FFF2-40B4-BE49-F238E27FC236}">
                  <a16:creationId xmlns:a16="http://schemas.microsoft.com/office/drawing/2014/main" id="{C5C5CE67-C8D3-B6C2-4B6B-66E867D54A1A}"/>
                </a:ext>
              </a:extLst>
            </p:cNvPr>
            <p:cNvSpPr/>
            <p:nvPr/>
          </p:nvSpPr>
          <p:spPr>
            <a:xfrm>
              <a:off x="3018518" y="5196218"/>
              <a:ext cx="2011680" cy="746445"/>
            </a:xfrm>
            <a:prstGeom prst="rect">
              <a:avLst/>
            </a:prstGeom>
            <a:solidFill>
              <a:srgbClr val="278AC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utility planning </a:t>
              </a:r>
              <a:br>
                <a:rPr kumimoji="0" lang="en-US" sz="2000" b="1" i="0" u="none" strike="noStrike" kern="1200" cap="none" spc="0" normalizeH="0" baseline="0" noProof="0">
                  <a:ln>
                    <a:noFill/>
                  </a:ln>
                  <a:solidFill>
                    <a:srgbClr val="FFFFFF"/>
                  </a:solidFill>
                  <a:effectLst/>
                  <a:uLnTx/>
                  <a:uFillTx/>
                  <a:latin typeface="Arial"/>
                  <a:ea typeface="+mn-ea"/>
                  <a:cs typeface="+mn-cs"/>
                </a:rPr>
              </a:br>
              <a:r>
                <a:rPr kumimoji="0" lang="en-US" sz="2000" b="1" i="0" u="none" strike="noStrike" kern="1200" cap="none" spc="0" normalizeH="0" baseline="0" noProof="0">
                  <a:ln>
                    <a:noFill/>
                  </a:ln>
                  <a:solidFill>
                    <a:srgbClr val="FFFFFF"/>
                  </a:solidFill>
                  <a:effectLst/>
                  <a:uLnTx/>
                  <a:uFillTx/>
                  <a:latin typeface="Arial"/>
                  <a:ea typeface="+mn-ea"/>
                  <a:cs typeface="+mn-cs"/>
                </a:rPr>
                <a:t>and incentives</a:t>
              </a:r>
            </a:p>
          </p:txBody>
        </p:sp>
        <p:sp>
          <p:nvSpPr>
            <p:cNvPr id="16" name="Rectangle 15">
              <a:extLst>
                <a:ext uri="{FF2B5EF4-FFF2-40B4-BE49-F238E27FC236}">
                  <a16:creationId xmlns:a16="http://schemas.microsoft.com/office/drawing/2014/main" id="{BFB17744-DE1B-AB91-7750-DEC3DB968B13}"/>
                </a:ext>
              </a:extLst>
            </p:cNvPr>
            <p:cNvSpPr/>
            <p:nvPr/>
          </p:nvSpPr>
          <p:spPr>
            <a:xfrm>
              <a:off x="5030198" y="5196217"/>
              <a:ext cx="2011680" cy="746446"/>
            </a:xfrm>
            <a:prstGeom prst="rect">
              <a:avLst/>
            </a:prstGeom>
            <a:solidFill>
              <a:srgbClr val="1B609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Integrate into wholesale markets</a:t>
              </a:r>
            </a:p>
          </p:txBody>
        </p:sp>
        <p:sp>
          <p:nvSpPr>
            <p:cNvPr id="22" name="Arrow: Down 21">
              <a:extLst>
                <a:ext uri="{FF2B5EF4-FFF2-40B4-BE49-F238E27FC236}">
                  <a16:creationId xmlns:a16="http://schemas.microsoft.com/office/drawing/2014/main" id="{F7EAA9D3-16F0-E69A-BFB0-E712D6052521}"/>
                </a:ext>
              </a:extLst>
            </p:cNvPr>
            <p:cNvSpPr/>
            <p:nvPr/>
          </p:nvSpPr>
          <p:spPr>
            <a:xfrm>
              <a:off x="3818549" y="5028613"/>
              <a:ext cx="411616" cy="284531"/>
            </a:xfrm>
            <a:prstGeom prst="downArrow">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0535EADA-0413-4A0F-F201-ABF6F8532A75}"/>
                </a:ext>
              </a:extLst>
            </p:cNvPr>
            <p:cNvSpPr/>
            <p:nvPr/>
          </p:nvSpPr>
          <p:spPr>
            <a:xfrm>
              <a:off x="5830228" y="5036068"/>
              <a:ext cx="411616" cy="284531"/>
            </a:xfrm>
            <a:prstGeom prst="downArrow">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
        <p:nvSpPr>
          <p:cNvPr id="27" name="Oval 26">
            <a:extLst>
              <a:ext uri="{FF2B5EF4-FFF2-40B4-BE49-F238E27FC236}">
                <a16:creationId xmlns:a16="http://schemas.microsoft.com/office/drawing/2014/main" id="{629F38DB-905F-FE84-DA4C-335E67DA4C3D}"/>
              </a:ext>
            </a:extLst>
          </p:cNvPr>
          <p:cNvSpPr/>
          <p:nvPr/>
        </p:nvSpPr>
        <p:spPr>
          <a:xfrm>
            <a:off x="330065" y="1398174"/>
            <a:ext cx="457200" cy="457200"/>
          </a:xfrm>
          <a:prstGeom prst="ellipse">
            <a:avLst/>
          </a:prstGeom>
          <a:solidFill>
            <a:schemeClr val="bg1"/>
          </a:solidFill>
          <a:ln w="38100" cap="sq">
            <a:solidFill>
              <a:srgbClr val="68B31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68B310"/>
                </a:solidFill>
                <a:effectLst/>
                <a:uLnTx/>
                <a:uFillTx/>
                <a:latin typeface="Arial"/>
                <a:ea typeface="+mn-ea"/>
                <a:cs typeface="Arial"/>
              </a:rPr>
              <a:t>1</a:t>
            </a:r>
            <a:endParaRPr kumimoji="0" lang="en-US" sz="2000" b="0" i="0" u="none" strike="noStrike" kern="1200" cap="none" spc="0" normalizeH="0" baseline="0" noProof="0">
              <a:ln>
                <a:noFill/>
              </a:ln>
              <a:solidFill>
                <a:srgbClr val="68B310"/>
              </a:solidFill>
              <a:effectLst/>
              <a:uLnTx/>
              <a:uFillTx/>
              <a:latin typeface="Arial"/>
              <a:ea typeface="+mn-ea"/>
              <a:cs typeface="+mn-cs"/>
            </a:endParaRPr>
          </a:p>
        </p:txBody>
      </p:sp>
      <p:sp>
        <p:nvSpPr>
          <p:cNvPr id="28" name="Oval 27">
            <a:extLst>
              <a:ext uri="{FF2B5EF4-FFF2-40B4-BE49-F238E27FC236}">
                <a16:creationId xmlns:a16="http://schemas.microsoft.com/office/drawing/2014/main" id="{99BDF521-E97D-48BA-B016-BAD425805F9E}"/>
              </a:ext>
            </a:extLst>
          </p:cNvPr>
          <p:cNvSpPr/>
          <p:nvPr/>
        </p:nvSpPr>
        <p:spPr>
          <a:xfrm>
            <a:off x="5872070" y="1398174"/>
            <a:ext cx="457200" cy="457200"/>
          </a:xfrm>
          <a:prstGeom prst="ellipse">
            <a:avLst/>
          </a:prstGeom>
          <a:solidFill>
            <a:schemeClr val="bg1"/>
          </a:solidFill>
          <a:ln w="38100" cap="sq">
            <a:solidFill>
              <a:srgbClr val="13672E"/>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00652E"/>
                </a:solidFill>
                <a:effectLst/>
                <a:uLnTx/>
                <a:uFillTx/>
                <a:latin typeface="Arial"/>
                <a:ea typeface="+mn-ea"/>
                <a:cs typeface="Arial"/>
              </a:rPr>
              <a:t>2</a:t>
            </a:r>
          </a:p>
        </p:txBody>
      </p:sp>
      <p:sp>
        <p:nvSpPr>
          <p:cNvPr id="29" name="Oval 28">
            <a:extLst>
              <a:ext uri="{FF2B5EF4-FFF2-40B4-BE49-F238E27FC236}">
                <a16:creationId xmlns:a16="http://schemas.microsoft.com/office/drawing/2014/main" id="{8C999DB1-4D67-4C3E-AB5F-B210A1D2CD9E}"/>
              </a:ext>
            </a:extLst>
          </p:cNvPr>
          <p:cNvSpPr/>
          <p:nvPr/>
        </p:nvSpPr>
        <p:spPr>
          <a:xfrm>
            <a:off x="330064" y="2372102"/>
            <a:ext cx="457200" cy="457200"/>
          </a:xfrm>
          <a:prstGeom prst="ellipse">
            <a:avLst/>
          </a:prstGeom>
          <a:solidFill>
            <a:schemeClr val="bg1"/>
          </a:solidFill>
          <a:ln w="38100" cap="sq">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002060"/>
                </a:solidFill>
                <a:effectLst/>
                <a:uLnTx/>
                <a:uFillTx/>
                <a:latin typeface="Arial"/>
                <a:ea typeface="+mn-ea"/>
                <a:cs typeface="Arial"/>
              </a:rPr>
              <a:t>3</a:t>
            </a:r>
          </a:p>
        </p:txBody>
      </p:sp>
      <p:sp>
        <p:nvSpPr>
          <p:cNvPr id="30" name="Oval 29">
            <a:extLst>
              <a:ext uri="{FF2B5EF4-FFF2-40B4-BE49-F238E27FC236}">
                <a16:creationId xmlns:a16="http://schemas.microsoft.com/office/drawing/2014/main" id="{B0053F9C-9B39-535D-F2B8-BFF9993B952C}"/>
              </a:ext>
            </a:extLst>
          </p:cNvPr>
          <p:cNvSpPr/>
          <p:nvPr/>
        </p:nvSpPr>
        <p:spPr>
          <a:xfrm>
            <a:off x="330063" y="3185478"/>
            <a:ext cx="457200" cy="457200"/>
          </a:xfrm>
          <a:prstGeom prst="ellipse">
            <a:avLst/>
          </a:prstGeom>
          <a:solidFill>
            <a:schemeClr val="bg1"/>
          </a:solidFill>
          <a:ln w="38100" cap="sq">
            <a:solidFill>
              <a:srgbClr val="278A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278AC0"/>
                </a:solidFill>
                <a:effectLst/>
                <a:uLnTx/>
                <a:uFillTx/>
                <a:latin typeface="Arial"/>
                <a:ea typeface="+mn-ea"/>
                <a:cs typeface="Arial"/>
              </a:rPr>
              <a:t>4</a:t>
            </a:r>
          </a:p>
        </p:txBody>
      </p:sp>
      <p:sp>
        <p:nvSpPr>
          <p:cNvPr id="31" name="Oval 30">
            <a:extLst>
              <a:ext uri="{FF2B5EF4-FFF2-40B4-BE49-F238E27FC236}">
                <a16:creationId xmlns:a16="http://schemas.microsoft.com/office/drawing/2014/main" id="{FA5A799E-D841-81F5-F0FA-CD9285405476}"/>
              </a:ext>
            </a:extLst>
          </p:cNvPr>
          <p:cNvSpPr/>
          <p:nvPr/>
        </p:nvSpPr>
        <p:spPr>
          <a:xfrm>
            <a:off x="5872058" y="3185478"/>
            <a:ext cx="457200" cy="457200"/>
          </a:xfrm>
          <a:prstGeom prst="ellipse">
            <a:avLst/>
          </a:prstGeom>
          <a:solidFill>
            <a:schemeClr val="bg1"/>
          </a:solidFill>
          <a:ln w="38100" cap="sq">
            <a:solidFill>
              <a:srgbClr val="1B609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1B609B"/>
                </a:solidFill>
                <a:effectLst/>
                <a:uLnTx/>
                <a:uFillTx/>
                <a:latin typeface="Arial"/>
                <a:ea typeface="+mn-ea"/>
                <a:cs typeface="Arial"/>
              </a:rPr>
              <a:t>5</a:t>
            </a:r>
          </a:p>
        </p:txBody>
      </p:sp>
      <p:sp>
        <p:nvSpPr>
          <p:cNvPr id="8" name="Arrow: Down 7">
            <a:extLst>
              <a:ext uri="{FF2B5EF4-FFF2-40B4-BE49-F238E27FC236}">
                <a16:creationId xmlns:a16="http://schemas.microsoft.com/office/drawing/2014/main" id="{496F7E79-4D70-77C3-5001-82BD39205398}"/>
              </a:ext>
            </a:extLst>
          </p:cNvPr>
          <p:cNvSpPr/>
          <p:nvPr/>
        </p:nvSpPr>
        <p:spPr>
          <a:xfrm>
            <a:off x="5001636" y="4855526"/>
            <a:ext cx="1896894" cy="460454"/>
          </a:xfrm>
          <a:prstGeom prst="downArrow">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cxnSp>
        <p:nvCxnSpPr>
          <p:cNvPr id="9" name="Straight Connector 8">
            <a:extLst>
              <a:ext uri="{FF2B5EF4-FFF2-40B4-BE49-F238E27FC236}">
                <a16:creationId xmlns:a16="http://schemas.microsoft.com/office/drawing/2014/main" id="{17A25825-1CE7-61F8-3B89-AFF9468D1FC2}"/>
              </a:ext>
            </a:extLst>
          </p:cNvPr>
          <p:cNvCxnSpPr>
            <a:cxnSpLocks/>
          </p:cNvCxnSpPr>
          <p:nvPr/>
        </p:nvCxnSpPr>
        <p:spPr>
          <a:xfrm>
            <a:off x="7044447" y="5002481"/>
            <a:ext cx="4219697"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6BE7C2-01C7-353A-3C59-F755B49C0724}"/>
              </a:ext>
            </a:extLst>
          </p:cNvPr>
          <p:cNvCxnSpPr>
            <a:cxnSpLocks/>
          </p:cNvCxnSpPr>
          <p:nvPr/>
        </p:nvCxnSpPr>
        <p:spPr>
          <a:xfrm>
            <a:off x="617664" y="5002481"/>
            <a:ext cx="4219697"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DEC7765-5160-E463-0EB9-7DE90E924E56}"/>
              </a:ext>
            </a:extLst>
          </p:cNvPr>
          <p:cNvSpPr txBox="1">
            <a:spLocks/>
          </p:cNvSpPr>
          <p:nvPr/>
        </p:nvSpPr>
        <p:spPr>
          <a:xfrm>
            <a:off x="617664" y="5341700"/>
            <a:ext cx="10646480" cy="129266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buFont typeface="Segoe UI" panose="020B0502040204020203" pitchFamily="34" charset="0"/>
              <a:buNone/>
            </a:pPr>
            <a:r>
              <a:rPr lang="en-US" sz="2800" b="1">
                <a:solidFill>
                  <a:schemeClr val="accent1"/>
                </a:solidFill>
              </a:rPr>
              <a:t>Adopting and adapting demonstrated best practices and leveraging existing tools and resources can accelerate deployment to address near-term grid needs</a:t>
            </a:r>
          </a:p>
        </p:txBody>
      </p:sp>
    </p:spTree>
    <p:extLst>
      <p:ext uri="{BB962C8B-B14F-4D97-AF65-F5344CB8AC3E}">
        <p14:creationId xmlns:p14="http://schemas.microsoft.com/office/powerpoint/2010/main" val="35189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328E6C-396D-11AE-E606-7D0DFD7CCD6A}"/>
              </a:ext>
            </a:extLst>
          </p:cNvPr>
          <p:cNvGraphicFramePr>
            <a:graphicFrameLocks noChangeAspect="1"/>
          </p:cNvGraphicFramePr>
          <p:nvPr>
            <p:custDataLst>
              <p:tags r:id="rId1"/>
            </p:custDataLst>
            <p:extLst>
              <p:ext uri="{D42A27DB-BD31-4B8C-83A1-F6EECF244321}">
                <p14:modId xmlns:p14="http://schemas.microsoft.com/office/powerpoint/2010/main" val="3026024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think-cell data - do not delete" hidden="1">
                        <a:extLst>
                          <a:ext uri="{FF2B5EF4-FFF2-40B4-BE49-F238E27FC236}">
                            <a16:creationId xmlns:a16="http://schemas.microsoft.com/office/drawing/2014/main" id="{62328E6C-396D-11AE-E606-7D0DFD7CCD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563D12F-B1F3-0EC9-A142-C25F07B9DD9B}"/>
              </a:ext>
            </a:extLst>
          </p:cNvPr>
          <p:cNvSpPr>
            <a:spLocks noGrp="1"/>
          </p:cNvSpPr>
          <p:nvPr>
            <p:ph type="title"/>
          </p:nvPr>
        </p:nvSpPr>
        <p:spPr>
          <a:xfrm>
            <a:off x="4536425" y="423755"/>
            <a:ext cx="5822915" cy="769441"/>
          </a:xfrm>
        </p:spPr>
        <p:txBody>
          <a:bodyPr vert="horz"/>
          <a:lstStyle/>
          <a:p>
            <a:r>
              <a:rPr lang="en-US" sz="3200"/>
              <a:t>Thank you! </a:t>
            </a:r>
          </a:p>
        </p:txBody>
      </p:sp>
      <p:sp>
        <p:nvSpPr>
          <p:cNvPr id="5" name="Subtitle 4">
            <a:extLst>
              <a:ext uri="{FF2B5EF4-FFF2-40B4-BE49-F238E27FC236}">
                <a16:creationId xmlns:a16="http://schemas.microsoft.com/office/drawing/2014/main" id="{74823E41-A1A2-99C9-8131-1B31607DAC75}"/>
              </a:ext>
            </a:extLst>
          </p:cNvPr>
          <p:cNvSpPr>
            <a:spLocks noGrp="1"/>
          </p:cNvSpPr>
          <p:nvPr>
            <p:ph type="subTitle" idx="1"/>
          </p:nvPr>
        </p:nvSpPr>
        <p:spPr>
          <a:xfrm>
            <a:off x="4528404" y="1459638"/>
            <a:ext cx="7093763" cy="1669688"/>
          </a:xfrm>
        </p:spPr>
        <p:txBody>
          <a:bodyPr/>
          <a:lstStyle/>
          <a:p>
            <a:pPr>
              <a:spcAft>
                <a:spcPts val="1200"/>
              </a:spcAft>
            </a:pPr>
            <a:r>
              <a:rPr lang="en-US" sz="2400"/>
              <a:t>The 2025 VPP Liftoff Update can be found at </a:t>
            </a:r>
            <a:r>
              <a:rPr lang="en-US" sz="2400" b="1"/>
              <a:t>liftoff.energy.gov/vpp</a:t>
            </a:r>
          </a:p>
          <a:p>
            <a:pPr>
              <a:spcAft>
                <a:spcPts val="1200"/>
              </a:spcAft>
            </a:pPr>
            <a:br>
              <a:rPr lang="en-US" sz="2400"/>
            </a:br>
            <a:r>
              <a:rPr lang="en-US" sz="2400"/>
              <a:t>Feedback is welcome at </a:t>
            </a:r>
            <a:r>
              <a:rPr lang="en-US" sz="2400" b="1"/>
              <a:t>liftoff@hq.energy.gov</a:t>
            </a:r>
          </a:p>
        </p:txBody>
      </p:sp>
      <p:pic>
        <p:nvPicPr>
          <p:cNvPr id="1026" name="Picture 2">
            <a:extLst>
              <a:ext uri="{FF2B5EF4-FFF2-40B4-BE49-F238E27FC236}">
                <a16:creationId xmlns:a16="http://schemas.microsoft.com/office/drawing/2014/main" id="{3E681A98-BC91-6ADA-FF0D-3D0A741C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337" y="618380"/>
            <a:ext cx="3039166" cy="396413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4">
            <a:extLst>
              <a:ext uri="{FF2B5EF4-FFF2-40B4-BE49-F238E27FC236}">
                <a16:creationId xmlns:a16="http://schemas.microsoft.com/office/drawing/2014/main" id="{AEC25EC0-2F85-0063-E59B-492849EF0C4C}"/>
              </a:ext>
            </a:extLst>
          </p:cNvPr>
          <p:cNvSpPr txBox="1">
            <a:spLocks/>
          </p:cNvSpPr>
          <p:nvPr/>
        </p:nvSpPr>
        <p:spPr>
          <a:xfrm>
            <a:off x="729337" y="4818980"/>
            <a:ext cx="3039166" cy="166968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lang="en-US" sz="1600" b="0" kern="1200" baseline="0">
                <a:solidFill>
                  <a:schemeClr val="tx1"/>
                </a:solidFill>
                <a:latin typeface="+mn-lt"/>
                <a:ea typeface="+mn-ea"/>
                <a:cs typeface="Arial" panose="020B0604020202020204" pitchFamily="34" charset="0"/>
              </a:defRPr>
            </a:lvl1pPr>
            <a:lvl2pPr marL="457178" indent="0" algn="ctr" defTabSz="914400" rtl="0" eaLnBrk="1" latinLnBrk="0" hangingPunct="1">
              <a:lnSpc>
                <a:spcPct val="100000"/>
              </a:lnSpc>
              <a:spcBef>
                <a:spcPts val="0"/>
              </a:spcBef>
              <a:spcAft>
                <a:spcPts val="300"/>
              </a:spcAft>
              <a:buSzPct val="110000"/>
              <a:buFont typeface="Wingdings" panose="05000000000000000000" pitchFamily="2" charset="2"/>
              <a:buNone/>
              <a:defRPr lang="en-US" sz="2000" kern="1200">
                <a:solidFill>
                  <a:schemeClr val="tx1"/>
                </a:solidFill>
                <a:latin typeface="+mn-lt"/>
                <a:ea typeface="+mn-ea"/>
                <a:cs typeface="+mn-cs"/>
              </a:defRPr>
            </a:lvl2pPr>
            <a:lvl3pPr marL="914354" indent="0" algn="ctr" defTabSz="914400" rtl="0" eaLnBrk="1" latinLnBrk="0" hangingPunct="1">
              <a:lnSpc>
                <a:spcPct val="100000"/>
              </a:lnSpc>
              <a:spcBef>
                <a:spcPts val="0"/>
              </a:spcBef>
              <a:spcAft>
                <a:spcPts val="300"/>
              </a:spcAft>
              <a:buSzPct val="110000"/>
              <a:buFont typeface="Arial" panose="020B0604020202020204" pitchFamily="34" charset="0"/>
              <a:buNone/>
              <a:defRPr lang="en-US" sz="1800" kern="1200">
                <a:solidFill>
                  <a:schemeClr val="tx1"/>
                </a:solidFill>
                <a:latin typeface="+mn-lt"/>
                <a:ea typeface="+mn-ea"/>
                <a:cs typeface="+mn-cs"/>
              </a:defRPr>
            </a:lvl3pPr>
            <a:lvl4pPr marL="1371532" indent="0" algn="ctr" defTabSz="914400" rtl="0" eaLnBrk="1" latinLnBrk="0" hangingPunct="1">
              <a:lnSpc>
                <a:spcPct val="100000"/>
              </a:lnSpc>
              <a:spcBef>
                <a:spcPts val="0"/>
              </a:spcBef>
              <a:spcAft>
                <a:spcPts val="300"/>
              </a:spcAft>
              <a:buFont typeface="Arial" panose="020B0604020202020204" pitchFamily="34" charset="0"/>
              <a:buNone/>
              <a:defRPr lang="en-US" sz="1600" kern="1200">
                <a:solidFill>
                  <a:schemeClr val="tx1"/>
                </a:solidFill>
                <a:latin typeface="+mn-lt"/>
                <a:ea typeface="+mn-ea"/>
                <a:cs typeface="+mn-cs"/>
              </a:defRPr>
            </a:lvl4pPr>
            <a:lvl5pPr marL="1828709" indent="0" algn="ctr" defTabSz="914400" rtl="0" eaLnBrk="1" latinLnBrk="0" hangingPunct="1">
              <a:lnSpc>
                <a:spcPct val="100000"/>
              </a:lnSpc>
              <a:spcBef>
                <a:spcPts val="0"/>
              </a:spcBef>
              <a:spcAft>
                <a:spcPts val="300"/>
              </a:spcAft>
              <a:buSzPct val="100000"/>
              <a:buFont typeface="Arial" panose="020B0604020202020204" pitchFamily="34" charset="0"/>
              <a:buNone/>
              <a:defRPr lang="en-US" sz="1600" kern="1200">
                <a:solidFill>
                  <a:schemeClr val="tx1"/>
                </a:solidFill>
                <a:latin typeface="+mn-lt"/>
                <a:ea typeface="+mn-ea"/>
                <a:cs typeface="+mn-cs"/>
              </a:defRPr>
            </a:lvl5pPr>
            <a:lvl6pPr marL="2285886"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2743062"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320024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3657418"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marL="285750" indent="-285750">
              <a:spcAft>
                <a:spcPts val="1200"/>
              </a:spcAft>
              <a:buFont typeface="Arial" panose="020B0604020202020204" pitchFamily="34" charset="0"/>
              <a:buChar char="•"/>
            </a:pPr>
            <a:r>
              <a:rPr lang="en-US" sz="2400"/>
              <a:t>75+ real-world case studies </a:t>
            </a:r>
          </a:p>
          <a:p>
            <a:pPr marL="285750" indent="-285750">
              <a:spcAft>
                <a:spcPts val="1200"/>
              </a:spcAft>
              <a:buFont typeface="Arial" panose="020B0604020202020204" pitchFamily="34" charset="0"/>
              <a:buChar char="•"/>
            </a:pPr>
            <a:r>
              <a:rPr lang="en-US" sz="2400"/>
              <a:t>60+ new DOE and industry resources </a:t>
            </a:r>
          </a:p>
        </p:txBody>
      </p:sp>
      <p:sp>
        <p:nvSpPr>
          <p:cNvPr id="12" name="Rectangle 11">
            <a:extLst>
              <a:ext uri="{FF2B5EF4-FFF2-40B4-BE49-F238E27FC236}">
                <a16:creationId xmlns:a16="http://schemas.microsoft.com/office/drawing/2014/main" id="{03CC0A9A-E053-DD9F-1C81-379195A275F9}"/>
              </a:ext>
            </a:extLst>
          </p:cNvPr>
          <p:cNvSpPr/>
          <p:nvPr/>
        </p:nvSpPr>
        <p:spPr>
          <a:xfrm>
            <a:off x="4536425" y="3457907"/>
            <a:ext cx="2650162" cy="3150958"/>
          </a:xfrm>
          <a:prstGeom prst="rect">
            <a:avLst/>
          </a:prstGeom>
          <a:no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300"/>
              </a:spcAft>
            </a:pPr>
            <a:r>
              <a:rPr lang="en-US" sz="2000" b="1">
                <a:solidFill>
                  <a:schemeClr val="tx1"/>
                </a:solidFill>
              </a:rPr>
              <a:t>Link to the report!</a:t>
            </a:r>
          </a:p>
        </p:txBody>
      </p:sp>
      <p:pic>
        <p:nvPicPr>
          <p:cNvPr id="16" name="Picture 15">
            <a:extLst>
              <a:ext uri="{FF2B5EF4-FFF2-40B4-BE49-F238E27FC236}">
                <a16:creationId xmlns:a16="http://schemas.microsoft.com/office/drawing/2014/main" id="{2B04EAFC-6077-F25D-7F05-E0535BA8CFA6}"/>
              </a:ext>
            </a:extLst>
          </p:cNvPr>
          <p:cNvPicPr>
            <a:picLocks noChangeAspect="1"/>
          </p:cNvPicPr>
          <p:nvPr/>
        </p:nvPicPr>
        <p:blipFill>
          <a:blip r:embed="rId7"/>
          <a:stretch>
            <a:fillRect/>
          </a:stretch>
        </p:blipFill>
        <p:spPr>
          <a:xfrm>
            <a:off x="4713583" y="4052663"/>
            <a:ext cx="2295845" cy="2381582"/>
          </a:xfrm>
          <a:prstGeom prst="rect">
            <a:avLst/>
          </a:prstGeom>
        </p:spPr>
      </p:pic>
    </p:spTree>
    <p:extLst>
      <p:ext uri="{BB962C8B-B14F-4D97-AF65-F5344CB8AC3E}">
        <p14:creationId xmlns:p14="http://schemas.microsoft.com/office/powerpoint/2010/main" val="378408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C4B367A8-3F33-2DFD-0187-A18D2B75F51F}"/>
              </a:ext>
            </a:extLst>
          </p:cNvPr>
          <p:cNvGraphicFramePr>
            <a:graphicFrameLocks noChangeAspect="1"/>
          </p:cNvGraphicFramePr>
          <p:nvPr>
            <p:custDataLst>
              <p:tags r:id="rId1"/>
            </p:custDataLst>
            <p:extLst>
              <p:ext uri="{D42A27DB-BD31-4B8C-83A1-F6EECF244321}">
                <p14:modId xmlns:p14="http://schemas.microsoft.com/office/powerpoint/2010/main" val="3888248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204" imgH="204" progId="TCLayout.ActiveDocument.1">
                  <p:embed/>
                </p:oleObj>
              </mc:Choice>
              <mc:Fallback>
                <p:oleObj name="think-cell Slide" r:id="rId37" imgW="204" imgH="204" progId="TCLayout.ActiveDocument.1">
                  <p:embed/>
                  <p:pic>
                    <p:nvPicPr>
                      <p:cNvPr id="25" name="think-cell data - do not delete" hidden="1">
                        <a:extLst>
                          <a:ext uri="{FF2B5EF4-FFF2-40B4-BE49-F238E27FC236}">
                            <a16:creationId xmlns:a16="http://schemas.microsoft.com/office/drawing/2014/main" id="{C4B367A8-3F33-2DFD-0187-A18D2B75F51F}"/>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D119E47-5E3F-F9CD-B4A8-1036C18A44B5}"/>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3" name="Title 2">
            <a:extLst>
              <a:ext uri="{FF2B5EF4-FFF2-40B4-BE49-F238E27FC236}">
                <a16:creationId xmlns:a16="http://schemas.microsoft.com/office/drawing/2014/main" id="{B22F0D0D-F20A-F54B-1587-595769B9DCD2}"/>
              </a:ext>
            </a:extLst>
          </p:cNvPr>
          <p:cNvSpPr>
            <a:spLocks noGrp="1"/>
          </p:cNvSpPr>
          <p:nvPr>
            <p:ph type="title"/>
          </p:nvPr>
        </p:nvSpPr>
        <p:spPr>
          <a:xfrm>
            <a:off x="1539088" y="172212"/>
            <a:ext cx="10098175" cy="731520"/>
          </a:xfrm>
        </p:spPr>
        <p:txBody>
          <a:bodyPr vert="horz"/>
          <a:lstStyle/>
          <a:p>
            <a:r>
              <a:rPr lang="en-US" i="1" dirty="0"/>
              <a:t>Reliability:</a:t>
            </a:r>
            <a:r>
              <a:rPr lang="en-US" dirty="0"/>
              <a:t> Peak demand is growing faster than anticipated; projections show peak rising by ~100 GW between 2024 and 2030</a:t>
            </a:r>
          </a:p>
        </p:txBody>
      </p:sp>
      <p:cxnSp>
        <p:nvCxnSpPr>
          <p:cNvPr id="89" name="Straight Connector 88">
            <a:extLst>
              <a:ext uri="{FF2B5EF4-FFF2-40B4-BE49-F238E27FC236}">
                <a16:creationId xmlns:a16="http://schemas.microsoft.com/office/drawing/2014/main" id="{4F47B4B0-ECE6-BEBA-1470-E0146F6F36AC}"/>
              </a:ext>
            </a:extLst>
          </p:cNvPr>
          <p:cNvCxnSpPr/>
          <p:nvPr>
            <p:custDataLst>
              <p:tags r:id="rId2"/>
            </p:custDataLst>
          </p:nvPr>
        </p:nvCxnSpPr>
        <p:spPr bwMode="auto">
          <a:xfrm flipH="1">
            <a:off x="855663" y="5661025"/>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2DE2119D-F12E-9A3F-4C81-3386F912E71C}"/>
              </a:ext>
            </a:extLst>
          </p:cNvPr>
          <p:cNvCxnSpPr/>
          <p:nvPr>
            <p:custDataLst>
              <p:tags r:id="rId3"/>
            </p:custDataLst>
          </p:nvPr>
        </p:nvCxnSpPr>
        <p:spPr bwMode="auto">
          <a:xfrm flipH="1">
            <a:off x="855663" y="5262563"/>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95528CD4-9C3A-21F3-7681-EBC3A88B83EC}"/>
              </a:ext>
            </a:extLst>
          </p:cNvPr>
          <p:cNvCxnSpPr/>
          <p:nvPr>
            <p:custDataLst>
              <p:tags r:id="rId4"/>
            </p:custDataLst>
          </p:nvPr>
        </p:nvCxnSpPr>
        <p:spPr bwMode="auto">
          <a:xfrm flipH="1">
            <a:off x="855663" y="4924425"/>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A258A4E4-49D0-AA9A-761D-814F6702FE8D}"/>
              </a:ext>
            </a:extLst>
          </p:cNvPr>
          <p:cNvCxnSpPr/>
          <p:nvPr>
            <p:custDataLst>
              <p:tags r:id="rId5"/>
            </p:custDataLst>
          </p:nvPr>
        </p:nvCxnSpPr>
        <p:spPr bwMode="auto">
          <a:xfrm flipH="1">
            <a:off x="855663" y="4586288"/>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27F6DE5A-AB70-35C9-FE49-55AAA57C5983}"/>
              </a:ext>
            </a:extLst>
          </p:cNvPr>
          <p:cNvCxnSpPr/>
          <p:nvPr>
            <p:custDataLst>
              <p:tags r:id="rId6"/>
            </p:custDataLst>
          </p:nvPr>
        </p:nvCxnSpPr>
        <p:spPr bwMode="auto">
          <a:xfrm flipH="1">
            <a:off x="855663" y="4246563"/>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3DCA6E46-E23C-F37E-449A-6667C4577057}"/>
              </a:ext>
            </a:extLst>
          </p:cNvPr>
          <p:cNvCxnSpPr/>
          <p:nvPr>
            <p:custDataLst>
              <p:tags r:id="rId7"/>
            </p:custDataLst>
          </p:nvPr>
        </p:nvCxnSpPr>
        <p:spPr bwMode="auto">
          <a:xfrm flipH="1">
            <a:off x="855663" y="3908425"/>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3BD6B794-5F82-29EF-1959-86BF7DCE89C9}"/>
              </a:ext>
            </a:extLst>
          </p:cNvPr>
          <p:cNvCxnSpPr/>
          <p:nvPr>
            <p:custDataLst>
              <p:tags r:id="rId8"/>
            </p:custDataLst>
          </p:nvPr>
        </p:nvCxnSpPr>
        <p:spPr bwMode="auto">
          <a:xfrm flipH="1">
            <a:off x="855663" y="3570288"/>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03C2BA25-F222-D5FD-27CE-080D99F83CBB}"/>
              </a:ext>
            </a:extLst>
          </p:cNvPr>
          <p:cNvCxnSpPr/>
          <p:nvPr>
            <p:custDataLst>
              <p:tags r:id="rId9"/>
            </p:custDataLst>
          </p:nvPr>
        </p:nvCxnSpPr>
        <p:spPr bwMode="auto">
          <a:xfrm flipH="1">
            <a:off x="855663" y="3232150"/>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3C213907-2A72-0E5B-6455-D70FD5AE456E}"/>
              </a:ext>
            </a:extLst>
          </p:cNvPr>
          <p:cNvCxnSpPr/>
          <p:nvPr>
            <p:custDataLst>
              <p:tags r:id="rId10"/>
            </p:custDataLst>
          </p:nvPr>
        </p:nvCxnSpPr>
        <p:spPr bwMode="auto">
          <a:xfrm flipH="1">
            <a:off x="855663" y="2894013"/>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1BA85D7B-A71F-C911-5144-D21B3C3A9140}"/>
              </a:ext>
            </a:extLst>
          </p:cNvPr>
          <p:cNvCxnSpPr/>
          <p:nvPr>
            <p:custDataLst>
              <p:tags r:id="rId11"/>
            </p:custDataLst>
          </p:nvPr>
        </p:nvCxnSpPr>
        <p:spPr bwMode="auto">
          <a:xfrm flipH="1">
            <a:off x="855663" y="2554288"/>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906A8086-4C41-2A14-FF15-119D79B9FB70}"/>
              </a:ext>
            </a:extLst>
          </p:cNvPr>
          <p:cNvCxnSpPr/>
          <p:nvPr>
            <p:custDataLst>
              <p:tags r:id="rId12"/>
            </p:custDataLst>
          </p:nvPr>
        </p:nvCxnSpPr>
        <p:spPr bwMode="auto">
          <a:xfrm flipH="1">
            <a:off x="855663" y="2216150"/>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1DF6E9D0-FB05-CD4B-D309-596A53581EE4}"/>
              </a:ext>
            </a:extLst>
          </p:cNvPr>
          <p:cNvCxnSpPr/>
          <p:nvPr>
            <p:custDataLst>
              <p:tags r:id="rId13"/>
            </p:custDataLst>
          </p:nvPr>
        </p:nvCxnSpPr>
        <p:spPr bwMode="auto">
          <a:xfrm flipH="1">
            <a:off x="855663" y="1878013"/>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3" name="Chart 12">
            <a:extLst>
              <a:ext uri="{FF2B5EF4-FFF2-40B4-BE49-F238E27FC236}">
                <a16:creationId xmlns:a16="http://schemas.microsoft.com/office/drawing/2014/main" id="{8331DCAE-781F-CAC7-62A2-E30E3A721D88}"/>
              </a:ext>
            </a:extLst>
          </p:cNvPr>
          <p:cNvGraphicFramePr/>
          <p:nvPr>
            <p:custDataLst>
              <p:tags r:id="rId14"/>
            </p:custDataLst>
            <p:extLst>
              <p:ext uri="{D42A27DB-BD31-4B8C-83A1-F6EECF244321}">
                <p14:modId xmlns:p14="http://schemas.microsoft.com/office/powerpoint/2010/main" val="2097572558"/>
              </p:ext>
            </p:extLst>
          </p:nvPr>
        </p:nvGraphicFramePr>
        <p:xfrm>
          <a:off x="515938" y="1795463"/>
          <a:ext cx="10117137" cy="4373562"/>
        </p:xfrm>
        <a:graphic>
          <a:graphicData uri="http://schemas.openxmlformats.org/drawingml/2006/chart">
            <c:chart xmlns:c="http://schemas.openxmlformats.org/drawingml/2006/chart" xmlns:r="http://schemas.openxmlformats.org/officeDocument/2006/relationships" r:id="rId39"/>
          </a:graphicData>
        </a:graphic>
      </p:graphicFrame>
      <p:sp>
        <p:nvSpPr>
          <p:cNvPr id="5" name="Text Placeholder 4">
            <a:extLst>
              <a:ext uri="{FF2B5EF4-FFF2-40B4-BE49-F238E27FC236}">
                <a16:creationId xmlns:a16="http://schemas.microsoft.com/office/drawing/2014/main" id="{554BD55C-860B-2271-04A6-C1A5E416643A}"/>
              </a:ext>
            </a:extLst>
          </p:cNvPr>
          <p:cNvSpPr>
            <a:spLocks noGrp="1"/>
          </p:cNvSpPr>
          <p:nvPr>
            <p:custDataLst>
              <p:tags r:id="rId15"/>
            </p:custDataLst>
          </p:nvPr>
        </p:nvSpPr>
        <p:spPr bwMode="gray">
          <a:xfrm>
            <a:off x="639764" y="5554663"/>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A89E86EB-92D9-4934-8524-B54C7047F31E}" type="datetime'''''''''''''''''''''''''''''''''''''''''''''''''0'''''''''''''">
              <a:rPr lang="en-US" altLang="en-US" sz="1400" smtClean="0">
                <a:cs typeface="+mn-cs"/>
              </a:rPr>
              <a:pPr lvl="0" algn="r">
                <a:spcBef>
                  <a:spcPct val="0"/>
                </a:spcBef>
                <a:spcAft>
                  <a:spcPct val="0"/>
                </a:spcAft>
              </a:pPr>
              <a:t>0</a:t>
            </a:fld>
            <a:endParaRPr lang="en-US" sz="1400">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442914" y="51562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B58B49D2-5218-4B1B-A448-9064E101675B}" type="datetime'''''''''''''''''''''''''''''8''''''''''00'''''''''''''''">
              <a:rPr lang="en-US" altLang="en-US" sz="1400" smtClean="0">
                <a:cs typeface="+mn-cs"/>
              </a:rPr>
              <a:pPr lvl="0" algn="r">
                <a:spcBef>
                  <a:spcPct val="0"/>
                </a:spcBef>
                <a:spcAft>
                  <a:spcPct val="0"/>
                </a:spcAft>
              </a:pPr>
              <a:t>800</a:t>
            </a:fld>
            <a:endParaRPr lang="en-US" sz="1400">
              <a:cs typeface="+mn-cs"/>
            </a:endParaRPr>
          </a:p>
        </p:txBody>
      </p:sp>
      <p:sp>
        <p:nvSpPr>
          <p:cNvPr id="80"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442914" y="481806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AD187ED3-4D04-4E1B-AE18-FB889D7D5B61}" type="datetime'''''''''''''''''''''''''''8''''''''''''''10'''''''''''''''''''">
              <a:rPr lang="en-US" altLang="en-US" sz="1400" smtClean="0">
                <a:cs typeface="+mn-cs"/>
              </a:rPr>
              <a:pPr lvl="0" algn="r">
                <a:spcBef>
                  <a:spcPct val="0"/>
                </a:spcBef>
                <a:spcAft>
                  <a:spcPct val="0"/>
                </a:spcAft>
              </a:pPr>
              <a:t>810</a:t>
            </a:fld>
            <a:endParaRPr lang="en-US" sz="1400">
              <a:cs typeface="+mn-cs"/>
            </a:endParaRPr>
          </a:p>
        </p:txBody>
      </p:sp>
      <p:sp>
        <p:nvSpPr>
          <p:cNvPr id="81"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442914" y="447992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268BB2C-9D1B-4078-B2EA-1EDF34424DFE}" type="datetime'''''''8''''''2''''''''''''''''''''''''''''''''''0'''''''">
              <a:rPr lang="en-US" altLang="en-US" sz="1400" smtClean="0">
                <a:cs typeface="+mn-cs"/>
              </a:rPr>
              <a:pPr lvl="0" algn="r">
                <a:spcBef>
                  <a:spcPct val="0"/>
                </a:spcBef>
                <a:spcAft>
                  <a:spcPct val="0"/>
                </a:spcAft>
              </a:pPr>
              <a:t>820</a:t>
            </a:fld>
            <a:endParaRPr lang="en-US" sz="1400">
              <a:cs typeface="+mn-cs"/>
            </a:endParaRPr>
          </a:p>
        </p:txBody>
      </p:sp>
      <p:sp>
        <p:nvSpPr>
          <p:cNvPr id="82"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442914" y="414020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50ED6B94-CD76-4220-B40A-A9826EC83663}" type="datetime'''''8''''''''''''''''''''''''''''''''''''''3''''''''''0'">
              <a:rPr lang="en-US" altLang="en-US" sz="1400" smtClean="0">
                <a:cs typeface="+mn-cs"/>
              </a:rPr>
              <a:pPr lvl="0" algn="r">
                <a:spcBef>
                  <a:spcPct val="0"/>
                </a:spcBef>
                <a:spcAft>
                  <a:spcPct val="0"/>
                </a:spcAft>
              </a:pPr>
              <a:t>830</a:t>
            </a:fld>
            <a:endParaRPr lang="en-US" sz="1400">
              <a:cs typeface="+mn-cs"/>
            </a:endParaRPr>
          </a:p>
        </p:txBody>
      </p:sp>
      <p:sp>
        <p:nvSpPr>
          <p:cNvPr id="83"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442914" y="3802063"/>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52BA2C8A-6F5B-469A-A7F8-3A55819B11B8}" type="datetime'''8''''''''''''4''0'''''''''''''''''''">
              <a:rPr lang="en-US" altLang="en-US" sz="1400" smtClean="0">
                <a:cs typeface="+mn-cs"/>
              </a:rPr>
              <a:pPr lvl="0" algn="r">
                <a:spcBef>
                  <a:spcPct val="0"/>
                </a:spcBef>
                <a:spcAft>
                  <a:spcPct val="0"/>
                </a:spcAft>
              </a:pPr>
              <a:t>840</a:t>
            </a:fld>
            <a:endParaRPr lang="en-US" sz="1400">
              <a:cs typeface="+mn-cs"/>
            </a:endParaRPr>
          </a:p>
        </p:txBody>
      </p:sp>
      <p:sp>
        <p:nvSpPr>
          <p:cNvPr id="84"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442914" y="346392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90EE0FDA-4833-440C-B264-4B51324583CF}" type="datetime'''''''''''''''''''''''''''8''5''''''''''0'">
              <a:rPr lang="en-US" altLang="en-US" sz="1400" smtClean="0">
                <a:cs typeface="+mn-cs"/>
              </a:rPr>
              <a:pPr lvl="0" algn="r">
                <a:spcBef>
                  <a:spcPct val="0"/>
                </a:spcBef>
                <a:spcAft>
                  <a:spcPct val="0"/>
                </a:spcAft>
              </a:pPr>
              <a:t>850</a:t>
            </a:fld>
            <a:endParaRPr lang="en-US" sz="1400">
              <a:cs typeface="+mn-cs"/>
            </a:endParaRPr>
          </a:p>
        </p:txBody>
      </p:sp>
      <p:sp>
        <p:nvSpPr>
          <p:cNvPr id="85"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442914" y="3125788"/>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6E0F9C80-3DA6-41F9-AD96-800EF952F605}" type="datetime'''''''''''''''''''''''''''''''''''''''86''''''''''0'''''''''">
              <a:rPr lang="en-US" altLang="en-US" sz="1400" smtClean="0">
                <a:cs typeface="+mn-cs"/>
              </a:rPr>
              <a:pPr lvl="0" algn="r">
                <a:spcBef>
                  <a:spcPct val="0"/>
                </a:spcBef>
                <a:spcAft>
                  <a:spcPct val="0"/>
                </a:spcAft>
              </a:pPr>
              <a:t>860</a:t>
            </a:fld>
            <a:endParaRPr lang="en-US" sz="1400">
              <a:cs typeface="+mn-cs"/>
            </a:endParaRPr>
          </a:p>
        </p:txBody>
      </p:sp>
      <p:sp>
        <p:nvSpPr>
          <p:cNvPr id="86" name="Text Placeholder 4">
            <a:extLst>
              <a:ext uri="{FF2B5EF4-FFF2-40B4-BE49-F238E27FC236}">
                <a16:creationId xmlns:a16="http://schemas.microsoft.com/office/drawing/2014/main" id="{4C1F3293-4EFE-461D-940D-7EE66BAE31C5}"/>
              </a:ext>
            </a:extLst>
          </p:cNvPr>
          <p:cNvSpPr>
            <a:spLocks noGrp="1"/>
          </p:cNvSpPr>
          <p:nvPr>
            <p:custDataLst>
              <p:tags r:id="rId23"/>
            </p:custDataLst>
          </p:nvPr>
        </p:nvSpPr>
        <p:spPr bwMode="gray">
          <a:xfrm>
            <a:off x="442914" y="278765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A237BB5-C710-40BB-9549-639EB3A782D5}" type="datetime'8''''''''''''7''''0'''''''''''">
              <a:rPr lang="en-US" altLang="en-US" sz="1400" smtClean="0">
                <a:cs typeface="+mn-cs"/>
              </a:rPr>
              <a:pPr lvl="0" algn="r">
                <a:spcBef>
                  <a:spcPct val="0"/>
                </a:spcBef>
                <a:spcAft>
                  <a:spcPct val="0"/>
                </a:spcAft>
              </a:pPr>
              <a:t>870</a:t>
            </a:fld>
            <a:endParaRPr lang="en-US" sz="1400">
              <a:cs typeface="+mn-cs"/>
            </a:endParaRPr>
          </a:p>
        </p:txBody>
      </p:sp>
      <p:sp>
        <p:nvSpPr>
          <p:cNvPr id="87"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gray">
          <a:xfrm>
            <a:off x="442914" y="244792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8C41F337-7A1C-4110-87E9-15DD120EEF27}" type="datetime'''''''''''8''''''8''0'''''">
              <a:rPr lang="en-US" altLang="en-US" sz="1400" smtClean="0">
                <a:cs typeface="+mn-cs"/>
              </a:rPr>
              <a:pPr lvl="0" algn="r">
                <a:spcBef>
                  <a:spcPct val="0"/>
                </a:spcBef>
                <a:spcAft>
                  <a:spcPct val="0"/>
                </a:spcAft>
              </a:pPr>
              <a:t>880</a:t>
            </a:fld>
            <a:endParaRPr lang="en-US" sz="1400">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gray">
          <a:xfrm>
            <a:off x="442914" y="2109788"/>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452CC59F-8A73-4E0E-A612-CFEABCA85C62}" type="datetime'''''''''''''''''''''''''''''''''''''8''''''''''''''''9''''0'''">
              <a:rPr lang="en-US" altLang="en-US" sz="1400" smtClean="0">
                <a:cs typeface="+mn-cs"/>
              </a:rPr>
              <a:pPr lvl="0" algn="r">
                <a:spcBef>
                  <a:spcPct val="0"/>
                </a:spcBef>
                <a:spcAft>
                  <a:spcPct val="0"/>
                </a:spcAft>
              </a:pPr>
              <a:t>890</a:t>
            </a:fld>
            <a:endParaRPr lang="en-US" sz="1400">
              <a:cs typeface="+mn-cs"/>
            </a:endParaRPr>
          </a:p>
        </p:txBody>
      </p:sp>
      <p:sp>
        <p:nvSpPr>
          <p:cNvPr id="70"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442914" y="1771650"/>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156C096D-1E0E-4335-B698-0F0C904C11A3}" type="datetime'''''''''9''''''0''''''''''''''''''''''''''''''0'''''''''''''">
              <a:rPr lang="en-US" altLang="en-US" sz="1400" smtClean="0">
                <a:cs typeface="+mn-cs"/>
              </a:rPr>
              <a:pPr lvl="0" algn="r">
                <a:spcBef>
                  <a:spcPct val="0"/>
                </a:spcBef>
                <a:spcAft>
                  <a:spcPct val="0"/>
                </a:spcAft>
              </a:pPr>
              <a:t>900</a:t>
            </a:fld>
            <a:endParaRPr lang="en-US" sz="1400">
              <a:cs typeface="+mn-cs"/>
            </a:endParaRPr>
          </a:p>
        </p:txBody>
      </p:sp>
      <p:sp useBgFill="1">
        <p:nvSpPr>
          <p:cNvPr id="12" name="Freeform: Shape 11">
            <a:extLst>
              <a:ext uri="{FF2B5EF4-FFF2-40B4-BE49-F238E27FC236}">
                <a16:creationId xmlns:a16="http://schemas.microsoft.com/office/drawing/2014/main" id="{340FBF66-6037-081E-B149-C0EC96AAC328}"/>
              </a:ext>
            </a:extLst>
          </p:cNvPr>
          <p:cNvSpPr/>
          <p:nvPr>
            <p:custDataLst>
              <p:tags r:id="rId27"/>
            </p:custDataLst>
          </p:nvPr>
        </p:nvSpPr>
        <p:spPr bwMode="auto">
          <a:xfrm>
            <a:off x="841375" y="5548313"/>
            <a:ext cx="146051" cy="96838"/>
          </a:xfrm>
          <a:custGeom>
            <a:avLst/>
            <a:gdLst/>
            <a:ahLst/>
            <a:cxnLst/>
            <a:rect l="0" t="0" r="0" b="0"/>
            <a:pathLst>
              <a:path w="146051" h="96838">
                <a:moveTo>
                  <a:pt x="0" y="39687"/>
                </a:moveTo>
                <a:lnTo>
                  <a:pt x="146050" y="0"/>
                </a:lnTo>
                <a:lnTo>
                  <a:pt x="146050" y="57150"/>
                </a:lnTo>
                <a:lnTo>
                  <a:pt x="0" y="96837"/>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 name="Freeform: Shape 9">
            <a:extLst>
              <a:ext uri="{FF2B5EF4-FFF2-40B4-BE49-F238E27FC236}">
                <a16:creationId xmlns:a16="http://schemas.microsoft.com/office/drawing/2014/main" id="{225131A1-30CD-C01F-3595-775AFFBBE1B1}"/>
              </a:ext>
            </a:extLst>
          </p:cNvPr>
          <p:cNvSpPr/>
          <p:nvPr>
            <p:custDataLst>
              <p:tags r:id="rId28"/>
            </p:custDataLst>
          </p:nvPr>
        </p:nvSpPr>
        <p:spPr bwMode="auto">
          <a:xfrm>
            <a:off x="841375" y="55483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1B283B40-C6C7-83BF-C6F0-76E6DFCF94AF}"/>
              </a:ext>
            </a:extLst>
          </p:cNvPr>
          <p:cNvSpPr/>
          <p:nvPr>
            <p:custDataLst>
              <p:tags r:id="rId29"/>
            </p:custDataLst>
          </p:nvPr>
        </p:nvSpPr>
        <p:spPr bwMode="auto">
          <a:xfrm>
            <a:off x="841375" y="56054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Placeholder 4">
            <a:extLst>
              <a:ext uri="{FF2B5EF4-FFF2-40B4-BE49-F238E27FC236}">
                <a16:creationId xmlns:a16="http://schemas.microsoft.com/office/drawing/2014/main" id="{0937A2E8-80EB-2D5C-908E-51516F2887A4}"/>
              </a:ext>
            </a:extLst>
          </p:cNvPr>
          <p:cNvSpPr>
            <a:spLocks noGrp="1"/>
          </p:cNvSpPr>
          <p:nvPr>
            <p:custDataLst>
              <p:tags r:id="rId30"/>
            </p:custDataLst>
          </p:nvPr>
        </p:nvSpPr>
        <p:spPr bwMode="auto">
          <a:xfrm>
            <a:off x="10377488" y="1884363"/>
            <a:ext cx="13096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6F480DD-CAAE-4F29-8EF9-BC59C0D372FB}" type="datetime'''2''0''''''24 Pr''oje''''''''''''ct''i''''on'''">
              <a:rPr lang="en-US" altLang="en-US" sz="1400" b="1" smtClean="0">
                <a:solidFill>
                  <a:schemeClr val="accent2"/>
                </a:solidFill>
                <a:cs typeface="+mn-cs"/>
              </a:rPr>
              <a:pPr lvl="0">
                <a:spcBef>
                  <a:spcPct val="0"/>
                </a:spcBef>
                <a:spcAft>
                  <a:spcPct val="0"/>
                </a:spcAft>
              </a:pPr>
              <a:t>2024 Projection</a:t>
            </a:fld>
            <a:endParaRPr lang="en-US" sz="1400" b="1">
              <a:solidFill>
                <a:schemeClr val="accent2"/>
              </a:solidFill>
              <a:cs typeface="+mn-cs"/>
            </a:endParaRPr>
          </a:p>
        </p:txBody>
      </p:sp>
      <p:sp>
        <p:nvSpPr>
          <p:cNvPr id="18" name="Text Placeholder 4">
            <a:extLst>
              <a:ext uri="{FF2B5EF4-FFF2-40B4-BE49-F238E27FC236}">
                <a16:creationId xmlns:a16="http://schemas.microsoft.com/office/drawing/2014/main" id="{75396B83-F8DC-801B-322A-A116F30235F6}"/>
              </a:ext>
            </a:extLst>
          </p:cNvPr>
          <p:cNvSpPr>
            <a:spLocks noGrp="1"/>
          </p:cNvSpPr>
          <p:nvPr>
            <p:custDataLst>
              <p:tags r:id="rId31"/>
            </p:custDataLst>
          </p:nvPr>
        </p:nvSpPr>
        <p:spPr bwMode="auto">
          <a:xfrm>
            <a:off x="10377488" y="3595688"/>
            <a:ext cx="13096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DA4D655-DD69-4427-BC61-4551C5A9E393}" type="datetime'20''23'''' ''''Proje''c''t''''''''''''''i''o''''''n'">
              <a:rPr lang="en-US" altLang="en-US" sz="1400" b="1" smtClean="0">
                <a:solidFill>
                  <a:schemeClr val="accent3"/>
                </a:solidFill>
                <a:cs typeface="+mn-cs"/>
              </a:rPr>
              <a:pPr lvl="0">
                <a:spcBef>
                  <a:spcPct val="0"/>
                </a:spcBef>
                <a:spcAft>
                  <a:spcPct val="0"/>
                </a:spcAft>
              </a:pPr>
              <a:t>2023 Projection</a:t>
            </a:fld>
            <a:endParaRPr lang="en-US" sz="1400" b="1">
              <a:solidFill>
                <a:schemeClr val="accent3"/>
              </a:solidFill>
              <a:cs typeface="+mn-cs"/>
            </a:endParaRPr>
          </a:p>
        </p:txBody>
      </p:sp>
      <p:sp>
        <p:nvSpPr>
          <p:cNvPr id="19" name="Text Placeholder 4">
            <a:extLst>
              <a:ext uri="{FF2B5EF4-FFF2-40B4-BE49-F238E27FC236}">
                <a16:creationId xmlns:a16="http://schemas.microsoft.com/office/drawing/2014/main" id="{2DD77488-94C3-44E2-7711-4F99E8876ED9}"/>
              </a:ext>
            </a:extLst>
          </p:cNvPr>
          <p:cNvSpPr>
            <a:spLocks noGrp="1"/>
          </p:cNvSpPr>
          <p:nvPr>
            <p:custDataLst>
              <p:tags r:id="rId32"/>
            </p:custDataLst>
          </p:nvPr>
        </p:nvSpPr>
        <p:spPr bwMode="auto">
          <a:xfrm>
            <a:off x="10377488" y="4056063"/>
            <a:ext cx="13096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B8512D1-7C78-4B49-B888-EAFFC65D2776}" type="datetime'20''2''2 P''''''r''''''''''o''j''''e''''c''''t''i''''''o''n'">
              <a:rPr lang="en-US" altLang="en-US" sz="1400" b="1" smtClean="0">
                <a:solidFill>
                  <a:schemeClr val="accent1"/>
                </a:solidFill>
                <a:cs typeface="+mn-cs"/>
              </a:rPr>
              <a:pPr lvl="0">
                <a:spcBef>
                  <a:spcPct val="0"/>
                </a:spcBef>
                <a:spcAft>
                  <a:spcPct val="0"/>
                </a:spcAft>
              </a:pPr>
              <a:t>2022 Projection</a:t>
            </a:fld>
            <a:endParaRPr lang="en-US" sz="1400" b="1">
              <a:solidFill>
                <a:schemeClr val="accent1"/>
              </a:solidFill>
              <a:cs typeface="+mn-cs"/>
            </a:endParaRPr>
          </a:p>
        </p:txBody>
      </p:sp>
      <p:sp>
        <p:nvSpPr>
          <p:cNvPr id="21" name="ACET">
            <a:extLst>
              <a:ext uri="{FF2B5EF4-FFF2-40B4-BE49-F238E27FC236}">
                <a16:creationId xmlns:a16="http://schemas.microsoft.com/office/drawing/2014/main" id="{EFF06AA6-CBA7-B57D-8D6F-320625419A19}"/>
              </a:ext>
            </a:extLst>
          </p:cNvPr>
          <p:cNvSpPr txBox="1"/>
          <p:nvPr>
            <p:custDataLst>
              <p:tags r:id="rId33"/>
            </p:custDataLst>
          </p:nvPr>
        </p:nvSpPr>
        <p:spPr>
          <a:xfrm>
            <a:off x="554736" y="1315301"/>
            <a:ext cx="10799612"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buNone/>
            </a:pPr>
            <a:r>
              <a:rPr lang="en-US" b="1"/>
              <a:t>U.S. summer peak hour demand by year (2023-2030), </a:t>
            </a:r>
            <a:r>
              <a:rPr lang="en-US"/>
              <a:t>GW</a:t>
            </a:r>
          </a:p>
        </p:txBody>
      </p:sp>
      <p:cxnSp>
        <p:nvCxnSpPr>
          <p:cNvPr id="22" name="LineContentSeparatorStrong 13">
            <a:extLst>
              <a:ext uri="{FF2B5EF4-FFF2-40B4-BE49-F238E27FC236}">
                <a16:creationId xmlns:a16="http://schemas.microsoft.com/office/drawing/2014/main" id="{B25C6B03-5B19-37E3-4725-8BD615ECB2BA}"/>
              </a:ext>
            </a:extLst>
          </p:cNvPr>
          <p:cNvCxnSpPr>
            <a:cxnSpLocks/>
          </p:cNvCxnSpPr>
          <p:nvPr>
            <p:custDataLst>
              <p:tags r:id="rId34"/>
            </p:custDataLst>
          </p:nvPr>
        </p:nvCxnSpPr>
        <p:spPr>
          <a:xfrm>
            <a:off x="554736" y="1565646"/>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8EAAC1-0CC4-1AAA-0988-CFF0D92B95E3}"/>
              </a:ext>
            </a:extLst>
          </p:cNvPr>
          <p:cNvSpPr txBox="1"/>
          <p:nvPr/>
        </p:nvSpPr>
        <p:spPr>
          <a:xfrm>
            <a:off x="554734" y="6554550"/>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NERC 2024 Electricity Supply and Demand data</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grpSp>
        <p:nvGrpSpPr>
          <p:cNvPr id="8" name="Group 7">
            <a:extLst>
              <a:ext uri="{FF2B5EF4-FFF2-40B4-BE49-F238E27FC236}">
                <a16:creationId xmlns:a16="http://schemas.microsoft.com/office/drawing/2014/main" id="{A3C6A38F-354C-1E2D-FAA8-C88BBA2AA7A8}"/>
              </a:ext>
            </a:extLst>
          </p:cNvPr>
          <p:cNvGrpSpPr/>
          <p:nvPr/>
        </p:nvGrpSpPr>
        <p:grpSpPr>
          <a:xfrm>
            <a:off x="554734" y="149436"/>
            <a:ext cx="774233" cy="775869"/>
            <a:chOff x="1235346" y="1954231"/>
            <a:chExt cx="1686382" cy="1686382"/>
          </a:xfrm>
        </p:grpSpPr>
        <p:sp>
          <p:nvSpPr>
            <p:cNvPr id="9" name="Oval 8">
              <a:extLst>
                <a:ext uri="{FF2B5EF4-FFF2-40B4-BE49-F238E27FC236}">
                  <a16:creationId xmlns:a16="http://schemas.microsoft.com/office/drawing/2014/main" id="{65C3E993-6A80-9FA3-652B-3AD99407E6B7}"/>
                </a:ext>
              </a:extLst>
            </p:cNvPr>
            <p:cNvSpPr/>
            <p:nvPr/>
          </p:nvSpPr>
          <p:spPr>
            <a:xfrm>
              <a:off x="1235346" y="1954231"/>
              <a:ext cx="1686382" cy="168638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bg1"/>
                </a:solidFill>
              </a:endParaRPr>
            </a:p>
          </p:txBody>
        </p:sp>
        <p:pic>
          <p:nvPicPr>
            <p:cNvPr id="15" name="Graphic 14" descr="Upward trend with solid fill">
              <a:extLst>
                <a:ext uri="{FF2B5EF4-FFF2-40B4-BE49-F238E27FC236}">
                  <a16:creationId xmlns:a16="http://schemas.microsoft.com/office/drawing/2014/main" id="{E49ED80F-1A0F-6131-57D8-32F3BBF9A841}"/>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392737" y="2111622"/>
              <a:ext cx="1371600" cy="1371600"/>
            </a:xfrm>
            <a:prstGeom prst="rect">
              <a:avLst/>
            </a:prstGeom>
          </p:spPr>
        </p:pic>
      </p:grpSp>
    </p:spTree>
    <p:extLst>
      <p:ext uri="{BB962C8B-B14F-4D97-AF65-F5344CB8AC3E}">
        <p14:creationId xmlns:p14="http://schemas.microsoft.com/office/powerpoint/2010/main" val="92541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4CCAFE0-E485-F354-919F-918DCEA569D1}"/>
              </a:ext>
            </a:extLst>
          </p:cNvPr>
          <p:cNvGraphicFramePr>
            <a:graphicFrameLocks noChangeAspect="1"/>
          </p:cNvGraphicFramePr>
          <p:nvPr>
            <p:custDataLst>
              <p:tags r:id="rId1"/>
            </p:custDataLst>
            <p:extLst>
              <p:ext uri="{D42A27DB-BD31-4B8C-83A1-F6EECF244321}">
                <p14:modId xmlns:p14="http://schemas.microsoft.com/office/powerpoint/2010/main" val="157207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204" imgH="204" progId="TCLayout.ActiveDocument.1">
                  <p:embed/>
                </p:oleObj>
              </mc:Choice>
              <mc:Fallback>
                <p:oleObj name="think-cell Slide" r:id="rId23" imgW="204" imgH="204" progId="TCLayout.ActiveDocument.1">
                  <p:embed/>
                  <p:pic>
                    <p:nvPicPr>
                      <p:cNvPr id="8" name="think-cell data - do not delete" hidden="1">
                        <a:extLst>
                          <a:ext uri="{FF2B5EF4-FFF2-40B4-BE49-F238E27FC236}">
                            <a16:creationId xmlns:a16="http://schemas.microsoft.com/office/drawing/2014/main" id="{A4CCAFE0-E485-F354-919F-918DCEA569D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ED10AEC8-8A83-D4DA-3D45-ACC813D66386}"/>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3" name="Title 2">
            <a:extLst>
              <a:ext uri="{FF2B5EF4-FFF2-40B4-BE49-F238E27FC236}">
                <a16:creationId xmlns:a16="http://schemas.microsoft.com/office/drawing/2014/main" id="{71A9ED88-2932-227D-B08A-85066AA9505E}"/>
              </a:ext>
            </a:extLst>
          </p:cNvPr>
          <p:cNvSpPr>
            <a:spLocks noGrp="1"/>
          </p:cNvSpPr>
          <p:nvPr>
            <p:ph type="title"/>
          </p:nvPr>
        </p:nvSpPr>
        <p:spPr>
          <a:xfrm>
            <a:off x="1403286" y="172212"/>
            <a:ext cx="10233977" cy="731520"/>
          </a:xfrm>
        </p:spPr>
        <p:txBody>
          <a:bodyPr vert="horz"/>
          <a:lstStyle/>
          <a:p>
            <a:r>
              <a:rPr lang="en-US" i="1" dirty="0">
                <a:solidFill>
                  <a:schemeClr val="accent3"/>
                </a:solidFill>
              </a:rPr>
              <a:t>Affordability:</a:t>
            </a:r>
            <a:r>
              <a:rPr lang="en-US" dirty="0">
                <a:solidFill>
                  <a:schemeClr val="accent3"/>
                </a:solidFill>
              </a:rPr>
              <a:t> </a:t>
            </a:r>
            <a:r>
              <a:rPr lang="en-US" dirty="0"/>
              <a:t>Growth in distribution system costs outpaces all other grid capital costs</a:t>
            </a:r>
          </a:p>
        </p:txBody>
      </p:sp>
      <p:graphicFrame>
        <p:nvGraphicFramePr>
          <p:cNvPr id="110" name="Chart 109">
            <a:extLst>
              <a:ext uri="{FF2B5EF4-FFF2-40B4-BE49-F238E27FC236}">
                <a16:creationId xmlns:a16="http://schemas.microsoft.com/office/drawing/2014/main" id="{F1D6AF34-3C2F-3F06-2F41-ED43AAAD524D}"/>
              </a:ext>
            </a:extLst>
          </p:cNvPr>
          <p:cNvGraphicFramePr/>
          <p:nvPr>
            <p:custDataLst>
              <p:tags r:id="rId2"/>
            </p:custDataLst>
            <p:extLst>
              <p:ext uri="{D42A27DB-BD31-4B8C-83A1-F6EECF244321}">
                <p14:modId xmlns:p14="http://schemas.microsoft.com/office/powerpoint/2010/main" val="3334250814"/>
              </p:ext>
            </p:extLst>
          </p:nvPr>
        </p:nvGraphicFramePr>
        <p:xfrm>
          <a:off x="515938" y="1795463"/>
          <a:ext cx="10456862" cy="4373562"/>
        </p:xfrm>
        <a:graphic>
          <a:graphicData uri="http://schemas.openxmlformats.org/drawingml/2006/chart">
            <c:chart xmlns:c="http://schemas.openxmlformats.org/drawingml/2006/chart" xmlns:r="http://schemas.openxmlformats.org/officeDocument/2006/relationships" r:id="rId25"/>
          </a:graphicData>
        </a:graphic>
      </p:graphicFrame>
      <p:sp>
        <p:nvSpPr>
          <p:cNvPr id="36" name="Text Placeholder 4">
            <a:extLst>
              <a:ext uri="{FF2B5EF4-FFF2-40B4-BE49-F238E27FC236}">
                <a16:creationId xmlns:a16="http://schemas.microsoft.com/office/drawing/2014/main" id="{4C1F3293-4EFE-461D-940D-7EE66BAE31C5}"/>
              </a:ext>
            </a:extLst>
          </p:cNvPr>
          <p:cNvSpPr>
            <a:spLocks noGrp="1"/>
          </p:cNvSpPr>
          <p:nvPr>
            <p:custDataLst>
              <p:tags r:id="rId3"/>
            </p:custDataLst>
          </p:nvPr>
        </p:nvSpPr>
        <p:spPr bwMode="gray">
          <a:xfrm>
            <a:off x="639763" y="5554663"/>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4336E64C-7EA0-4A47-AD9E-3A739BDC2F68}" type="datetime'0'''''''''''''''''''''''''''''''''">
              <a:rPr lang="en-US" altLang="en-US" sz="1400" smtClean="0">
                <a:cs typeface="+mn-cs"/>
              </a:rPr>
              <a:pPr lvl="0" algn="r">
                <a:spcBef>
                  <a:spcPct val="0"/>
                </a:spcBef>
                <a:spcAft>
                  <a:spcPct val="0"/>
                </a:spcAft>
              </a:pPr>
              <a:t>0</a:t>
            </a:fld>
            <a:endParaRPr lang="en-US" sz="1400">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4"/>
            </p:custDataLst>
          </p:nvPr>
        </p:nvSpPr>
        <p:spPr bwMode="gray">
          <a:xfrm>
            <a:off x="639763" y="5210175"/>
            <a:ext cx="98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3E9734C1-B272-4AD8-85A7-BBC4E8385EE3}" type="datetime'5'''''''''''''''''''''''''''''''''''''''''''''''''''''''''''''">
              <a:rPr lang="en-US" altLang="en-US" sz="1400" smtClean="0">
                <a:cs typeface="+mn-cs"/>
              </a:rPr>
              <a:pPr lvl="0" algn="r">
                <a:spcBef>
                  <a:spcPct val="0"/>
                </a:spcBef>
                <a:spcAft>
                  <a:spcPct val="0"/>
                </a:spcAft>
              </a:pPr>
              <a:t>5</a:t>
            </a:fld>
            <a:endParaRPr lang="en-US" sz="1400">
              <a:cs typeface="+mn-cs"/>
            </a:endParaRPr>
          </a:p>
        </p:txBody>
      </p:sp>
      <p:sp>
        <p:nvSpPr>
          <p:cNvPr id="38"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541338" y="486727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8D05AC2-C1AD-4CB9-98B5-67520082DA5A}" type="datetime'''''''1''''''''''''''0'''''''''''''''''''''''">
              <a:rPr lang="en-US" altLang="en-US" sz="1400" smtClean="0">
                <a:cs typeface="+mn-cs"/>
              </a:rPr>
              <a:pPr lvl="0" algn="r">
                <a:spcBef>
                  <a:spcPct val="0"/>
                </a:spcBef>
                <a:spcAft>
                  <a:spcPct val="0"/>
                </a:spcAft>
              </a:pPr>
              <a:t>10</a:t>
            </a:fld>
            <a:endParaRPr lang="en-US" sz="1400">
              <a:cs typeface="+mn-cs"/>
            </a:endParaRPr>
          </a:p>
        </p:txBody>
      </p:sp>
      <p:sp>
        <p:nvSpPr>
          <p:cNvPr id="39"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541338" y="4522788"/>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A5989F2C-0293-47B2-A04C-80ADCCAC8CE1}" type="datetime'''1''''''''''''''''''''''''''''''''5'">
              <a:rPr lang="en-US" altLang="en-US" sz="1400" smtClean="0">
                <a:cs typeface="+mn-cs"/>
              </a:rPr>
              <a:pPr lvl="0" algn="r">
                <a:spcBef>
                  <a:spcPct val="0"/>
                </a:spcBef>
                <a:spcAft>
                  <a:spcPct val="0"/>
                </a:spcAft>
              </a:pPr>
              <a:t>15</a:t>
            </a:fld>
            <a:endParaRPr lang="en-US" sz="1400">
              <a:cs typeface="+mn-cs"/>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541338" y="417830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237E9BD-4AA3-4444-B029-59BE03B8934A}" type="datetime'''''''''2''''0'''''''''''''''''''''''">
              <a:rPr lang="en-US" altLang="en-US" sz="1400" smtClean="0">
                <a:cs typeface="+mn-cs"/>
              </a:rPr>
              <a:pPr lvl="0" algn="r">
                <a:spcBef>
                  <a:spcPct val="0"/>
                </a:spcBef>
                <a:spcAft>
                  <a:spcPct val="0"/>
                </a:spcAft>
              </a:pPr>
              <a:t>20</a:t>
            </a:fld>
            <a:endParaRPr lang="en-US" sz="1400">
              <a:cs typeface="+mn-cs"/>
            </a:endParaRPr>
          </a:p>
        </p:txBody>
      </p:sp>
      <p:sp>
        <p:nvSpPr>
          <p:cNvPr id="41"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541338" y="383540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A1F95DB1-9A53-4330-A400-E5B168DB126F}" type="datetime'''''''''''''''2''''''''''''''5'">
              <a:rPr lang="en-US" altLang="en-US" sz="1400" smtClean="0">
                <a:cs typeface="+mn-cs"/>
              </a:rPr>
              <a:pPr lvl="0" algn="r">
                <a:spcBef>
                  <a:spcPct val="0"/>
                </a:spcBef>
                <a:spcAft>
                  <a:spcPct val="0"/>
                </a:spcAft>
              </a:pPr>
              <a:t>25</a:t>
            </a:fld>
            <a:endParaRPr lang="en-US" sz="1400">
              <a:cs typeface="+mn-cs"/>
            </a:endParaRPr>
          </a:p>
        </p:txBody>
      </p:sp>
      <p:sp>
        <p:nvSpPr>
          <p:cNvPr id="42"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541338" y="349091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A26386E3-8E6D-4A01-93DA-B4FE7BC1384B}" type="datetime'''''''''''''''''''3''''''''''''''''''0'''''">
              <a:rPr lang="en-US" altLang="en-US" sz="1400" smtClean="0">
                <a:cs typeface="+mn-cs"/>
              </a:rPr>
              <a:pPr lvl="0" algn="r">
                <a:spcBef>
                  <a:spcPct val="0"/>
                </a:spcBef>
                <a:spcAft>
                  <a:spcPct val="0"/>
                </a:spcAft>
              </a:pPr>
              <a:t>30</a:t>
            </a:fld>
            <a:endParaRPr lang="en-US" sz="1400">
              <a:cs typeface="+mn-cs"/>
            </a:endParaRPr>
          </a:p>
        </p:txBody>
      </p: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41338" y="3148013"/>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839801D3-E6C4-4B9C-B281-B58434408C66}" type="datetime'''''''3''''''''''''''''''''''''''5'''''">
              <a:rPr lang="en-US" altLang="en-US" sz="1400" smtClean="0">
                <a:cs typeface="+mn-cs"/>
              </a:rPr>
              <a:pPr lvl="0" algn="r">
                <a:spcBef>
                  <a:spcPct val="0"/>
                </a:spcBef>
                <a:spcAft>
                  <a:spcPct val="0"/>
                </a:spcAft>
              </a:pPr>
              <a:t>35</a:t>
            </a:fld>
            <a:endParaRPr lang="en-US" sz="1400">
              <a:cs typeface="+mn-cs"/>
            </a:endParaRPr>
          </a:p>
        </p:txBody>
      </p:sp>
      <p:sp>
        <p:nvSpPr>
          <p:cNvPr id="44"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541338" y="28035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CCE0262B-B0AA-4747-A963-D996E0B1FF9B}" type="datetime'''4''''''''''''''''''''''0'''''''''">
              <a:rPr lang="en-US" altLang="en-US" sz="1400" smtClean="0">
                <a:cs typeface="+mn-cs"/>
              </a:rPr>
              <a:pPr lvl="0" algn="r">
                <a:spcBef>
                  <a:spcPct val="0"/>
                </a:spcBef>
                <a:spcAft>
                  <a:spcPct val="0"/>
                </a:spcAft>
              </a:pPr>
              <a:t>40</a:t>
            </a:fld>
            <a:endParaRPr lang="en-US" sz="1400">
              <a:cs typeface="+mn-cs"/>
            </a:endParaRPr>
          </a:p>
        </p:txBody>
      </p:sp>
      <p:sp>
        <p:nvSpPr>
          <p:cNvPr id="45"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541338" y="2459038"/>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7E6107C7-68B6-4EF8-B5E5-DAFF4F4A8605}" type="datetime'''''4''''''''''''''''''''5'''''''''''''''''''''">
              <a:rPr lang="en-US" altLang="en-US" sz="1400" smtClean="0">
                <a:cs typeface="+mn-cs"/>
              </a:rPr>
              <a:pPr lvl="0" algn="r">
                <a:spcBef>
                  <a:spcPct val="0"/>
                </a:spcBef>
                <a:spcAft>
                  <a:spcPct val="0"/>
                </a:spcAft>
              </a:pPr>
              <a:t>45</a:t>
            </a:fld>
            <a:endParaRPr lang="en-US" sz="1400">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541338" y="2116138"/>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6609DE8E-6556-41BC-A591-F533A4F41A35}" type="datetime'''''''''''''''''''''''''''''''''5''''''''''0'''''''''">
              <a:rPr lang="en-US" altLang="en-US" sz="1400" smtClean="0">
                <a:cs typeface="+mn-cs"/>
              </a:rPr>
              <a:pPr lvl="0" algn="r">
                <a:spcBef>
                  <a:spcPct val="0"/>
                </a:spcBef>
                <a:spcAft>
                  <a:spcPct val="0"/>
                </a:spcAft>
              </a:pPr>
              <a:t>50</a:t>
            </a:fld>
            <a:endParaRPr lang="en-US" sz="1400">
              <a:cs typeface="+mn-cs"/>
            </a:endParaRPr>
          </a:p>
        </p:txBody>
      </p:sp>
      <p:sp>
        <p:nvSpPr>
          <p:cNvPr id="47"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541338" y="1771650"/>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789D1766-2379-466A-9E92-27ED78882C27}" type="datetime'5''''''''''''''5'''''''''''''''''''''">
              <a:rPr lang="en-US" altLang="en-US" sz="1400" smtClean="0">
                <a:cs typeface="+mn-cs"/>
              </a:rPr>
              <a:pPr lvl="0" algn="r">
                <a:spcBef>
                  <a:spcPct val="0"/>
                </a:spcBef>
                <a:spcAft>
                  <a:spcPct val="0"/>
                </a:spcAft>
              </a:pPr>
              <a:t>55</a:t>
            </a:fld>
            <a:endParaRPr lang="en-US" sz="1400">
              <a:cs typeface="+mn-cs"/>
            </a:endParaRPr>
          </a:p>
        </p:txBody>
      </p:sp>
      <p:sp>
        <p:nvSpPr>
          <p:cNvPr id="5"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auto">
          <a:xfrm>
            <a:off x="10717213" y="3863975"/>
            <a:ext cx="935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D98F5FA-0C1B-4036-8622-1C6704D6BFD8}" type="datetime'''''''''G''''e''''''ner''''''a''''''''t''i''''''''''''on'''">
              <a:rPr lang="en-US" altLang="en-US" sz="1400" b="1" smtClean="0">
                <a:solidFill>
                  <a:schemeClr val="accent2"/>
                </a:solidFill>
                <a:cs typeface="+mn-cs"/>
              </a:rPr>
              <a:pPr lvl="0">
                <a:spcBef>
                  <a:spcPct val="0"/>
                </a:spcBef>
                <a:spcAft>
                  <a:spcPct val="0"/>
                </a:spcAft>
              </a:pPr>
              <a:t>Generation</a:t>
            </a:fld>
            <a:endParaRPr lang="en-US" sz="1400" b="1">
              <a:solidFill>
                <a:schemeClr val="accent2"/>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auto">
          <a:xfrm>
            <a:off x="10717213" y="3600450"/>
            <a:ext cx="11430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604910-929D-4271-B545-EF135A1BC71E}" type="datetime'T''r''an''''s''''m''''''''i''''''''''''ss''io''''''''''n'">
              <a:rPr lang="en-US" altLang="en-US" sz="1400" b="1" smtClean="0">
                <a:solidFill>
                  <a:schemeClr val="accent3"/>
                </a:solidFill>
                <a:cs typeface="+mn-cs"/>
              </a:rPr>
              <a:pPr lvl="0">
                <a:spcBef>
                  <a:spcPct val="0"/>
                </a:spcBef>
                <a:spcAft>
                  <a:spcPct val="0"/>
                </a:spcAft>
              </a:pPr>
              <a:t>Transmission</a:t>
            </a:fld>
            <a:endParaRPr lang="en-US" sz="1400" b="1">
              <a:solidFill>
                <a:schemeClr val="accent3"/>
              </a:solidFill>
              <a:cs typeface="+mn-cs"/>
            </a:endParaRPr>
          </a:p>
        </p:txBody>
      </p:sp>
      <p:sp>
        <p:nvSpPr>
          <p:cNvPr id="29" name="Text Placeholder 4">
            <a:extLst>
              <a:ext uri="{FF2B5EF4-FFF2-40B4-BE49-F238E27FC236}">
                <a16:creationId xmlns:a16="http://schemas.microsoft.com/office/drawing/2014/main" id="{2E70ABEE-885B-E8A0-29D1-443172C61D20}"/>
              </a:ext>
            </a:extLst>
          </p:cNvPr>
          <p:cNvSpPr>
            <a:spLocks noGrp="1"/>
          </p:cNvSpPr>
          <p:nvPr>
            <p:custDataLst>
              <p:tags r:id="rId17"/>
            </p:custDataLst>
          </p:nvPr>
        </p:nvSpPr>
        <p:spPr bwMode="auto">
          <a:xfrm>
            <a:off x="10717213" y="2051050"/>
            <a:ext cx="993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9A537D1-20CA-4E91-9A76-50DB19AA55CE}" type="datetime'''''''''''D''i''str''ib''''''''''''ut''''''i''''''''''''''on'">
              <a:rPr lang="en-US" altLang="en-US" sz="1400" b="1" smtClean="0">
                <a:solidFill>
                  <a:schemeClr val="accent1"/>
                </a:solidFill>
                <a:cs typeface="+mn-cs"/>
              </a:rPr>
              <a:pPr lvl="0">
                <a:spcBef>
                  <a:spcPct val="0"/>
                </a:spcBef>
                <a:spcAft>
                  <a:spcPct val="0"/>
                </a:spcAft>
              </a:pPr>
              <a:t>Distribution</a:t>
            </a:fld>
            <a:endParaRPr lang="en-US" sz="1400" b="1">
              <a:solidFill>
                <a:schemeClr val="accent1"/>
              </a:solidFill>
              <a:cs typeface="+mn-cs"/>
            </a:endParaRPr>
          </a:p>
        </p:txBody>
      </p:sp>
      <p:sp>
        <p:nvSpPr>
          <p:cNvPr id="30" name="Text Placeholder 4">
            <a:extLst>
              <a:ext uri="{FF2B5EF4-FFF2-40B4-BE49-F238E27FC236}">
                <a16:creationId xmlns:a16="http://schemas.microsoft.com/office/drawing/2014/main" id="{CB4BC102-38C4-2B94-A74D-64F5437903C9}"/>
              </a:ext>
            </a:extLst>
          </p:cNvPr>
          <p:cNvSpPr>
            <a:spLocks noGrp="1"/>
          </p:cNvSpPr>
          <p:nvPr>
            <p:custDataLst>
              <p:tags r:id="rId18"/>
            </p:custDataLst>
          </p:nvPr>
        </p:nvSpPr>
        <p:spPr bwMode="auto">
          <a:xfrm>
            <a:off x="10717213" y="4679950"/>
            <a:ext cx="473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FE8DD9E-AABB-4D00-81AF-BDCEE19D0C64}" type="datetime'''O''''''''''''''''''t''''''''h''''''e''''r'''''''">
              <a:rPr lang="en-US" altLang="en-US" sz="1400" b="1" smtClean="0">
                <a:solidFill>
                  <a:srgbClr val="7F7F7F"/>
                </a:solidFill>
                <a:cs typeface="+mn-cs"/>
              </a:rPr>
              <a:pPr lvl="0">
                <a:spcBef>
                  <a:spcPct val="0"/>
                </a:spcBef>
                <a:spcAft>
                  <a:spcPct val="0"/>
                </a:spcAft>
              </a:pPr>
              <a:t>Other</a:t>
            </a:fld>
            <a:endParaRPr lang="en-US" sz="1400" b="1">
              <a:solidFill>
                <a:srgbClr val="7F7F7F"/>
              </a:solidFill>
              <a:cs typeface="+mn-cs"/>
            </a:endParaRPr>
          </a:p>
        </p:txBody>
      </p:sp>
      <p:sp>
        <p:nvSpPr>
          <p:cNvPr id="71" name="ACET">
            <a:extLst>
              <a:ext uri="{FF2B5EF4-FFF2-40B4-BE49-F238E27FC236}">
                <a16:creationId xmlns:a16="http://schemas.microsoft.com/office/drawing/2014/main" id="{292C53C9-B61C-3444-B88C-F79365DB5ABE}"/>
              </a:ext>
            </a:extLst>
          </p:cNvPr>
          <p:cNvSpPr txBox="1"/>
          <p:nvPr>
            <p:custDataLst>
              <p:tags r:id="rId19"/>
            </p:custDataLst>
          </p:nvPr>
        </p:nvSpPr>
        <p:spPr>
          <a:xfrm>
            <a:off x="554736" y="1315301"/>
            <a:ext cx="10799612"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buNone/>
            </a:pPr>
            <a:r>
              <a:rPr lang="en-US" b="1"/>
              <a:t>Annual U.S. capital expenditures by sector (2003-2023), </a:t>
            </a:r>
            <a:r>
              <a:rPr lang="en-US"/>
              <a:t>billions of 2023 U.S. dollars ($)</a:t>
            </a:r>
          </a:p>
        </p:txBody>
      </p:sp>
      <p:cxnSp>
        <p:nvCxnSpPr>
          <p:cNvPr id="72" name="LineContentSeparatorStrong 13">
            <a:extLst>
              <a:ext uri="{FF2B5EF4-FFF2-40B4-BE49-F238E27FC236}">
                <a16:creationId xmlns:a16="http://schemas.microsoft.com/office/drawing/2014/main" id="{C98AD283-FE89-BF17-AF4C-077CF94B9BB1}"/>
              </a:ext>
            </a:extLst>
          </p:cNvPr>
          <p:cNvCxnSpPr>
            <a:cxnSpLocks/>
          </p:cNvCxnSpPr>
          <p:nvPr>
            <p:custDataLst>
              <p:tags r:id="rId20"/>
            </p:custDataLst>
          </p:nvPr>
        </p:nvCxnSpPr>
        <p:spPr>
          <a:xfrm>
            <a:off x="554736" y="1565646"/>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06ECF5-0527-E060-13BC-ADBA211DB520}"/>
              </a:ext>
            </a:extLst>
          </p:cNvPr>
          <p:cNvSpPr txBox="1"/>
          <p:nvPr/>
        </p:nvSpPr>
        <p:spPr>
          <a:xfrm>
            <a:off x="554734" y="6554550"/>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FERC Form 1 (Electric Utility Annual Report)</a:t>
            </a:r>
            <a:endParaRPr lang="en-US" sz="1100">
              <a:effectLst/>
              <a:latin typeface="Aptos" panose="020B0004020202020204" pitchFamily="34" charset="0"/>
              <a:ea typeface="Yu Gothic" panose="020B0400000000000000" pitchFamily="34" charset="-128"/>
              <a:cs typeface="Arial" panose="020B0604020202020204" pitchFamily="34" charset="0"/>
            </a:endParaRPr>
          </a:p>
        </p:txBody>
      </p:sp>
      <p:grpSp>
        <p:nvGrpSpPr>
          <p:cNvPr id="2" name="Group 1">
            <a:extLst>
              <a:ext uri="{FF2B5EF4-FFF2-40B4-BE49-F238E27FC236}">
                <a16:creationId xmlns:a16="http://schemas.microsoft.com/office/drawing/2014/main" id="{EBE65A21-3766-DCCD-08CE-7E11F268F58F}"/>
              </a:ext>
            </a:extLst>
          </p:cNvPr>
          <p:cNvGrpSpPr/>
          <p:nvPr/>
        </p:nvGrpSpPr>
        <p:grpSpPr>
          <a:xfrm>
            <a:off x="515938" y="164893"/>
            <a:ext cx="742427" cy="738839"/>
            <a:chOff x="5302221" y="1858339"/>
            <a:chExt cx="1686382" cy="1686382"/>
          </a:xfrm>
        </p:grpSpPr>
        <p:sp>
          <p:nvSpPr>
            <p:cNvPr id="4" name="Oval 3">
              <a:extLst>
                <a:ext uri="{FF2B5EF4-FFF2-40B4-BE49-F238E27FC236}">
                  <a16:creationId xmlns:a16="http://schemas.microsoft.com/office/drawing/2014/main" id="{6E6D3498-ACF4-9B98-49A1-7C08709DA065}"/>
                </a:ext>
              </a:extLst>
            </p:cNvPr>
            <p:cNvSpPr/>
            <p:nvPr/>
          </p:nvSpPr>
          <p:spPr>
            <a:xfrm>
              <a:off x="5302221" y="1858339"/>
              <a:ext cx="1686382" cy="168638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bg1"/>
                </a:solidFill>
              </a:endParaRPr>
            </a:p>
          </p:txBody>
        </p:sp>
        <p:pic>
          <p:nvPicPr>
            <p:cNvPr id="9" name="Graphic 8" descr="Dollar with solid fill">
              <a:extLst>
                <a:ext uri="{FF2B5EF4-FFF2-40B4-BE49-F238E27FC236}">
                  <a16:creationId xmlns:a16="http://schemas.microsoft.com/office/drawing/2014/main" id="{A8E4180E-D167-DE97-BA00-52AC8DBE604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459612" y="2015730"/>
              <a:ext cx="1371600" cy="1371600"/>
            </a:xfrm>
            <a:prstGeom prst="rect">
              <a:avLst/>
            </a:prstGeom>
          </p:spPr>
        </p:pic>
      </p:grpSp>
    </p:spTree>
    <p:extLst>
      <p:ext uri="{BB962C8B-B14F-4D97-AF65-F5344CB8AC3E}">
        <p14:creationId xmlns:p14="http://schemas.microsoft.com/office/powerpoint/2010/main" val="134064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45BCF3AD-BCDA-13FC-E178-5B9312CC53CC}"/>
              </a:ext>
            </a:extLst>
          </p:cNvPr>
          <p:cNvGraphicFramePr>
            <a:graphicFrameLocks noChangeAspect="1"/>
          </p:cNvGraphicFramePr>
          <p:nvPr>
            <p:custDataLst>
              <p:tags r:id="rId1"/>
            </p:custDataLst>
            <p:extLst>
              <p:ext uri="{D42A27DB-BD31-4B8C-83A1-F6EECF244321}">
                <p14:modId xmlns:p14="http://schemas.microsoft.com/office/powerpoint/2010/main" val="424869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204" imgH="204" progId="TCLayout.ActiveDocument.1">
                  <p:embed/>
                </p:oleObj>
              </mc:Choice>
              <mc:Fallback>
                <p:oleObj name="think-cell Slide" r:id="rId32" imgW="204" imgH="204" progId="TCLayout.ActiveDocument.1">
                  <p:embed/>
                  <p:pic>
                    <p:nvPicPr>
                      <p:cNvPr id="15" name="think-cell data - do not delete" hidden="1">
                        <a:extLst>
                          <a:ext uri="{FF2B5EF4-FFF2-40B4-BE49-F238E27FC236}">
                            <a16:creationId xmlns:a16="http://schemas.microsoft.com/office/drawing/2014/main" id="{45BCF3AD-BCDA-13FC-E178-5B9312CC53CC}"/>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AA97FB06-65E5-B01D-BF0E-8E6FC17F02EC}"/>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3" name="Title 2">
            <a:extLst>
              <a:ext uri="{FF2B5EF4-FFF2-40B4-BE49-F238E27FC236}">
                <a16:creationId xmlns:a16="http://schemas.microsoft.com/office/drawing/2014/main" id="{4A1C8F10-D4BE-0CCB-9190-BE67DABDFD1E}"/>
              </a:ext>
            </a:extLst>
          </p:cNvPr>
          <p:cNvSpPr>
            <a:spLocks noGrp="1"/>
          </p:cNvSpPr>
          <p:nvPr>
            <p:ph type="title"/>
          </p:nvPr>
        </p:nvSpPr>
        <p:spPr>
          <a:xfrm>
            <a:off x="1414462" y="172212"/>
            <a:ext cx="10222801" cy="731520"/>
          </a:xfrm>
        </p:spPr>
        <p:txBody>
          <a:bodyPr vert="horz"/>
          <a:lstStyle/>
          <a:p>
            <a:r>
              <a:rPr lang="en-US" i="1" dirty="0">
                <a:solidFill>
                  <a:schemeClr val="accent2"/>
                </a:solidFill>
              </a:rPr>
              <a:t>Resilience:</a:t>
            </a:r>
            <a:r>
              <a:rPr lang="en-US" i="1" dirty="0"/>
              <a:t> </a:t>
            </a:r>
            <a:r>
              <a:rPr lang="en-US" dirty="0"/>
              <a:t>The number of billion-dollar climate and weather events has doubled over the last 10 years</a:t>
            </a:r>
          </a:p>
        </p:txBody>
      </p:sp>
      <p:graphicFrame>
        <p:nvGraphicFramePr>
          <p:cNvPr id="22" name="Chart 21">
            <a:extLst>
              <a:ext uri="{FF2B5EF4-FFF2-40B4-BE49-F238E27FC236}">
                <a16:creationId xmlns:a16="http://schemas.microsoft.com/office/drawing/2014/main" id="{74C4C682-50E7-E9B8-E8DC-44BA3ACA310F}"/>
              </a:ext>
            </a:extLst>
          </p:cNvPr>
          <p:cNvGraphicFramePr/>
          <p:nvPr>
            <p:custDataLst>
              <p:tags r:id="rId2"/>
            </p:custDataLst>
            <p:extLst>
              <p:ext uri="{D42A27DB-BD31-4B8C-83A1-F6EECF244321}">
                <p14:modId xmlns:p14="http://schemas.microsoft.com/office/powerpoint/2010/main" val="935885250"/>
              </p:ext>
            </p:extLst>
          </p:nvPr>
        </p:nvGraphicFramePr>
        <p:xfrm>
          <a:off x="438150" y="1617663"/>
          <a:ext cx="10356850" cy="3875087"/>
        </p:xfrm>
        <a:graphic>
          <a:graphicData uri="http://schemas.openxmlformats.org/drawingml/2006/chart">
            <c:chart xmlns:c="http://schemas.openxmlformats.org/drawingml/2006/chart" xmlns:r="http://schemas.openxmlformats.org/officeDocument/2006/relationships" r:id="rId34"/>
          </a:graphicData>
        </a:graphic>
      </p:graphicFrame>
      <p:sp>
        <p:nvSpPr>
          <p:cNvPr id="4" name="Text Placeholder 4">
            <a:extLst>
              <a:ext uri="{FF2B5EF4-FFF2-40B4-BE49-F238E27FC236}">
                <a16:creationId xmlns:a16="http://schemas.microsoft.com/office/drawing/2014/main" id="{4C1F3293-4EFE-461D-940D-7EE66BAE31C5}"/>
              </a:ext>
            </a:extLst>
          </p:cNvPr>
          <p:cNvSpPr>
            <a:spLocks noGrp="1"/>
          </p:cNvSpPr>
          <p:nvPr>
            <p:custDataLst>
              <p:tags r:id="rId3"/>
            </p:custDataLst>
          </p:nvPr>
        </p:nvSpPr>
        <p:spPr bwMode="auto">
          <a:xfrm>
            <a:off x="1022350"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A8B319D8-80F8-4B05-941C-2A6342C1052F}" type="datetime'''''''''''''2''''''''''''''''''0''0''''''''''''''''''0'''''">
              <a:rPr lang="en-US" altLang="en-US" sz="1400" smtClean="0">
                <a:cs typeface="+mn-cs"/>
              </a:rPr>
              <a:pPr lvl="0" algn="r">
                <a:spcBef>
                  <a:spcPct val="0"/>
                </a:spcBef>
                <a:spcAft>
                  <a:spcPct val="0"/>
                </a:spcAft>
              </a:pPr>
              <a:t>2000</a:t>
            </a:fld>
            <a:endParaRPr lang="en-US" sz="1400">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4"/>
            </p:custDataLst>
          </p:nvPr>
        </p:nvSpPr>
        <p:spPr bwMode="auto">
          <a:xfrm>
            <a:off x="1414463"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2CAABD67-1287-4E8C-8D85-F101C7F19674}" type="datetime'''''200''''''''''''''''''''''''''''''''''''''''1'''''''''">
              <a:rPr lang="en-US" altLang="en-US" sz="1400" smtClean="0">
                <a:cs typeface="+mn-cs"/>
              </a:rPr>
              <a:pPr lvl="0" algn="r">
                <a:spcBef>
                  <a:spcPct val="0"/>
                </a:spcBef>
                <a:spcAft>
                  <a:spcPct val="0"/>
                </a:spcAft>
              </a:pPr>
              <a:t>2001</a:t>
            </a:fld>
            <a:endParaRPr lang="en-US" sz="1400">
              <a:cs typeface="+mn-cs"/>
            </a:endParaRPr>
          </a:p>
        </p:txBody>
      </p:sp>
      <p:sp>
        <p:nvSpPr>
          <p:cNvPr id="7"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auto">
          <a:xfrm>
            <a:off x="1804988"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4E701114-296E-4798-B062-CFBA9184C246}" type="datetime'''''2''''0''''''''''''''0''''''2'''''''''">
              <a:rPr lang="en-US" altLang="en-US" sz="1400" smtClean="0">
                <a:cs typeface="+mn-cs"/>
              </a:rPr>
              <a:pPr lvl="0" algn="r">
                <a:spcBef>
                  <a:spcPct val="0"/>
                </a:spcBef>
                <a:spcAft>
                  <a:spcPct val="0"/>
                </a:spcAft>
              </a:pPr>
              <a:t>2002</a:t>
            </a:fld>
            <a:endParaRPr lang="en-US" sz="1400">
              <a:cs typeface="+mn-cs"/>
            </a:endParaRPr>
          </a:p>
        </p:txBody>
      </p:sp>
      <p:sp>
        <p:nvSpPr>
          <p:cNvPr id="137" name="Text Placeholder 4">
            <a:extLst>
              <a:ext uri="{FF2B5EF4-FFF2-40B4-BE49-F238E27FC236}">
                <a16:creationId xmlns:a16="http://schemas.microsoft.com/office/drawing/2014/main" id="{30E51493-2CED-935E-CE7B-86AD4D2DBC97}"/>
              </a:ext>
            </a:extLst>
          </p:cNvPr>
          <p:cNvSpPr>
            <a:spLocks noGrp="1"/>
          </p:cNvSpPr>
          <p:nvPr>
            <p:custDataLst>
              <p:tags r:id="rId6"/>
            </p:custDataLst>
          </p:nvPr>
        </p:nvSpPr>
        <p:spPr bwMode="auto">
          <a:xfrm>
            <a:off x="2195513"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301A987-53F3-4119-84F0-7DBE27E605B1}" type="datetime'''''''''''''2''''''0''0''''''''''3'''''''''''''''''''''''">
              <a:rPr lang="en-US" altLang="en-US" sz="1400" smtClean="0">
                <a:cs typeface="+mn-cs"/>
              </a:rPr>
              <a:pPr lvl="0" algn="r">
                <a:spcBef>
                  <a:spcPct val="0"/>
                </a:spcBef>
                <a:spcAft>
                  <a:spcPct val="0"/>
                </a:spcAft>
              </a:pPr>
              <a:t>2003</a:t>
            </a:fld>
            <a:endParaRPr lang="en-US" sz="1400">
              <a:cs typeface="+mn-cs"/>
            </a:endParaRPr>
          </a:p>
        </p:txBody>
      </p:sp>
      <p:sp>
        <p:nvSpPr>
          <p:cNvPr id="138" name="Text Placeholder 4">
            <a:extLst>
              <a:ext uri="{FF2B5EF4-FFF2-40B4-BE49-F238E27FC236}">
                <a16:creationId xmlns:a16="http://schemas.microsoft.com/office/drawing/2014/main" id="{F92C700B-C306-6541-12C1-3047749E9FC0}"/>
              </a:ext>
            </a:extLst>
          </p:cNvPr>
          <p:cNvSpPr>
            <a:spLocks noGrp="1"/>
          </p:cNvSpPr>
          <p:nvPr>
            <p:custDataLst>
              <p:tags r:id="rId7"/>
            </p:custDataLst>
          </p:nvPr>
        </p:nvSpPr>
        <p:spPr bwMode="auto">
          <a:xfrm>
            <a:off x="2587625"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28E1D913-41F9-4D6C-A001-3A4CABCFA89E}" type="datetime'''''2''''''''''''''0''''''''''''''''''''''''''''''0''''4'''">
              <a:rPr lang="en-US" altLang="en-US" sz="1400" smtClean="0">
                <a:cs typeface="+mn-cs"/>
              </a:rPr>
              <a:pPr lvl="0" algn="r">
                <a:spcBef>
                  <a:spcPct val="0"/>
                </a:spcBef>
                <a:spcAft>
                  <a:spcPct val="0"/>
                </a:spcAft>
              </a:pPr>
              <a:t>2004</a:t>
            </a:fld>
            <a:endParaRPr lang="en-US" sz="1400">
              <a:cs typeface="+mn-cs"/>
            </a:endParaRPr>
          </a:p>
        </p:txBody>
      </p:sp>
      <p:sp>
        <p:nvSpPr>
          <p:cNvPr id="139" name="Text Placeholder 4">
            <a:extLst>
              <a:ext uri="{FF2B5EF4-FFF2-40B4-BE49-F238E27FC236}">
                <a16:creationId xmlns:a16="http://schemas.microsoft.com/office/drawing/2014/main" id="{91E6008A-56E4-0D3C-86FF-7BA8CBDABC07}"/>
              </a:ext>
            </a:extLst>
          </p:cNvPr>
          <p:cNvSpPr>
            <a:spLocks noGrp="1"/>
          </p:cNvSpPr>
          <p:nvPr>
            <p:custDataLst>
              <p:tags r:id="rId8"/>
            </p:custDataLst>
          </p:nvPr>
        </p:nvSpPr>
        <p:spPr bwMode="auto">
          <a:xfrm>
            <a:off x="2978150"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3552336F-3F1D-40ED-BF60-83E4F018B2DD}" type="datetime'''''''2''0''''''''''''''''''''''''05'''''''''''''">
              <a:rPr lang="en-US" altLang="en-US" sz="1400" smtClean="0">
                <a:cs typeface="+mn-cs"/>
              </a:rPr>
              <a:pPr lvl="0" algn="r">
                <a:spcBef>
                  <a:spcPct val="0"/>
                </a:spcBef>
                <a:spcAft>
                  <a:spcPct val="0"/>
                </a:spcAft>
              </a:pPr>
              <a:t>2005</a:t>
            </a:fld>
            <a:endParaRPr lang="en-US" sz="1400">
              <a:cs typeface="+mn-cs"/>
            </a:endParaRPr>
          </a:p>
        </p:txBody>
      </p:sp>
      <p:sp>
        <p:nvSpPr>
          <p:cNvPr id="140" name="Text Placeholder 4">
            <a:extLst>
              <a:ext uri="{FF2B5EF4-FFF2-40B4-BE49-F238E27FC236}">
                <a16:creationId xmlns:a16="http://schemas.microsoft.com/office/drawing/2014/main" id="{9A588264-02C2-F0FE-C58C-7DDC6B28ADCA}"/>
              </a:ext>
            </a:extLst>
          </p:cNvPr>
          <p:cNvSpPr>
            <a:spLocks noGrp="1"/>
          </p:cNvSpPr>
          <p:nvPr>
            <p:custDataLst>
              <p:tags r:id="rId9"/>
            </p:custDataLst>
          </p:nvPr>
        </p:nvSpPr>
        <p:spPr bwMode="auto">
          <a:xfrm>
            <a:off x="3370263"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1FE4898A-432D-48CC-9935-D9445CCD69BE}" type="datetime'''''2''''''0''''''''''''''''''''''0''''''6'''''''">
              <a:rPr lang="en-US" altLang="en-US" sz="1400" smtClean="0">
                <a:cs typeface="+mn-cs"/>
              </a:rPr>
              <a:pPr lvl="0" algn="r">
                <a:spcBef>
                  <a:spcPct val="0"/>
                </a:spcBef>
                <a:spcAft>
                  <a:spcPct val="0"/>
                </a:spcAft>
              </a:pPr>
              <a:t>2006</a:t>
            </a:fld>
            <a:endParaRPr lang="en-US" sz="1400">
              <a:cs typeface="+mn-cs"/>
            </a:endParaRPr>
          </a:p>
        </p:txBody>
      </p:sp>
      <p:sp>
        <p:nvSpPr>
          <p:cNvPr id="141" name="Text Placeholder 4">
            <a:extLst>
              <a:ext uri="{FF2B5EF4-FFF2-40B4-BE49-F238E27FC236}">
                <a16:creationId xmlns:a16="http://schemas.microsoft.com/office/drawing/2014/main" id="{DAB48A2E-91F1-45AB-BDAF-0C9C389A1AB7}"/>
              </a:ext>
            </a:extLst>
          </p:cNvPr>
          <p:cNvSpPr>
            <a:spLocks noGrp="1"/>
          </p:cNvSpPr>
          <p:nvPr>
            <p:custDataLst>
              <p:tags r:id="rId10"/>
            </p:custDataLst>
          </p:nvPr>
        </p:nvSpPr>
        <p:spPr bwMode="auto">
          <a:xfrm>
            <a:off x="3760788"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E3E78EEF-DF42-47FB-95E0-EFD0F916FFCE}" type="datetime'''''''''''''''''''''''2''0''0''''''''''''''7'''''''''''">
              <a:rPr lang="en-US" altLang="en-US" sz="1400" smtClean="0">
                <a:cs typeface="+mn-cs"/>
              </a:rPr>
              <a:pPr lvl="0" algn="r">
                <a:spcBef>
                  <a:spcPct val="0"/>
                </a:spcBef>
                <a:spcAft>
                  <a:spcPct val="0"/>
                </a:spcAft>
              </a:pPr>
              <a:t>2007</a:t>
            </a:fld>
            <a:endParaRPr lang="en-US" sz="1400">
              <a:cs typeface="+mn-cs"/>
            </a:endParaRPr>
          </a:p>
        </p:txBody>
      </p:sp>
      <p:sp>
        <p:nvSpPr>
          <p:cNvPr id="142" name="Text Placeholder 4">
            <a:extLst>
              <a:ext uri="{FF2B5EF4-FFF2-40B4-BE49-F238E27FC236}">
                <a16:creationId xmlns:a16="http://schemas.microsoft.com/office/drawing/2014/main" id="{2699E84C-9A46-90FC-3E85-EEE05D2C1956}"/>
              </a:ext>
            </a:extLst>
          </p:cNvPr>
          <p:cNvSpPr>
            <a:spLocks noGrp="1"/>
          </p:cNvSpPr>
          <p:nvPr>
            <p:custDataLst>
              <p:tags r:id="rId11"/>
            </p:custDataLst>
          </p:nvPr>
        </p:nvSpPr>
        <p:spPr bwMode="auto">
          <a:xfrm>
            <a:off x="4151313"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626FA667-9D7F-49C1-AFE2-856FC032A6E2}" type="datetime'''''''''''''''''''''2''''00''''''''8'">
              <a:rPr lang="en-US" altLang="en-US" sz="1400" smtClean="0">
                <a:cs typeface="+mn-cs"/>
              </a:rPr>
              <a:pPr lvl="0" algn="r">
                <a:spcBef>
                  <a:spcPct val="0"/>
                </a:spcBef>
                <a:spcAft>
                  <a:spcPct val="0"/>
                </a:spcAft>
              </a:pPr>
              <a:t>2008</a:t>
            </a:fld>
            <a:endParaRPr lang="en-US" sz="1400">
              <a:cs typeface="+mn-cs"/>
            </a:endParaRPr>
          </a:p>
        </p:txBody>
      </p:sp>
      <p:sp>
        <p:nvSpPr>
          <p:cNvPr id="143" name="Text Placeholder 4">
            <a:extLst>
              <a:ext uri="{FF2B5EF4-FFF2-40B4-BE49-F238E27FC236}">
                <a16:creationId xmlns:a16="http://schemas.microsoft.com/office/drawing/2014/main" id="{A0A56886-6027-FD85-99F9-88428A0D42F1}"/>
              </a:ext>
            </a:extLst>
          </p:cNvPr>
          <p:cNvSpPr>
            <a:spLocks noGrp="1"/>
          </p:cNvSpPr>
          <p:nvPr>
            <p:custDataLst>
              <p:tags r:id="rId12"/>
            </p:custDataLst>
          </p:nvPr>
        </p:nvSpPr>
        <p:spPr bwMode="auto">
          <a:xfrm>
            <a:off x="4543425"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EFBD41CE-34FD-49DD-BAF4-96BD855A8D71}" type="datetime'''''''2''0''''''''''''''''''''0''''''''''9'''''''''''''''''">
              <a:rPr lang="en-US" altLang="en-US" sz="1400" smtClean="0">
                <a:cs typeface="+mn-cs"/>
              </a:rPr>
              <a:pPr lvl="0" algn="r">
                <a:spcBef>
                  <a:spcPct val="0"/>
                </a:spcBef>
                <a:spcAft>
                  <a:spcPct val="0"/>
                </a:spcAft>
              </a:pPr>
              <a:t>2009</a:t>
            </a:fld>
            <a:endParaRPr lang="en-US" sz="1400">
              <a:cs typeface="+mn-cs"/>
            </a:endParaRPr>
          </a:p>
        </p:txBody>
      </p:sp>
      <p:sp>
        <p:nvSpPr>
          <p:cNvPr id="144" name="Text Placeholder 4">
            <a:extLst>
              <a:ext uri="{FF2B5EF4-FFF2-40B4-BE49-F238E27FC236}">
                <a16:creationId xmlns:a16="http://schemas.microsoft.com/office/drawing/2014/main" id="{7D75B9CC-197F-356B-1790-77614F005D4C}"/>
              </a:ext>
            </a:extLst>
          </p:cNvPr>
          <p:cNvSpPr>
            <a:spLocks noGrp="1"/>
          </p:cNvSpPr>
          <p:nvPr>
            <p:custDataLst>
              <p:tags r:id="rId13"/>
            </p:custDataLst>
          </p:nvPr>
        </p:nvSpPr>
        <p:spPr bwMode="auto">
          <a:xfrm>
            <a:off x="4933950"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C82C2AE1-F542-4DC2-B21D-0AEA4DA9EF20}" type="datetime'''''''''''''''''''''''''''''''2''0''1''0'''''''''''''''">
              <a:rPr lang="en-US" altLang="en-US" sz="1400" smtClean="0">
                <a:cs typeface="+mn-cs"/>
              </a:rPr>
              <a:pPr lvl="0" algn="r">
                <a:spcBef>
                  <a:spcPct val="0"/>
                </a:spcBef>
                <a:spcAft>
                  <a:spcPct val="0"/>
                </a:spcAft>
              </a:pPr>
              <a:t>2010</a:t>
            </a:fld>
            <a:endParaRPr lang="en-US" sz="1400">
              <a:cs typeface="+mn-cs"/>
            </a:endParaRPr>
          </a:p>
        </p:txBody>
      </p:sp>
      <p:sp>
        <p:nvSpPr>
          <p:cNvPr id="145" name="Text Placeholder 4">
            <a:extLst>
              <a:ext uri="{FF2B5EF4-FFF2-40B4-BE49-F238E27FC236}">
                <a16:creationId xmlns:a16="http://schemas.microsoft.com/office/drawing/2014/main" id="{4F3C4A8E-86FA-F8CB-4EF8-C2AD3924D848}"/>
              </a:ext>
            </a:extLst>
          </p:cNvPr>
          <p:cNvSpPr>
            <a:spLocks noGrp="1"/>
          </p:cNvSpPr>
          <p:nvPr>
            <p:custDataLst>
              <p:tags r:id="rId14"/>
            </p:custDataLst>
          </p:nvPr>
        </p:nvSpPr>
        <p:spPr bwMode="auto">
          <a:xfrm>
            <a:off x="5324475" y="5245100"/>
            <a:ext cx="2127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00003622-4779-461B-A8C8-8EEB91D8A857}" type="datetime'''''''''''''''''''''''''''2''0''1''''''1'''''''''''''''''''''">
              <a:rPr lang="en-US" altLang="en-US" sz="1400" smtClean="0">
                <a:cs typeface="+mn-cs"/>
              </a:rPr>
              <a:pPr lvl="0" algn="r">
                <a:spcBef>
                  <a:spcPct val="0"/>
                </a:spcBef>
                <a:spcAft>
                  <a:spcPct val="0"/>
                </a:spcAft>
              </a:pPr>
              <a:t>2011</a:t>
            </a:fld>
            <a:endParaRPr lang="en-US" sz="1400">
              <a:cs typeface="+mn-cs"/>
            </a:endParaRPr>
          </a:p>
        </p:txBody>
      </p:sp>
      <p:sp>
        <p:nvSpPr>
          <p:cNvPr id="146" name="Text Placeholder 4">
            <a:extLst>
              <a:ext uri="{FF2B5EF4-FFF2-40B4-BE49-F238E27FC236}">
                <a16:creationId xmlns:a16="http://schemas.microsoft.com/office/drawing/2014/main" id="{14F77895-5343-43A3-E6F5-5F6F88271306}"/>
              </a:ext>
            </a:extLst>
          </p:cNvPr>
          <p:cNvSpPr>
            <a:spLocks noGrp="1"/>
          </p:cNvSpPr>
          <p:nvPr>
            <p:custDataLst>
              <p:tags r:id="rId15"/>
            </p:custDataLst>
          </p:nvPr>
        </p:nvSpPr>
        <p:spPr bwMode="auto">
          <a:xfrm>
            <a:off x="5716588"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7A45C8AE-0549-4F98-8B62-4C275A570CED}" type="datetime'''''''''''2''''''''''''''''''''''''''''01''''''''''''''2'">
              <a:rPr lang="en-US" altLang="en-US" sz="1400" smtClean="0">
                <a:cs typeface="+mn-cs"/>
              </a:rPr>
              <a:pPr lvl="0" algn="r">
                <a:spcBef>
                  <a:spcPct val="0"/>
                </a:spcBef>
                <a:spcAft>
                  <a:spcPct val="0"/>
                </a:spcAft>
              </a:pPr>
              <a:t>2012</a:t>
            </a:fld>
            <a:endParaRPr lang="en-US" sz="1400">
              <a:cs typeface="+mn-cs"/>
            </a:endParaRPr>
          </a:p>
        </p:txBody>
      </p:sp>
      <p:sp>
        <p:nvSpPr>
          <p:cNvPr id="147" name="Text Placeholder 4">
            <a:extLst>
              <a:ext uri="{FF2B5EF4-FFF2-40B4-BE49-F238E27FC236}">
                <a16:creationId xmlns:a16="http://schemas.microsoft.com/office/drawing/2014/main" id="{C6F564DA-12DF-95FA-8EBB-06341DADF58D}"/>
              </a:ext>
            </a:extLst>
          </p:cNvPr>
          <p:cNvSpPr>
            <a:spLocks noGrp="1"/>
          </p:cNvSpPr>
          <p:nvPr>
            <p:custDataLst>
              <p:tags r:id="rId16"/>
            </p:custDataLst>
          </p:nvPr>
        </p:nvSpPr>
        <p:spPr bwMode="auto">
          <a:xfrm>
            <a:off x="6107113"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56A4A965-7624-4A49-A188-B27ADEB72DA8}" type="datetime'''''''''''''''''''''''2''''''''''''''''''''0''''''''''''13'">
              <a:rPr lang="en-US" altLang="en-US" sz="1400" smtClean="0">
                <a:cs typeface="+mn-cs"/>
              </a:rPr>
              <a:pPr lvl="0" algn="r">
                <a:spcBef>
                  <a:spcPct val="0"/>
                </a:spcBef>
                <a:spcAft>
                  <a:spcPct val="0"/>
                </a:spcAft>
              </a:pPr>
              <a:t>2013</a:t>
            </a:fld>
            <a:endParaRPr lang="en-US" sz="1400">
              <a:cs typeface="+mn-cs"/>
            </a:endParaRPr>
          </a:p>
        </p:txBody>
      </p:sp>
      <p:sp>
        <p:nvSpPr>
          <p:cNvPr id="148" name="Text Placeholder 4">
            <a:extLst>
              <a:ext uri="{FF2B5EF4-FFF2-40B4-BE49-F238E27FC236}">
                <a16:creationId xmlns:a16="http://schemas.microsoft.com/office/drawing/2014/main" id="{8E36B72D-A32D-6D6C-0CB4-6CB9E2FA8274}"/>
              </a:ext>
            </a:extLst>
          </p:cNvPr>
          <p:cNvSpPr>
            <a:spLocks noGrp="1"/>
          </p:cNvSpPr>
          <p:nvPr>
            <p:custDataLst>
              <p:tags r:id="rId17"/>
            </p:custDataLst>
          </p:nvPr>
        </p:nvSpPr>
        <p:spPr bwMode="auto">
          <a:xfrm>
            <a:off x="6497638"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057CF85E-8F18-47C8-B5F0-A5AEBE44CEA3}" type="datetime'''''''''2''''''''''''''''''''''0''''''''''1''4'">
              <a:rPr lang="en-US" altLang="en-US" sz="1400" smtClean="0">
                <a:cs typeface="+mn-cs"/>
              </a:rPr>
              <a:pPr lvl="0" algn="r">
                <a:spcBef>
                  <a:spcPct val="0"/>
                </a:spcBef>
                <a:spcAft>
                  <a:spcPct val="0"/>
                </a:spcAft>
              </a:pPr>
              <a:t>2014</a:t>
            </a:fld>
            <a:endParaRPr lang="en-US" sz="1400">
              <a:cs typeface="+mn-cs"/>
            </a:endParaRPr>
          </a:p>
        </p:txBody>
      </p:sp>
      <p:sp>
        <p:nvSpPr>
          <p:cNvPr id="149" name="Text Placeholder 4">
            <a:extLst>
              <a:ext uri="{FF2B5EF4-FFF2-40B4-BE49-F238E27FC236}">
                <a16:creationId xmlns:a16="http://schemas.microsoft.com/office/drawing/2014/main" id="{5E4185F2-9DB0-E715-433E-3087F7149918}"/>
              </a:ext>
            </a:extLst>
          </p:cNvPr>
          <p:cNvSpPr>
            <a:spLocks noGrp="1"/>
          </p:cNvSpPr>
          <p:nvPr>
            <p:custDataLst>
              <p:tags r:id="rId18"/>
            </p:custDataLst>
          </p:nvPr>
        </p:nvSpPr>
        <p:spPr bwMode="auto">
          <a:xfrm>
            <a:off x="6889750"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60765B4C-4C04-4BEE-B360-4C47BF6E5173}" type="datetime'''''''''''2''0''''''''''1''''''''''''5'''''''''''''''''">
              <a:rPr lang="en-US" altLang="en-US" sz="1400" smtClean="0">
                <a:cs typeface="+mn-cs"/>
              </a:rPr>
              <a:pPr lvl="0" algn="r">
                <a:spcBef>
                  <a:spcPct val="0"/>
                </a:spcBef>
                <a:spcAft>
                  <a:spcPct val="0"/>
                </a:spcAft>
              </a:pPr>
              <a:t>2015</a:t>
            </a:fld>
            <a:endParaRPr lang="en-US" sz="1400">
              <a:cs typeface="+mn-cs"/>
            </a:endParaRPr>
          </a:p>
        </p:txBody>
      </p:sp>
      <p:sp>
        <p:nvSpPr>
          <p:cNvPr id="150" name="Text Placeholder 4">
            <a:extLst>
              <a:ext uri="{FF2B5EF4-FFF2-40B4-BE49-F238E27FC236}">
                <a16:creationId xmlns:a16="http://schemas.microsoft.com/office/drawing/2014/main" id="{107B6746-4D32-52B5-E59C-58BAEFBAB97E}"/>
              </a:ext>
            </a:extLst>
          </p:cNvPr>
          <p:cNvSpPr>
            <a:spLocks noGrp="1"/>
          </p:cNvSpPr>
          <p:nvPr>
            <p:custDataLst>
              <p:tags r:id="rId19"/>
            </p:custDataLst>
          </p:nvPr>
        </p:nvSpPr>
        <p:spPr bwMode="auto">
          <a:xfrm>
            <a:off x="7280275"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BD1D99D4-69D1-4DA8-9DC8-A1FDE27FF81D}" type="datetime'''''2''''''''''''''''0''''''1''''''''''''''''''6'''">
              <a:rPr lang="en-US" altLang="en-US" sz="1400" smtClean="0">
                <a:cs typeface="+mn-cs"/>
              </a:rPr>
              <a:pPr lvl="0" algn="r">
                <a:spcBef>
                  <a:spcPct val="0"/>
                </a:spcBef>
                <a:spcAft>
                  <a:spcPct val="0"/>
                </a:spcAft>
              </a:pPr>
              <a:t>2016</a:t>
            </a:fld>
            <a:endParaRPr lang="en-US" sz="1400">
              <a:cs typeface="+mn-cs"/>
            </a:endParaRPr>
          </a:p>
        </p:txBody>
      </p:sp>
      <p:sp>
        <p:nvSpPr>
          <p:cNvPr id="151" name="Text Placeholder 4">
            <a:extLst>
              <a:ext uri="{FF2B5EF4-FFF2-40B4-BE49-F238E27FC236}">
                <a16:creationId xmlns:a16="http://schemas.microsoft.com/office/drawing/2014/main" id="{3797C789-088C-7347-A125-EECFDE0AF742}"/>
              </a:ext>
            </a:extLst>
          </p:cNvPr>
          <p:cNvSpPr>
            <a:spLocks noGrp="1"/>
          </p:cNvSpPr>
          <p:nvPr>
            <p:custDataLst>
              <p:tags r:id="rId20"/>
            </p:custDataLst>
          </p:nvPr>
        </p:nvSpPr>
        <p:spPr bwMode="auto">
          <a:xfrm>
            <a:off x="7670800"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1807E4B6-0465-4D53-9F9B-8BF0B137B37C}" type="datetime'2''''''''''''''''''''''''''''''''''''''''''01''''''''7'''">
              <a:rPr lang="en-US" altLang="en-US" sz="1400" smtClean="0">
                <a:cs typeface="+mn-cs"/>
              </a:rPr>
              <a:pPr lvl="0" algn="r">
                <a:spcBef>
                  <a:spcPct val="0"/>
                </a:spcBef>
                <a:spcAft>
                  <a:spcPct val="0"/>
                </a:spcAft>
              </a:pPr>
              <a:t>2017</a:t>
            </a:fld>
            <a:endParaRPr lang="en-US" sz="1400">
              <a:cs typeface="+mn-cs"/>
            </a:endParaRPr>
          </a:p>
        </p:txBody>
      </p:sp>
      <p:sp>
        <p:nvSpPr>
          <p:cNvPr id="152" name="Text Placeholder 4">
            <a:extLst>
              <a:ext uri="{FF2B5EF4-FFF2-40B4-BE49-F238E27FC236}">
                <a16:creationId xmlns:a16="http://schemas.microsoft.com/office/drawing/2014/main" id="{360155B0-1A21-597C-2260-BF23502760C1}"/>
              </a:ext>
            </a:extLst>
          </p:cNvPr>
          <p:cNvSpPr>
            <a:spLocks noGrp="1"/>
          </p:cNvSpPr>
          <p:nvPr>
            <p:custDataLst>
              <p:tags r:id="rId21"/>
            </p:custDataLst>
          </p:nvPr>
        </p:nvSpPr>
        <p:spPr bwMode="auto">
          <a:xfrm>
            <a:off x="8062913"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C0E0E02-B8DA-4908-B747-C96843BB7FB5}" type="datetime'''2''''''''''''0''''''''''''''''''1''''''8'''''''''''''''''''">
              <a:rPr lang="en-US" altLang="en-US" sz="1400" smtClean="0">
                <a:cs typeface="+mn-cs"/>
              </a:rPr>
              <a:pPr lvl="0" algn="r">
                <a:spcBef>
                  <a:spcPct val="0"/>
                </a:spcBef>
                <a:spcAft>
                  <a:spcPct val="0"/>
                </a:spcAft>
              </a:pPr>
              <a:t>2018</a:t>
            </a:fld>
            <a:endParaRPr lang="en-US" sz="1400">
              <a:cs typeface="+mn-cs"/>
            </a:endParaRPr>
          </a:p>
        </p:txBody>
      </p:sp>
      <p:sp>
        <p:nvSpPr>
          <p:cNvPr id="153" name="Text Placeholder 4">
            <a:extLst>
              <a:ext uri="{FF2B5EF4-FFF2-40B4-BE49-F238E27FC236}">
                <a16:creationId xmlns:a16="http://schemas.microsoft.com/office/drawing/2014/main" id="{B391C028-877F-F176-99BD-FBE9445C7EB0}"/>
              </a:ext>
            </a:extLst>
          </p:cNvPr>
          <p:cNvSpPr>
            <a:spLocks noGrp="1"/>
          </p:cNvSpPr>
          <p:nvPr>
            <p:custDataLst>
              <p:tags r:id="rId22"/>
            </p:custDataLst>
          </p:nvPr>
        </p:nvSpPr>
        <p:spPr bwMode="auto">
          <a:xfrm>
            <a:off x="8453438"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3D7ED3B3-D0D5-477B-8833-F429A92EE2C3}" type="datetime'2''''''''''''''''''''''''''''''''''0''''''1''''''''''9'''">
              <a:rPr lang="en-US" altLang="en-US" sz="1400" smtClean="0">
                <a:cs typeface="+mn-cs"/>
              </a:rPr>
              <a:pPr lvl="0" algn="r">
                <a:spcBef>
                  <a:spcPct val="0"/>
                </a:spcBef>
                <a:spcAft>
                  <a:spcPct val="0"/>
                </a:spcAft>
              </a:pPr>
              <a:t>2019</a:t>
            </a:fld>
            <a:endParaRPr lang="en-US" sz="1400">
              <a:cs typeface="+mn-cs"/>
            </a:endParaRPr>
          </a:p>
        </p:txBody>
      </p:sp>
      <p:sp>
        <p:nvSpPr>
          <p:cNvPr id="154" name="Text Placeholder 4">
            <a:extLst>
              <a:ext uri="{FF2B5EF4-FFF2-40B4-BE49-F238E27FC236}">
                <a16:creationId xmlns:a16="http://schemas.microsoft.com/office/drawing/2014/main" id="{05472D1B-02C3-9704-1D45-4968B21EF670}"/>
              </a:ext>
            </a:extLst>
          </p:cNvPr>
          <p:cNvSpPr>
            <a:spLocks noGrp="1"/>
          </p:cNvSpPr>
          <p:nvPr>
            <p:custDataLst>
              <p:tags r:id="rId23"/>
            </p:custDataLst>
          </p:nvPr>
        </p:nvSpPr>
        <p:spPr bwMode="auto">
          <a:xfrm>
            <a:off x="8845550"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FC784DF1-90EB-480D-83D7-A36C8C17325F}" type="datetime'''''''''2''''0''''''''20'''''''''">
              <a:rPr lang="en-US" altLang="en-US" sz="1400" smtClean="0">
                <a:cs typeface="+mn-cs"/>
              </a:rPr>
              <a:pPr lvl="0" algn="r">
                <a:spcBef>
                  <a:spcPct val="0"/>
                </a:spcBef>
                <a:spcAft>
                  <a:spcPct val="0"/>
                </a:spcAft>
              </a:pPr>
              <a:t>2020</a:t>
            </a:fld>
            <a:endParaRPr lang="en-US" sz="1400">
              <a:cs typeface="+mn-cs"/>
            </a:endParaRPr>
          </a:p>
        </p:txBody>
      </p:sp>
      <p:sp>
        <p:nvSpPr>
          <p:cNvPr id="155" name="Text Placeholder 4">
            <a:extLst>
              <a:ext uri="{FF2B5EF4-FFF2-40B4-BE49-F238E27FC236}">
                <a16:creationId xmlns:a16="http://schemas.microsoft.com/office/drawing/2014/main" id="{984455E4-524F-6FA8-996A-E059A636CFDC}"/>
              </a:ext>
            </a:extLst>
          </p:cNvPr>
          <p:cNvSpPr>
            <a:spLocks noGrp="1"/>
          </p:cNvSpPr>
          <p:nvPr>
            <p:custDataLst>
              <p:tags r:id="rId24"/>
            </p:custDataLst>
          </p:nvPr>
        </p:nvSpPr>
        <p:spPr bwMode="auto">
          <a:xfrm>
            <a:off x="9236075"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03CA1837-8281-40B9-BF38-9CC7D4E45A5F}" type="datetime'''''''''2''''''''''''''''''''''''''0''''''''''2''''''''''''1'">
              <a:rPr lang="en-US" altLang="en-US" sz="1400" smtClean="0">
                <a:cs typeface="+mn-cs"/>
              </a:rPr>
              <a:pPr lvl="0" algn="r">
                <a:spcBef>
                  <a:spcPct val="0"/>
                </a:spcBef>
                <a:spcAft>
                  <a:spcPct val="0"/>
                </a:spcAft>
              </a:pPr>
              <a:t>2021</a:t>
            </a:fld>
            <a:endParaRPr lang="en-US" sz="1400">
              <a:cs typeface="+mn-cs"/>
            </a:endParaRPr>
          </a:p>
        </p:txBody>
      </p:sp>
      <p:sp>
        <p:nvSpPr>
          <p:cNvPr id="156" name="Text Placeholder 4">
            <a:extLst>
              <a:ext uri="{FF2B5EF4-FFF2-40B4-BE49-F238E27FC236}">
                <a16:creationId xmlns:a16="http://schemas.microsoft.com/office/drawing/2014/main" id="{58E9A6A2-2D59-F879-9C42-4BACC1ADF375}"/>
              </a:ext>
            </a:extLst>
          </p:cNvPr>
          <p:cNvSpPr>
            <a:spLocks noGrp="1"/>
          </p:cNvSpPr>
          <p:nvPr>
            <p:custDataLst>
              <p:tags r:id="rId25"/>
            </p:custDataLst>
          </p:nvPr>
        </p:nvSpPr>
        <p:spPr bwMode="auto">
          <a:xfrm>
            <a:off x="9626600"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67970A6E-8615-4BBA-9329-FD8717D1AF6F}" type="datetime'''''''''''''''''''''''2''''0''''''2''2'''''''''''''''">
              <a:rPr lang="en-US" altLang="en-US" sz="1400" smtClean="0">
                <a:cs typeface="+mn-cs"/>
              </a:rPr>
              <a:pPr lvl="0" algn="r">
                <a:spcBef>
                  <a:spcPct val="0"/>
                </a:spcBef>
                <a:spcAft>
                  <a:spcPct val="0"/>
                </a:spcAft>
              </a:pPr>
              <a:t>2022</a:t>
            </a:fld>
            <a:endParaRPr lang="en-US" sz="1400">
              <a:cs typeface="+mn-cs"/>
            </a:endParaRPr>
          </a:p>
        </p:txBody>
      </p:sp>
      <p:sp>
        <p:nvSpPr>
          <p:cNvPr id="157" name="Text Placeholder 4">
            <a:extLst>
              <a:ext uri="{FF2B5EF4-FFF2-40B4-BE49-F238E27FC236}">
                <a16:creationId xmlns:a16="http://schemas.microsoft.com/office/drawing/2014/main" id="{1EBECEF0-96D3-49EF-7CD2-9C98790E0484}"/>
              </a:ext>
            </a:extLst>
          </p:cNvPr>
          <p:cNvSpPr>
            <a:spLocks noGrp="1"/>
          </p:cNvSpPr>
          <p:nvPr>
            <p:custDataLst>
              <p:tags r:id="rId26"/>
            </p:custDataLst>
          </p:nvPr>
        </p:nvSpPr>
        <p:spPr bwMode="auto">
          <a:xfrm>
            <a:off x="10018713" y="5245100"/>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4AA1EAEA-8C54-42C8-896D-653C60EE514B}" type="datetime'2''''''0''''''''''''''''''2''3'''''">
              <a:rPr lang="en-US" altLang="en-US" sz="1400" smtClean="0">
                <a:cs typeface="+mn-cs"/>
              </a:rPr>
              <a:pPr lvl="0" algn="r">
                <a:spcBef>
                  <a:spcPct val="0"/>
                </a:spcBef>
                <a:spcAft>
                  <a:spcPct val="0"/>
                </a:spcAft>
              </a:pPr>
              <a:t>2023</a:t>
            </a:fld>
            <a:endParaRPr lang="en-US" sz="1400">
              <a:cs typeface="+mn-cs"/>
            </a:endParaRPr>
          </a:p>
        </p:txBody>
      </p:sp>
      <p:sp>
        <p:nvSpPr>
          <p:cNvPr id="158" name="Text Placeholder 4">
            <a:extLst>
              <a:ext uri="{FF2B5EF4-FFF2-40B4-BE49-F238E27FC236}">
                <a16:creationId xmlns:a16="http://schemas.microsoft.com/office/drawing/2014/main" id="{E89AACCA-DDCE-F42C-DFB0-28215EB55CDC}"/>
              </a:ext>
            </a:extLst>
          </p:cNvPr>
          <p:cNvSpPr>
            <a:spLocks noGrp="1"/>
          </p:cNvSpPr>
          <p:nvPr>
            <p:custDataLst>
              <p:tags r:id="rId27"/>
            </p:custDataLst>
          </p:nvPr>
        </p:nvSpPr>
        <p:spPr bwMode="auto">
          <a:xfrm>
            <a:off x="10302875" y="5245100"/>
            <a:ext cx="425450" cy="844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268AFF2-B7F7-4DF4-B853-FF18D6F5F66F}" type="datetime'''''''''''2''02''''4 ''''''Y''T''D'''''''''''''''''''''''''''">
              <a:rPr lang="en-US" altLang="en-US" sz="1400" smtClean="0">
                <a:cs typeface="+mn-cs"/>
              </a:rPr>
              <a:pPr lvl="0" algn="r">
                <a:spcBef>
                  <a:spcPct val="0"/>
                </a:spcBef>
                <a:spcAft>
                  <a:spcPct val="0"/>
                </a:spcAft>
              </a:pPr>
              <a:t>2024 YTD</a:t>
            </a:fld>
            <a:r>
              <a:rPr lang="en-US" altLang="en-US" sz="1400">
                <a:cs typeface="+mn-cs"/>
              </a:rPr>
              <a:t> </a:t>
            </a:r>
            <a:br>
              <a:rPr lang="en-US" altLang="en-US" sz="1400">
                <a:cs typeface="+mn-cs"/>
              </a:rPr>
            </a:br>
            <a:r>
              <a:rPr lang="en-US" altLang="en-US" sz="1400">
                <a:cs typeface="+mn-cs"/>
              </a:rPr>
              <a:t>(as of Oct)</a:t>
            </a:r>
            <a:endParaRPr lang="en-US" sz="1400">
              <a:cs typeface="+mn-cs"/>
            </a:endParaRPr>
          </a:p>
        </p:txBody>
      </p:sp>
      <p:sp>
        <p:nvSpPr>
          <p:cNvPr id="16" name="ACET">
            <a:extLst>
              <a:ext uri="{FF2B5EF4-FFF2-40B4-BE49-F238E27FC236}">
                <a16:creationId xmlns:a16="http://schemas.microsoft.com/office/drawing/2014/main" id="{91623067-86F7-61E2-5FF1-544B62290B83}"/>
              </a:ext>
            </a:extLst>
          </p:cNvPr>
          <p:cNvSpPr txBox="1"/>
          <p:nvPr>
            <p:custDataLst>
              <p:tags r:id="rId28"/>
            </p:custDataLst>
          </p:nvPr>
        </p:nvSpPr>
        <p:spPr>
          <a:xfrm>
            <a:off x="554736" y="1238796"/>
            <a:ext cx="10799612"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buNone/>
            </a:pPr>
            <a:r>
              <a:rPr lang="en-US" b="1"/>
              <a:t>Number of billion-dollar climate and weather events, </a:t>
            </a:r>
            <a:r>
              <a:rPr lang="en-US"/>
              <a:t>count / year (adjusted for inflation)</a:t>
            </a:r>
          </a:p>
        </p:txBody>
      </p:sp>
      <p:cxnSp>
        <p:nvCxnSpPr>
          <p:cNvPr id="17" name="LineContentSeparatorStrong 13">
            <a:extLst>
              <a:ext uri="{FF2B5EF4-FFF2-40B4-BE49-F238E27FC236}">
                <a16:creationId xmlns:a16="http://schemas.microsoft.com/office/drawing/2014/main" id="{F96CFE42-A509-FE6F-14ED-81B40B193CCB}"/>
              </a:ext>
            </a:extLst>
          </p:cNvPr>
          <p:cNvCxnSpPr>
            <a:cxnSpLocks/>
          </p:cNvCxnSpPr>
          <p:nvPr>
            <p:custDataLst>
              <p:tags r:id="rId29"/>
            </p:custDataLst>
          </p:nvPr>
        </p:nvCxnSpPr>
        <p:spPr>
          <a:xfrm>
            <a:off x="554736" y="1515795"/>
            <a:ext cx="1009467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B25194-02E1-D0F4-E75E-5EA3779AEFA2}"/>
              </a:ext>
            </a:extLst>
          </p:cNvPr>
          <p:cNvCxnSpPr>
            <a:cxnSpLocks/>
          </p:cNvCxnSpPr>
          <p:nvPr/>
        </p:nvCxnSpPr>
        <p:spPr>
          <a:xfrm flipV="1">
            <a:off x="1106410" y="1761893"/>
            <a:ext cx="8912303" cy="2086015"/>
          </a:xfrm>
          <a:prstGeom prst="straightConnector1">
            <a:avLst/>
          </a:prstGeom>
          <a:ln w="1905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F3A5FB-DC78-0D1B-6F63-1657458C18FE}"/>
              </a:ext>
            </a:extLst>
          </p:cNvPr>
          <p:cNvSpPr txBox="1"/>
          <p:nvPr/>
        </p:nvSpPr>
        <p:spPr>
          <a:xfrm>
            <a:off x="554734" y="6554550"/>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NOAA Billion-Dollar Weather and Climate Disasters</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grpSp>
        <p:nvGrpSpPr>
          <p:cNvPr id="2" name="Group 1">
            <a:extLst>
              <a:ext uri="{FF2B5EF4-FFF2-40B4-BE49-F238E27FC236}">
                <a16:creationId xmlns:a16="http://schemas.microsoft.com/office/drawing/2014/main" id="{C420D6CD-CF0F-9A4F-8EF1-C9CA68611FC2}"/>
              </a:ext>
            </a:extLst>
          </p:cNvPr>
          <p:cNvGrpSpPr/>
          <p:nvPr/>
        </p:nvGrpSpPr>
        <p:grpSpPr>
          <a:xfrm>
            <a:off x="554734" y="119393"/>
            <a:ext cx="766679" cy="762437"/>
            <a:chOff x="9265084" y="1944900"/>
            <a:chExt cx="1686382" cy="1686382"/>
          </a:xfrm>
        </p:grpSpPr>
        <p:sp>
          <p:nvSpPr>
            <p:cNvPr id="5" name="Oval 4">
              <a:extLst>
                <a:ext uri="{FF2B5EF4-FFF2-40B4-BE49-F238E27FC236}">
                  <a16:creationId xmlns:a16="http://schemas.microsoft.com/office/drawing/2014/main" id="{928AEFF6-F1EC-4693-7DEF-5D90BD36B12A}"/>
                </a:ext>
              </a:extLst>
            </p:cNvPr>
            <p:cNvSpPr/>
            <p:nvPr/>
          </p:nvSpPr>
          <p:spPr>
            <a:xfrm>
              <a:off x="9265084" y="1944900"/>
              <a:ext cx="1686382" cy="1686382"/>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bg1"/>
                </a:solidFill>
              </a:endParaRPr>
            </a:p>
          </p:txBody>
        </p:sp>
        <p:pic>
          <p:nvPicPr>
            <p:cNvPr id="9" name="Graphic 8" descr="Cloud With Lightning And Rain with solid fill">
              <a:extLst>
                <a:ext uri="{FF2B5EF4-FFF2-40B4-BE49-F238E27FC236}">
                  <a16:creationId xmlns:a16="http://schemas.microsoft.com/office/drawing/2014/main" id="{151A8FF2-F84A-EE30-34E1-31C58E1FFEF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351645" y="2031461"/>
              <a:ext cx="1513260" cy="1513260"/>
            </a:xfrm>
            <a:prstGeom prst="rect">
              <a:avLst/>
            </a:prstGeom>
          </p:spPr>
        </p:pic>
      </p:grpSp>
    </p:spTree>
    <p:extLst>
      <p:ext uri="{BB962C8B-B14F-4D97-AF65-F5344CB8AC3E}">
        <p14:creationId xmlns:p14="http://schemas.microsoft.com/office/powerpoint/2010/main" val="261697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7B02-0A53-0438-3EBE-AB3211C68DF7}"/>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8A62E9B-B359-B187-8834-4420E65D2CE3}"/>
              </a:ext>
            </a:extLst>
          </p:cNvPr>
          <p:cNvGraphicFramePr>
            <a:graphicFrameLocks noChangeAspect="1"/>
          </p:cNvGraphicFramePr>
          <p:nvPr>
            <p:custDataLst>
              <p:tags r:id="rId1"/>
            </p:custDataLst>
            <p:extLst>
              <p:ext uri="{D42A27DB-BD31-4B8C-83A1-F6EECF244321}">
                <p14:modId xmlns:p14="http://schemas.microsoft.com/office/powerpoint/2010/main" val="2644547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04" imgH="204" progId="TCLayout.ActiveDocument.1">
                  <p:embed/>
                </p:oleObj>
              </mc:Choice>
              <mc:Fallback>
                <p:oleObj name="think-cell Slide" r:id="rId4" imgW="204" imgH="204" progId="TCLayout.ActiveDocument.1">
                  <p:embed/>
                  <p:pic>
                    <p:nvPicPr>
                      <p:cNvPr id="8" name="think-cell data - do not delete" hidden="1">
                        <a:extLst>
                          <a:ext uri="{FF2B5EF4-FFF2-40B4-BE49-F238E27FC236}">
                            <a16:creationId xmlns:a16="http://schemas.microsoft.com/office/drawing/2014/main" id="{38A62E9B-B359-B187-8834-4420E65D2C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39E1A6-43F9-6E45-F863-8EB7418484FA}"/>
              </a:ext>
            </a:extLst>
          </p:cNvPr>
          <p:cNvSpPr>
            <a:spLocks noGrp="1"/>
          </p:cNvSpPr>
          <p:nvPr>
            <p:ph type="title"/>
          </p:nvPr>
        </p:nvSpPr>
        <p:spPr>
          <a:xfrm>
            <a:off x="554734" y="335213"/>
            <a:ext cx="11082528" cy="731520"/>
          </a:xfrm>
        </p:spPr>
        <p:txBody>
          <a:bodyPr vert="horz"/>
          <a:lstStyle/>
          <a:p>
            <a:r>
              <a:rPr lang="en-US"/>
              <a:t>Against the backdrop of these challenges, VPPs are among the critical solutions that can ensure a reliable, affordable, resilient grid</a:t>
            </a:r>
          </a:p>
        </p:txBody>
      </p:sp>
      <p:sp>
        <p:nvSpPr>
          <p:cNvPr id="12" name="Rectangle 11">
            <a:extLst>
              <a:ext uri="{FF2B5EF4-FFF2-40B4-BE49-F238E27FC236}">
                <a16:creationId xmlns:a16="http://schemas.microsoft.com/office/drawing/2014/main" id="{BF36E401-2525-E844-0692-B60711A20F3C}"/>
              </a:ext>
            </a:extLst>
          </p:cNvPr>
          <p:cNvSpPr/>
          <p:nvPr/>
        </p:nvSpPr>
        <p:spPr>
          <a:xfrm>
            <a:off x="2265474" y="2378856"/>
            <a:ext cx="8244871"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000" i="1">
                <a:solidFill>
                  <a:sysClr val="windowText" lastClr="000000"/>
                </a:solidFill>
              </a:rPr>
              <a:t>Basic VPPs can be launched in less than 6 months</a:t>
            </a:r>
          </a:p>
        </p:txBody>
      </p:sp>
      <p:sp>
        <p:nvSpPr>
          <p:cNvPr id="15" name="Rectangle 14">
            <a:extLst>
              <a:ext uri="{FF2B5EF4-FFF2-40B4-BE49-F238E27FC236}">
                <a16:creationId xmlns:a16="http://schemas.microsoft.com/office/drawing/2014/main" id="{EF572F54-E0E7-555D-4B25-97A5E5BD4CF9}"/>
              </a:ext>
            </a:extLst>
          </p:cNvPr>
          <p:cNvSpPr/>
          <p:nvPr/>
        </p:nvSpPr>
        <p:spPr>
          <a:xfrm>
            <a:off x="2265474" y="1901840"/>
            <a:ext cx="3200400"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800" b="1">
                <a:solidFill>
                  <a:schemeClr val="accent1"/>
                </a:solidFill>
              </a:rPr>
              <a:t>Quick to deploy</a:t>
            </a:r>
          </a:p>
        </p:txBody>
      </p:sp>
      <p:sp>
        <p:nvSpPr>
          <p:cNvPr id="13" name="Rectangle 12">
            <a:extLst>
              <a:ext uri="{FF2B5EF4-FFF2-40B4-BE49-F238E27FC236}">
                <a16:creationId xmlns:a16="http://schemas.microsoft.com/office/drawing/2014/main" id="{BE6EFA47-1000-DB68-898A-B6757332070F}"/>
              </a:ext>
            </a:extLst>
          </p:cNvPr>
          <p:cNvSpPr/>
          <p:nvPr/>
        </p:nvSpPr>
        <p:spPr>
          <a:xfrm>
            <a:off x="2254313" y="3903164"/>
            <a:ext cx="8908610" cy="39326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000" i="1">
                <a:solidFill>
                  <a:sysClr val="windowText" lastClr="000000"/>
                </a:solidFill>
              </a:rPr>
              <a:t>VPP peaking capacity is 40% cheaper than a traditional power plant</a:t>
            </a:r>
          </a:p>
        </p:txBody>
      </p:sp>
      <p:sp>
        <p:nvSpPr>
          <p:cNvPr id="16" name="Rectangle 15">
            <a:extLst>
              <a:ext uri="{FF2B5EF4-FFF2-40B4-BE49-F238E27FC236}">
                <a16:creationId xmlns:a16="http://schemas.microsoft.com/office/drawing/2014/main" id="{A295F561-DCEF-F565-0ED2-82D9D857260A}"/>
              </a:ext>
            </a:extLst>
          </p:cNvPr>
          <p:cNvSpPr/>
          <p:nvPr/>
        </p:nvSpPr>
        <p:spPr>
          <a:xfrm>
            <a:off x="2265474" y="3423177"/>
            <a:ext cx="3200400"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800" b="1">
                <a:solidFill>
                  <a:schemeClr val="accent3"/>
                </a:solidFill>
              </a:rPr>
              <a:t>Low-cost</a:t>
            </a:r>
          </a:p>
        </p:txBody>
      </p:sp>
      <p:sp>
        <p:nvSpPr>
          <p:cNvPr id="9" name="Oval 8">
            <a:extLst>
              <a:ext uri="{FF2B5EF4-FFF2-40B4-BE49-F238E27FC236}">
                <a16:creationId xmlns:a16="http://schemas.microsoft.com/office/drawing/2014/main" id="{96DA6B93-9608-9F2E-46A0-44FD999D2C45}"/>
              </a:ext>
            </a:extLst>
          </p:cNvPr>
          <p:cNvSpPr/>
          <p:nvPr/>
        </p:nvSpPr>
        <p:spPr>
          <a:xfrm>
            <a:off x="1109915" y="5062204"/>
            <a:ext cx="1030504" cy="1032682"/>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bg1"/>
              </a:solidFill>
            </a:endParaRPr>
          </a:p>
        </p:txBody>
      </p:sp>
      <p:sp>
        <p:nvSpPr>
          <p:cNvPr id="14" name="Rectangle 13">
            <a:extLst>
              <a:ext uri="{FF2B5EF4-FFF2-40B4-BE49-F238E27FC236}">
                <a16:creationId xmlns:a16="http://schemas.microsoft.com/office/drawing/2014/main" id="{D03A9C4E-B1D5-C005-8142-1BB4D3B9B97A}"/>
              </a:ext>
            </a:extLst>
          </p:cNvPr>
          <p:cNvSpPr/>
          <p:nvPr/>
        </p:nvSpPr>
        <p:spPr>
          <a:xfrm>
            <a:off x="2265474" y="5566908"/>
            <a:ext cx="8897449" cy="560636"/>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000" i="1">
                <a:solidFill>
                  <a:sysClr val="windowText" lastClr="000000"/>
                </a:solidFill>
              </a:rPr>
              <a:t>Solar with batteries and / or fuel generator VPPs can provide backup power during emergencies</a:t>
            </a:r>
          </a:p>
        </p:txBody>
      </p:sp>
      <p:sp>
        <p:nvSpPr>
          <p:cNvPr id="17" name="Rectangle 16">
            <a:extLst>
              <a:ext uri="{FF2B5EF4-FFF2-40B4-BE49-F238E27FC236}">
                <a16:creationId xmlns:a16="http://schemas.microsoft.com/office/drawing/2014/main" id="{7DE250CA-513E-66A3-E228-9CDD4FC6B022}"/>
              </a:ext>
            </a:extLst>
          </p:cNvPr>
          <p:cNvSpPr/>
          <p:nvPr/>
        </p:nvSpPr>
        <p:spPr>
          <a:xfrm>
            <a:off x="2265474" y="5070613"/>
            <a:ext cx="3200400" cy="56063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sz="2800" b="1">
                <a:solidFill>
                  <a:schemeClr val="accent2"/>
                </a:solidFill>
              </a:rPr>
              <a:t>Resilient</a:t>
            </a:r>
          </a:p>
        </p:txBody>
      </p:sp>
      <p:sp>
        <p:nvSpPr>
          <p:cNvPr id="18" name="Rectangle 17">
            <a:extLst>
              <a:ext uri="{FF2B5EF4-FFF2-40B4-BE49-F238E27FC236}">
                <a16:creationId xmlns:a16="http://schemas.microsoft.com/office/drawing/2014/main" id="{424F7318-4D6C-D560-0513-9275C60AE26D}"/>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grpSp>
        <p:nvGrpSpPr>
          <p:cNvPr id="2" name="Group 1">
            <a:extLst>
              <a:ext uri="{FF2B5EF4-FFF2-40B4-BE49-F238E27FC236}">
                <a16:creationId xmlns:a16="http://schemas.microsoft.com/office/drawing/2014/main" id="{1C7638BB-EF7A-254F-1340-0DC8A07FF2C9}"/>
              </a:ext>
            </a:extLst>
          </p:cNvPr>
          <p:cNvGrpSpPr/>
          <p:nvPr/>
        </p:nvGrpSpPr>
        <p:grpSpPr>
          <a:xfrm>
            <a:off x="1104480" y="1863832"/>
            <a:ext cx="1030504" cy="1032682"/>
            <a:chOff x="1104480" y="1863832"/>
            <a:chExt cx="1030504" cy="1032682"/>
          </a:xfrm>
        </p:grpSpPr>
        <p:sp>
          <p:nvSpPr>
            <p:cNvPr id="7" name="Oval 6">
              <a:extLst>
                <a:ext uri="{FF2B5EF4-FFF2-40B4-BE49-F238E27FC236}">
                  <a16:creationId xmlns:a16="http://schemas.microsoft.com/office/drawing/2014/main" id="{382E36B4-5084-DD00-1A65-818F35980FC0}"/>
                </a:ext>
              </a:extLst>
            </p:cNvPr>
            <p:cNvSpPr/>
            <p:nvPr/>
          </p:nvSpPr>
          <p:spPr>
            <a:xfrm>
              <a:off x="1104480" y="1863832"/>
              <a:ext cx="1030504" cy="103268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a:solidFill>
                  <a:schemeClr val="bg1"/>
                </a:solidFill>
              </a:endParaRPr>
            </a:p>
          </p:txBody>
        </p:sp>
        <p:pic>
          <p:nvPicPr>
            <p:cNvPr id="31" name="Graphic 30" descr="Stopwatch 75% with solid fill">
              <a:extLst>
                <a:ext uri="{FF2B5EF4-FFF2-40B4-BE49-F238E27FC236}">
                  <a16:creationId xmlns:a16="http://schemas.microsoft.com/office/drawing/2014/main" id="{60069D75-DBA1-385A-D450-D8A1C25D80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2532" y="1912350"/>
              <a:ext cx="914400" cy="914400"/>
            </a:xfrm>
            <a:prstGeom prst="rect">
              <a:avLst/>
            </a:prstGeom>
          </p:spPr>
        </p:pic>
      </p:grpSp>
      <p:grpSp>
        <p:nvGrpSpPr>
          <p:cNvPr id="4" name="Group 3">
            <a:extLst>
              <a:ext uri="{FF2B5EF4-FFF2-40B4-BE49-F238E27FC236}">
                <a16:creationId xmlns:a16="http://schemas.microsoft.com/office/drawing/2014/main" id="{1AB6A0F1-D694-6EF7-FC35-8497C563CC21}"/>
              </a:ext>
            </a:extLst>
          </p:cNvPr>
          <p:cNvGrpSpPr/>
          <p:nvPr/>
        </p:nvGrpSpPr>
        <p:grpSpPr>
          <a:xfrm>
            <a:off x="1104480" y="3463018"/>
            <a:ext cx="1030504" cy="1032682"/>
            <a:chOff x="1104480" y="3463018"/>
            <a:chExt cx="1030504" cy="1032682"/>
          </a:xfrm>
        </p:grpSpPr>
        <p:sp>
          <p:nvSpPr>
            <p:cNvPr id="10" name="Oval 9">
              <a:extLst>
                <a:ext uri="{FF2B5EF4-FFF2-40B4-BE49-F238E27FC236}">
                  <a16:creationId xmlns:a16="http://schemas.microsoft.com/office/drawing/2014/main" id="{D1B3B4FD-65AE-B363-9D3A-A7F2A78F7D61}"/>
                </a:ext>
              </a:extLst>
            </p:cNvPr>
            <p:cNvSpPr/>
            <p:nvPr/>
          </p:nvSpPr>
          <p:spPr>
            <a:xfrm>
              <a:off x="1104480" y="3463018"/>
              <a:ext cx="1030504" cy="103268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a:solidFill>
                  <a:schemeClr val="bg1"/>
                </a:solidFill>
              </a:endParaRPr>
            </a:p>
          </p:txBody>
        </p:sp>
        <p:pic>
          <p:nvPicPr>
            <p:cNvPr id="35" name="Graphic 34" descr="Money with solid fill">
              <a:extLst>
                <a:ext uri="{FF2B5EF4-FFF2-40B4-BE49-F238E27FC236}">
                  <a16:creationId xmlns:a16="http://schemas.microsoft.com/office/drawing/2014/main" id="{DD3F0B96-C999-BDC2-889E-D1FCD8BF1D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96684" y="3507297"/>
              <a:ext cx="836073" cy="836073"/>
            </a:xfrm>
            <a:prstGeom prst="rect">
              <a:avLst/>
            </a:prstGeom>
          </p:spPr>
        </p:pic>
      </p:grpSp>
      <p:pic>
        <p:nvPicPr>
          <p:cNvPr id="39" name="Graphic 38" descr="Battery charging with solid fill">
            <a:extLst>
              <a:ext uri="{FF2B5EF4-FFF2-40B4-BE49-F238E27FC236}">
                <a16:creationId xmlns:a16="http://schemas.microsoft.com/office/drawing/2014/main" id="{60D5FC8D-163B-E455-99FD-FD6A8D141B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38728" y="5160509"/>
            <a:ext cx="836073" cy="836073"/>
          </a:xfrm>
          <a:prstGeom prst="rect">
            <a:avLst/>
          </a:prstGeom>
        </p:spPr>
      </p:pic>
    </p:spTree>
    <p:extLst>
      <p:ext uri="{BB962C8B-B14F-4D97-AF65-F5344CB8AC3E}">
        <p14:creationId xmlns:p14="http://schemas.microsoft.com/office/powerpoint/2010/main" val="175458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Recall: What is a virtual power plant (VPP)?</a:t>
            </a:r>
          </a:p>
        </p:txBody>
      </p:sp>
      <p:sp>
        <p:nvSpPr>
          <p:cNvPr id="5" name="Rectangle 4">
            <a:extLst>
              <a:ext uri="{FF2B5EF4-FFF2-40B4-BE49-F238E27FC236}">
                <a16:creationId xmlns:a16="http://schemas.microsoft.com/office/drawing/2014/main" id="{A1D69D6B-40E6-31E6-13D9-EAD857F6C457}"/>
              </a:ext>
            </a:extLst>
          </p:cNvPr>
          <p:cNvSpPr/>
          <p:nvPr/>
        </p:nvSpPr>
        <p:spPr>
          <a:xfrm>
            <a:off x="7591425" y="3724275"/>
            <a:ext cx="2705100" cy="135255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 name="Picture 1">
            <a:extLst>
              <a:ext uri="{FF2B5EF4-FFF2-40B4-BE49-F238E27FC236}">
                <a16:creationId xmlns:a16="http://schemas.microsoft.com/office/drawing/2014/main" id="{1535FAD5-85E0-6058-8517-6455E8D31A6D}"/>
              </a:ext>
            </a:extLst>
          </p:cNvPr>
          <p:cNvPicPr>
            <a:picLocks noChangeAspect="1"/>
          </p:cNvPicPr>
          <p:nvPr/>
        </p:nvPicPr>
        <p:blipFill>
          <a:blip r:embed="rId3"/>
          <a:stretch>
            <a:fillRect/>
          </a:stretch>
        </p:blipFill>
        <p:spPr>
          <a:xfrm>
            <a:off x="1895475" y="1157162"/>
            <a:ext cx="8068128" cy="5336443"/>
          </a:xfrm>
          <a:prstGeom prst="rect">
            <a:avLst/>
          </a:prstGeom>
        </p:spPr>
      </p:pic>
      <p:sp>
        <p:nvSpPr>
          <p:cNvPr id="6" name="Rectangle 5">
            <a:extLst>
              <a:ext uri="{FF2B5EF4-FFF2-40B4-BE49-F238E27FC236}">
                <a16:creationId xmlns:a16="http://schemas.microsoft.com/office/drawing/2014/main" id="{83A961F3-5FC3-9526-FB90-78A3899B3BB8}"/>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7" name="Rectangle 6">
            <a:extLst>
              <a:ext uri="{FF2B5EF4-FFF2-40B4-BE49-F238E27FC236}">
                <a16:creationId xmlns:a16="http://schemas.microsoft.com/office/drawing/2014/main" id="{3DB43A1C-3CA9-E236-9639-645AF0AC09D8}"/>
              </a:ext>
            </a:extLst>
          </p:cNvPr>
          <p:cNvSpPr/>
          <p:nvPr/>
        </p:nvSpPr>
        <p:spPr>
          <a:xfrm>
            <a:off x="9896031" y="240522"/>
            <a:ext cx="2011801" cy="91440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i="1" dirty="0">
                <a:solidFill>
                  <a:schemeClr val="tx1"/>
                </a:solidFill>
              </a:rPr>
              <a:t>Reference the</a:t>
            </a:r>
            <a:br>
              <a:rPr lang="en-US" sz="1200" i="1" dirty="0">
                <a:solidFill>
                  <a:schemeClr val="tx1"/>
                </a:solidFill>
              </a:rPr>
            </a:br>
            <a:r>
              <a:rPr lang="en-US" sz="1200" b="1" i="1" dirty="0">
                <a:solidFill>
                  <a:schemeClr val="bg1"/>
                </a:solidFill>
                <a:hlinkClick r:id="rId4"/>
              </a:rPr>
              <a:t>2023 VPP Liftoff Report </a:t>
            </a:r>
            <a:r>
              <a:rPr lang="en-US" sz="1200" i="1" dirty="0">
                <a:solidFill>
                  <a:schemeClr val="tx1"/>
                </a:solidFill>
              </a:rPr>
              <a:t>for additional background</a:t>
            </a:r>
          </a:p>
        </p:txBody>
      </p:sp>
    </p:spTree>
    <p:extLst>
      <p:ext uri="{BB962C8B-B14F-4D97-AF65-F5344CB8AC3E}">
        <p14:creationId xmlns:p14="http://schemas.microsoft.com/office/powerpoint/2010/main" val="273286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0C1E737D-84A0-8D2A-3760-085EBB98992C}"/>
              </a:ext>
            </a:extLst>
          </p:cNvPr>
          <p:cNvGraphicFramePr>
            <a:graphicFrameLocks noChangeAspect="1"/>
          </p:cNvGraphicFramePr>
          <p:nvPr>
            <p:custDataLst>
              <p:tags r:id="rId1"/>
            </p:custDataLst>
            <p:extLst>
              <p:ext uri="{D42A27DB-BD31-4B8C-83A1-F6EECF244321}">
                <p14:modId xmlns:p14="http://schemas.microsoft.com/office/powerpoint/2010/main" val="3114833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16" name="think-cell data - do not delete" hidden="1">
                        <a:extLst>
                          <a:ext uri="{FF2B5EF4-FFF2-40B4-BE49-F238E27FC236}">
                            <a16:creationId xmlns:a16="http://schemas.microsoft.com/office/drawing/2014/main" id="{0C1E737D-84A0-8D2A-3760-085EBB98992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C93CAAAF-47F9-0AAC-3DA1-3F74332AC951}"/>
              </a:ext>
            </a:extLst>
          </p:cNvPr>
          <p:cNvSpPr/>
          <p:nvPr/>
        </p:nvSpPr>
        <p:spPr>
          <a:xfrm>
            <a:off x="9979152" y="5879467"/>
            <a:ext cx="2212848" cy="9144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solidFill>
                <a:schemeClr val="bg1"/>
              </a:solidFill>
            </a:endParaRPr>
          </a:p>
        </p:txBody>
      </p:sp>
      <p:sp>
        <p:nvSpPr>
          <p:cNvPr id="3" name="Title 2">
            <a:extLst>
              <a:ext uri="{FF2B5EF4-FFF2-40B4-BE49-F238E27FC236}">
                <a16:creationId xmlns:a16="http://schemas.microsoft.com/office/drawing/2014/main" id="{455D0393-BFC2-81B5-BB68-336736485D17}"/>
              </a:ext>
            </a:extLst>
          </p:cNvPr>
          <p:cNvSpPr>
            <a:spLocks noGrp="1"/>
          </p:cNvSpPr>
          <p:nvPr>
            <p:ph type="title"/>
          </p:nvPr>
        </p:nvSpPr>
        <p:spPr>
          <a:xfrm>
            <a:off x="1439917" y="256293"/>
            <a:ext cx="10197346" cy="731520"/>
          </a:xfrm>
        </p:spPr>
        <p:txBody>
          <a:bodyPr vert="horz"/>
          <a:lstStyle/>
          <a:p>
            <a:r>
              <a:rPr lang="en-US" i="1" dirty="0"/>
              <a:t>Quick to deploy</a:t>
            </a:r>
            <a:r>
              <a:rPr lang="en-US" dirty="0"/>
              <a:t>: Basic VPPs that provide valuable peak shaving capabilities can be implemented in less than six months</a:t>
            </a:r>
          </a:p>
        </p:txBody>
      </p:sp>
      <p:sp>
        <p:nvSpPr>
          <p:cNvPr id="94" name="ACET">
            <a:extLst>
              <a:ext uri="{FF2B5EF4-FFF2-40B4-BE49-F238E27FC236}">
                <a16:creationId xmlns:a16="http://schemas.microsoft.com/office/drawing/2014/main" id="{60074E62-45D6-C579-0D35-13A60F6DCF9B}"/>
              </a:ext>
            </a:extLst>
          </p:cNvPr>
          <p:cNvSpPr txBox="1"/>
          <p:nvPr>
            <p:custDataLst>
              <p:tags r:id="rId2"/>
            </p:custDataLst>
          </p:nvPr>
        </p:nvSpPr>
        <p:spPr>
          <a:xfrm>
            <a:off x="554736" y="1347196"/>
            <a:ext cx="10799612"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buNone/>
            </a:pPr>
            <a:r>
              <a:rPr lang="en-US" b="1"/>
              <a:t>Timeline to add 20 MW of dispatchable peaking capacity, </a:t>
            </a:r>
            <a:r>
              <a:rPr lang="en-US"/>
              <a:t>months</a:t>
            </a:r>
          </a:p>
        </p:txBody>
      </p:sp>
      <p:cxnSp>
        <p:nvCxnSpPr>
          <p:cNvPr id="95" name="LineContentSeparatorStrong 13">
            <a:extLst>
              <a:ext uri="{FF2B5EF4-FFF2-40B4-BE49-F238E27FC236}">
                <a16:creationId xmlns:a16="http://schemas.microsoft.com/office/drawing/2014/main" id="{947E7DF4-14D6-E6FB-84EB-777CA0AE61B4}"/>
              </a:ext>
            </a:extLst>
          </p:cNvPr>
          <p:cNvCxnSpPr>
            <a:cxnSpLocks/>
          </p:cNvCxnSpPr>
          <p:nvPr>
            <p:custDataLst>
              <p:tags r:id="rId3"/>
            </p:custDataLst>
          </p:nvPr>
        </p:nvCxnSpPr>
        <p:spPr>
          <a:xfrm>
            <a:off x="554736" y="1597541"/>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96961808-666B-2756-2B31-503FADC531D8}"/>
              </a:ext>
            </a:extLst>
          </p:cNvPr>
          <p:cNvGraphicFramePr/>
          <p:nvPr>
            <p:custDataLst>
              <p:tags r:id="rId4"/>
            </p:custDataLst>
            <p:extLst>
              <p:ext uri="{D42A27DB-BD31-4B8C-83A1-F6EECF244321}">
                <p14:modId xmlns:p14="http://schemas.microsoft.com/office/powerpoint/2010/main" val="3231310675"/>
              </p:ext>
            </p:extLst>
          </p:nvPr>
        </p:nvGraphicFramePr>
        <p:xfrm>
          <a:off x="2047875" y="1619250"/>
          <a:ext cx="8737600" cy="4137025"/>
        </p:xfrm>
        <a:graphic>
          <a:graphicData uri="http://schemas.openxmlformats.org/drawingml/2006/chart">
            <c:chart xmlns:c="http://schemas.openxmlformats.org/drawingml/2006/chart" xmlns:r="http://schemas.openxmlformats.org/officeDocument/2006/relationships" r:id="rId27"/>
          </a:graphicData>
        </a:graphic>
      </p:graphicFrame>
      <p:cxnSp>
        <p:nvCxnSpPr>
          <p:cNvPr id="25" name="Straight Connector 24">
            <a:extLst>
              <a:ext uri="{FF2B5EF4-FFF2-40B4-BE49-F238E27FC236}">
                <a16:creationId xmlns:a16="http://schemas.microsoft.com/office/drawing/2014/main" id="{5E756C8E-3B26-3889-A824-34A899A3E980}"/>
              </a:ext>
            </a:extLst>
          </p:cNvPr>
          <p:cNvCxnSpPr/>
          <p:nvPr>
            <p:custDataLst>
              <p:tags r:id="rId5"/>
            </p:custDataLst>
          </p:nvPr>
        </p:nvCxnSpPr>
        <p:spPr bwMode="gray">
          <a:xfrm>
            <a:off x="10702925" y="4535488"/>
            <a:ext cx="0" cy="654050"/>
          </a:xfrm>
          <a:prstGeom prst="line">
            <a:avLst/>
          </a:prstGeom>
          <a:ln w="19050" cap="flat" cmpd="sng" algn="ctr">
            <a:solidFill>
              <a:srgbClr val="B3B3B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009C26B-C303-D96F-2096-98B08754A57B}"/>
              </a:ext>
            </a:extLst>
          </p:cNvPr>
          <p:cNvCxnSpPr/>
          <p:nvPr>
            <p:custDataLst>
              <p:tags r:id="rId6"/>
            </p:custDataLst>
          </p:nvPr>
        </p:nvCxnSpPr>
        <p:spPr bwMode="gray">
          <a:xfrm>
            <a:off x="4987925" y="4535488"/>
            <a:ext cx="5715000" cy="0"/>
          </a:xfrm>
          <a:prstGeom prst="line">
            <a:avLst/>
          </a:prstGeom>
          <a:ln w="19050" cap="flat" cmpd="sng" algn="ctr">
            <a:solidFill>
              <a:srgbClr val="B3B3B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BD03751-8D39-A9D9-009A-F5FB871D6F38}"/>
              </a:ext>
            </a:extLst>
          </p:cNvPr>
          <p:cNvCxnSpPr/>
          <p:nvPr>
            <p:custDataLst>
              <p:tags r:id="rId7"/>
            </p:custDataLst>
          </p:nvPr>
        </p:nvCxnSpPr>
        <p:spPr bwMode="gray">
          <a:xfrm>
            <a:off x="4987925" y="5189538"/>
            <a:ext cx="5715000" cy="0"/>
          </a:xfrm>
          <a:prstGeom prst="line">
            <a:avLst/>
          </a:prstGeom>
          <a:ln w="19050" cap="flat" cmpd="sng" algn="ctr">
            <a:solidFill>
              <a:srgbClr val="B3B3B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4F4180A-A154-131F-E39D-55CF1B6A6A08}"/>
              </a:ext>
            </a:extLst>
          </p:cNvPr>
          <p:cNvCxnSpPr/>
          <p:nvPr>
            <p:custDataLst>
              <p:tags r:id="rId8"/>
            </p:custDataLst>
          </p:nvPr>
        </p:nvCxnSpPr>
        <p:spPr bwMode="white">
          <a:xfrm>
            <a:off x="4987925" y="4535488"/>
            <a:ext cx="0" cy="654050"/>
          </a:xfrm>
          <a:prstGeom prst="line">
            <a:avLst/>
          </a:prstGeom>
          <a:ln w="9525" cap="flat" cmpd="sng" algn="ctr">
            <a:solidFill>
              <a:schemeClr val="bg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633D96D-84A8-8898-95D2-D0C7D63D8448}"/>
              </a:ext>
            </a:extLst>
          </p:cNvPr>
          <p:cNvCxnSpPr/>
          <p:nvPr>
            <p:custDataLst>
              <p:tags r:id="rId9"/>
            </p:custDataLst>
          </p:nvPr>
        </p:nvCxnSpPr>
        <p:spPr bwMode="gray">
          <a:xfrm>
            <a:off x="9274175" y="3360738"/>
            <a:ext cx="0" cy="654050"/>
          </a:xfrm>
          <a:prstGeom prst="line">
            <a:avLst/>
          </a:prstGeom>
          <a:ln w="19050" cap="flat" cmpd="sng" algn="ctr">
            <a:solidFill>
              <a:srgbClr val="B3B3B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27B1D26-87C9-C937-B085-CE6895BD40F0}"/>
              </a:ext>
            </a:extLst>
          </p:cNvPr>
          <p:cNvCxnSpPr/>
          <p:nvPr>
            <p:custDataLst>
              <p:tags r:id="rId10"/>
            </p:custDataLst>
          </p:nvPr>
        </p:nvCxnSpPr>
        <p:spPr bwMode="gray">
          <a:xfrm>
            <a:off x="5988051" y="3360738"/>
            <a:ext cx="3286125" cy="0"/>
          </a:xfrm>
          <a:prstGeom prst="line">
            <a:avLst/>
          </a:prstGeom>
          <a:ln w="19050" cap="flat" cmpd="sng" algn="ctr">
            <a:solidFill>
              <a:srgbClr val="B3B3B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DBD08F3-A3BD-32D6-4F1A-1F17868BB9CB}"/>
              </a:ext>
            </a:extLst>
          </p:cNvPr>
          <p:cNvCxnSpPr/>
          <p:nvPr>
            <p:custDataLst>
              <p:tags r:id="rId11"/>
            </p:custDataLst>
          </p:nvPr>
        </p:nvCxnSpPr>
        <p:spPr bwMode="gray">
          <a:xfrm>
            <a:off x="5988051" y="4014788"/>
            <a:ext cx="3286125" cy="0"/>
          </a:xfrm>
          <a:prstGeom prst="line">
            <a:avLst/>
          </a:prstGeom>
          <a:ln w="19050" cap="flat" cmpd="sng" algn="ctr">
            <a:solidFill>
              <a:srgbClr val="B3B3B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4ADEB50-DC99-CA2B-8198-7880CC4072F2}"/>
              </a:ext>
            </a:extLst>
          </p:cNvPr>
          <p:cNvCxnSpPr/>
          <p:nvPr>
            <p:custDataLst>
              <p:tags r:id="rId12"/>
            </p:custDataLst>
          </p:nvPr>
        </p:nvCxnSpPr>
        <p:spPr bwMode="white">
          <a:xfrm>
            <a:off x="5988050" y="3360738"/>
            <a:ext cx="0" cy="654050"/>
          </a:xfrm>
          <a:prstGeom prst="line">
            <a:avLst/>
          </a:prstGeom>
          <a:ln w="9525" cap="flat" cmpd="sng" algn="ctr">
            <a:solidFill>
              <a:schemeClr val="bg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21AB7B7-247B-DFF3-431A-858E756EBC91}"/>
              </a:ext>
            </a:extLst>
          </p:cNvPr>
          <p:cNvCxnSpPr/>
          <p:nvPr>
            <p:custDataLst>
              <p:tags r:id="rId13"/>
            </p:custDataLst>
          </p:nvPr>
        </p:nvCxnSpPr>
        <p:spPr bwMode="gray">
          <a:xfrm>
            <a:off x="3844925" y="2185988"/>
            <a:ext cx="0" cy="654050"/>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EBEC717-0F13-9146-8210-E320D6160CC8}"/>
              </a:ext>
            </a:extLst>
          </p:cNvPr>
          <p:cNvCxnSpPr/>
          <p:nvPr>
            <p:custDataLst>
              <p:tags r:id="rId14"/>
            </p:custDataLst>
          </p:nvPr>
        </p:nvCxnSpPr>
        <p:spPr bwMode="gray">
          <a:xfrm>
            <a:off x="2987675" y="2185988"/>
            <a:ext cx="857250" cy="0"/>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B651585-849D-51CD-EF0B-9C7664D5D943}"/>
              </a:ext>
            </a:extLst>
          </p:cNvPr>
          <p:cNvCxnSpPr/>
          <p:nvPr>
            <p:custDataLst>
              <p:tags r:id="rId15"/>
            </p:custDataLst>
          </p:nvPr>
        </p:nvCxnSpPr>
        <p:spPr bwMode="gray">
          <a:xfrm>
            <a:off x="2987675" y="2840038"/>
            <a:ext cx="857250" cy="0"/>
          </a:xfrm>
          <a:prstGeom prst="line">
            <a:avLst/>
          </a:prstGeom>
          <a:ln w="19050"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20BE51F-96BA-3726-935C-6095A3400CB9}"/>
              </a:ext>
            </a:extLst>
          </p:cNvPr>
          <p:cNvCxnSpPr/>
          <p:nvPr>
            <p:custDataLst>
              <p:tags r:id="rId16"/>
            </p:custDataLst>
          </p:nvPr>
        </p:nvCxnSpPr>
        <p:spPr bwMode="white">
          <a:xfrm>
            <a:off x="2987675" y="2185988"/>
            <a:ext cx="0" cy="654050"/>
          </a:xfrm>
          <a:prstGeom prst="line">
            <a:avLst/>
          </a:prstGeom>
          <a:ln w="9525" cap="flat" cmpd="sng" algn="ctr">
            <a:solidFill>
              <a:schemeClr val="bg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9" name="Text Placeholder 4">
            <a:extLst>
              <a:ext uri="{FF2B5EF4-FFF2-40B4-BE49-F238E27FC236}">
                <a16:creationId xmlns:a16="http://schemas.microsoft.com/office/drawing/2014/main" id="{8EFC7156-A45C-6AAA-1FB8-D84A299B2D57}"/>
              </a:ext>
            </a:extLst>
          </p:cNvPr>
          <p:cNvSpPr>
            <a:spLocks noGrp="1"/>
          </p:cNvSpPr>
          <p:nvPr>
            <p:custDataLst>
              <p:tags r:id="rId17"/>
            </p:custDataLst>
          </p:nvPr>
        </p:nvSpPr>
        <p:spPr bwMode="auto">
          <a:xfrm>
            <a:off x="1171575" y="2406650"/>
            <a:ext cx="841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FC6D0961-2283-47FA-BE4A-AA28FF6AF34C}" type="datetime'''''''B''''''''''a''''''s''''''''i''''''''c'''''''''''' VP''P'">
              <a:rPr lang="en-US" altLang="en-US" sz="1400" smtClean="0">
                <a:cs typeface="+mn-cs"/>
              </a:rPr>
              <a:pPr lvl="0" algn="r">
                <a:spcBef>
                  <a:spcPct val="0"/>
                </a:spcBef>
                <a:spcAft>
                  <a:spcPct val="0"/>
                </a:spcAft>
              </a:pPr>
              <a:t>Basic VPP</a:t>
            </a:fld>
            <a:endParaRPr lang="en-US" sz="1400">
              <a:cs typeface="+mn-cs"/>
            </a:endParaRPr>
          </a:p>
        </p:txBody>
      </p:sp>
      <p:sp>
        <p:nvSpPr>
          <p:cNvPr id="40" name="Text Placeholder 4">
            <a:extLst>
              <a:ext uri="{FF2B5EF4-FFF2-40B4-BE49-F238E27FC236}">
                <a16:creationId xmlns:a16="http://schemas.microsoft.com/office/drawing/2014/main" id="{67412913-0117-5134-480A-10E6B43ACF51}"/>
              </a:ext>
            </a:extLst>
          </p:cNvPr>
          <p:cNvSpPr>
            <a:spLocks noGrp="1"/>
          </p:cNvSpPr>
          <p:nvPr>
            <p:custDataLst>
              <p:tags r:id="rId18"/>
            </p:custDataLst>
          </p:nvPr>
        </p:nvSpPr>
        <p:spPr bwMode="auto">
          <a:xfrm>
            <a:off x="523875" y="3581400"/>
            <a:ext cx="1489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4A33E5C8-094A-4E90-AFEA-0398F515894C}" type="datetime'''''U''''t''il''''''it''''y s''''''''c''ale'' battery'">
              <a:rPr lang="en-US" altLang="en-US" sz="1400" smtClean="0">
                <a:cs typeface="+mn-cs"/>
              </a:rPr>
              <a:pPr lvl="0" algn="r">
                <a:spcBef>
                  <a:spcPct val="0"/>
                </a:spcBef>
                <a:spcAft>
                  <a:spcPct val="0"/>
                </a:spcAft>
              </a:pPr>
              <a:t>Utility scale battery</a:t>
            </a:fld>
            <a:endParaRPr lang="en-US" sz="1400">
              <a:cs typeface="+mn-cs"/>
            </a:endParaRPr>
          </a:p>
        </p:txBody>
      </p:sp>
      <p:sp>
        <p:nvSpPr>
          <p:cNvPr id="42" name="Text Placeholder 4">
            <a:extLst>
              <a:ext uri="{FF2B5EF4-FFF2-40B4-BE49-F238E27FC236}">
                <a16:creationId xmlns:a16="http://schemas.microsoft.com/office/drawing/2014/main" id="{92EAF836-35A4-CDDF-1448-D6D37EA2D52F}"/>
              </a:ext>
            </a:extLst>
          </p:cNvPr>
          <p:cNvSpPr>
            <a:spLocks noGrp="1"/>
          </p:cNvSpPr>
          <p:nvPr>
            <p:custDataLst>
              <p:tags r:id="rId19"/>
            </p:custDataLst>
          </p:nvPr>
        </p:nvSpPr>
        <p:spPr bwMode="auto">
          <a:xfrm>
            <a:off x="663575" y="4756150"/>
            <a:ext cx="1349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51554D5A-2506-4A8B-BF10-F9160793ED8F}" type="datetime'G''a''s p''e''ak''''e''''r'''''' ''''p''lant'''''''''''''''">
              <a:rPr lang="en-US" altLang="en-US" sz="1400" smtClean="0">
                <a:cs typeface="+mn-cs"/>
              </a:rPr>
              <a:pPr lvl="0" algn="r">
                <a:spcBef>
                  <a:spcPct val="0"/>
                </a:spcBef>
                <a:spcAft>
                  <a:spcPct val="0"/>
                </a:spcAft>
              </a:pPr>
              <a:t>Gas peaker plant</a:t>
            </a:fld>
            <a:endParaRPr lang="en-US" sz="1400">
              <a:cs typeface="+mn-cs"/>
            </a:endParaRPr>
          </a:p>
        </p:txBody>
      </p:sp>
      <p:sp>
        <p:nvSpPr>
          <p:cNvPr id="43" name="Text Placeholder 4">
            <a:extLst>
              <a:ext uri="{FF2B5EF4-FFF2-40B4-BE49-F238E27FC236}">
                <a16:creationId xmlns:a16="http://schemas.microsoft.com/office/drawing/2014/main" id="{E241D137-C58E-648E-D3C0-042DF1F4879F}"/>
              </a:ext>
            </a:extLst>
          </p:cNvPr>
          <p:cNvSpPr>
            <a:spLocks noGrp="1"/>
          </p:cNvSpPr>
          <p:nvPr>
            <p:custDataLst>
              <p:tags r:id="rId20"/>
            </p:custDataLst>
          </p:nvPr>
        </p:nvSpPr>
        <p:spPr bwMode="gray">
          <a:xfrm>
            <a:off x="3870325" y="2406650"/>
            <a:ext cx="10350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altLang="en-US" sz="1400">
                <a:effectLst/>
                <a:cs typeface="+mn-cs"/>
              </a:rPr>
              <a:t>6-</a:t>
            </a:r>
            <a:fld id="{BD78B461-4467-4C17-9919-4086B7DD4B3D}" type="datetime'''''''''''''''''''''''''1''''''2'''''''">
              <a:rPr lang="en-US" altLang="en-US" sz="1400" smtClean="0">
                <a:cs typeface="+mn-cs"/>
              </a:rPr>
              <a:pPr lvl="0">
                <a:spcBef>
                  <a:spcPct val="0"/>
                </a:spcBef>
                <a:spcAft>
                  <a:spcPct val="0"/>
                </a:spcAft>
              </a:pPr>
              <a:t>12</a:t>
            </a:fld>
            <a:r>
              <a:rPr lang="en-US" altLang="en-US" sz="1400">
                <a:effectLst/>
                <a:cs typeface="+mn-cs"/>
              </a:rPr>
              <a:t> months</a:t>
            </a:r>
            <a:endParaRPr lang="en-US" sz="1400">
              <a:cs typeface="+mn-cs"/>
            </a:endParaRPr>
          </a:p>
        </p:txBody>
      </p:sp>
      <p:sp>
        <p:nvSpPr>
          <p:cNvPr id="44" name="Text Placeholder 4">
            <a:extLst>
              <a:ext uri="{FF2B5EF4-FFF2-40B4-BE49-F238E27FC236}">
                <a16:creationId xmlns:a16="http://schemas.microsoft.com/office/drawing/2014/main" id="{EAC60669-80FB-4B1E-91CF-36EDC7863DCE}"/>
              </a:ext>
            </a:extLst>
          </p:cNvPr>
          <p:cNvSpPr>
            <a:spLocks noGrp="1"/>
          </p:cNvSpPr>
          <p:nvPr>
            <p:custDataLst>
              <p:tags r:id="rId21"/>
            </p:custDataLst>
          </p:nvPr>
        </p:nvSpPr>
        <p:spPr bwMode="gray">
          <a:xfrm>
            <a:off x="9299575" y="3581400"/>
            <a:ext cx="11334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buNone/>
            </a:pPr>
            <a:r>
              <a:rPr lang="en-US" altLang="en-US" sz="1400">
                <a:cs typeface="+mn-cs"/>
              </a:rPr>
              <a:t>27-50 months</a:t>
            </a:r>
            <a:endParaRPr lang="en-US" sz="1400">
              <a:cs typeface="+mn-cs"/>
            </a:endParaRPr>
          </a:p>
        </p:txBody>
      </p:sp>
      <p:sp>
        <p:nvSpPr>
          <p:cNvPr id="45" name="Text Placeholder 4">
            <a:extLst>
              <a:ext uri="{FF2B5EF4-FFF2-40B4-BE49-F238E27FC236}">
                <a16:creationId xmlns:a16="http://schemas.microsoft.com/office/drawing/2014/main" id="{A8259705-A79C-52B1-0617-A14536701E7D}"/>
              </a:ext>
            </a:extLst>
          </p:cNvPr>
          <p:cNvSpPr>
            <a:spLocks noGrp="1"/>
          </p:cNvSpPr>
          <p:nvPr>
            <p:custDataLst>
              <p:tags r:id="rId22"/>
            </p:custDataLst>
          </p:nvPr>
        </p:nvSpPr>
        <p:spPr bwMode="gray">
          <a:xfrm>
            <a:off x="10728325" y="4756150"/>
            <a:ext cx="11334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buNone/>
            </a:pPr>
            <a:r>
              <a:rPr lang="en-US" altLang="en-US" sz="1400">
                <a:cs typeface="+mn-cs"/>
              </a:rPr>
              <a:t>20-60 months</a:t>
            </a:r>
            <a:endParaRPr lang="en-US" sz="1400">
              <a:cs typeface="+mn-cs"/>
            </a:endParaRPr>
          </a:p>
        </p:txBody>
      </p:sp>
      <p:sp>
        <p:nvSpPr>
          <p:cNvPr id="9" name="Rectangle 8">
            <a:extLst>
              <a:ext uri="{FF2B5EF4-FFF2-40B4-BE49-F238E27FC236}">
                <a16:creationId xmlns:a16="http://schemas.microsoft.com/office/drawing/2014/main" id="{DA40CCAA-90BC-4293-9E60-13A90BE81F61}"/>
              </a:ext>
            </a:extLst>
          </p:cNvPr>
          <p:cNvSpPr/>
          <p:nvPr/>
        </p:nvSpPr>
        <p:spPr>
          <a:xfrm>
            <a:off x="663575" y="5739895"/>
            <a:ext cx="1280160" cy="193964"/>
          </a:xfrm>
          <a:prstGeom prst="rect">
            <a:avLst/>
          </a:prstGeom>
          <a:solidFill>
            <a:srgbClr val="B3B3B3"/>
          </a:solidFill>
          <a:ln w="6350"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0" name="Rectangle 9">
            <a:extLst>
              <a:ext uri="{FF2B5EF4-FFF2-40B4-BE49-F238E27FC236}">
                <a16:creationId xmlns:a16="http://schemas.microsoft.com/office/drawing/2014/main" id="{632B0E3D-8D56-5E23-CBCD-DFF3ECFFDA6E}"/>
              </a:ext>
            </a:extLst>
          </p:cNvPr>
          <p:cNvSpPr/>
          <p:nvPr/>
        </p:nvSpPr>
        <p:spPr>
          <a:xfrm>
            <a:off x="2013837" y="5656852"/>
            <a:ext cx="3108960" cy="377981"/>
          </a:xfrm>
          <a:prstGeom prst="rect">
            <a:avLst/>
          </a:prstGeom>
          <a:noFill/>
          <a:ln w="6350"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tx1"/>
                </a:solidFill>
              </a:rPr>
              <a:t>Time required to add capacity </a:t>
            </a:r>
            <a:br>
              <a:rPr lang="en-US" sz="1200">
                <a:solidFill>
                  <a:schemeClr val="tx1"/>
                </a:solidFill>
              </a:rPr>
            </a:br>
            <a:r>
              <a:rPr lang="en-US" sz="1200">
                <a:solidFill>
                  <a:schemeClr val="tx1"/>
                </a:solidFill>
              </a:rPr>
              <a:t>(25</a:t>
            </a:r>
            <a:r>
              <a:rPr lang="en-US" sz="1200" baseline="30000">
                <a:solidFill>
                  <a:schemeClr val="tx1"/>
                </a:solidFill>
              </a:rPr>
              <a:t>th</a:t>
            </a:r>
            <a:r>
              <a:rPr lang="en-US" sz="1200">
                <a:solidFill>
                  <a:schemeClr val="tx1"/>
                </a:solidFill>
              </a:rPr>
              <a:t> percentile)</a:t>
            </a:r>
          </a:p>
        </p:txBody>
      </p:sp>
      <p:sp>
        <p:nvSpPr>
          <p:cNvPr id="11" name="Rectangle 10">
            <a:extLst>
              <a:ext uri="{FF2B5EF4-FFF2-40B4-BE49-F238E27FC236}">
                <a16:creationId xmlns:a16="http://schemas.microsoft.com/office/drawing/2014/main" id="{61D21B8E-7AD4-0FAC-C5C7-6353A57D82C0}"/>
              </a:ext>
            </a:extLst>
          </p:cNvPr>
          <p:cNvSpPr/>
          <p:nvPr/>
        </p:nvSpPr>
        <p:spPr>
          <a:xfrm>
            <a:off x="4350704" y="5740040"/>
            <a:ext cx="1280160" cy="193964"/>
          </a:xfrm>
          <a:prstGeom prst="rect">
            <a:avLst/>
          </a:prstGeom>
          <a:noFill/>
          <a:ln w="6350" cap="sq">
            <a:solidFill>
              <a:srgbClr val="7F7F7F"/>
            </a:solid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2" name="Rectangle 11">
            <a:extLst>
              <a:ext uri="{FF2B5EF4-FFF2-40B4-BE49-F238E27FC236}">
                <a16:creationId xmlns:a16="http://schemas.microsoft.com/office/drawing/2014/main" id="{D8039109-B021-6D88-41EF-0A420382B8DC}"/>
              </a:ext>
            </a:extLst>
          </p:cNvPr>
          <p:cNvSpPr/>
          <p:nvPr/>
        </p:nvSpPr>
        <p:spPr>
          <a:xfrm>
            <a:off x="5700965" y="5656997"/>
            <a:ext cx="3573209" cy="377981"/>
          </a:xfrm>
          <a:prstGeom prst="rect">
            <a:avLst/>
          </a:prstGeom>
          <a:noFill/>
          <a:ln w="6350"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tx1"/>
                </a:solidFill>
              </a:rPr>
              <a:t>Additional time that may be necessary depending on local constraints (75</a:t>
            </a:r>
            <a:r>
              <a:rPr lang="en-US" sz="1200" baseline="30000">
                <a:solidFill>
                  <a:schemeClr val="tx1"/>
                </a:solidFill>
              </a:rPr>
              <a:t>th</a:t>
            </a:r>
            <a:r>
              <a:rPr lang="en-US" sz="1200">
                <a:solidFill>
                  <a:schemeClr val="tx1"/>
                </a:solidFill>
              </a:rPr>
              <a:t> percentile)</a:t>
            </a:r>
          </a:p>
        </p:txBody>
      </p:sp>
      <p:sp>
        <p:nvSpPr>
          <p:cNvPr id="13" name="Rectangle 12">
            <a:extLst>
              <a:ext uri="{FF2B5EF4-FFF2-40B4-BE49-F238E27FC236}">
                <a16:creationId xmlns:a16="http://schemas.microsoft.com/office/drawing/2014/main" id="{08D7BB1B-13F9-D5E3-B331-C4F3EC26F8EF}"/>
              </a:ext>
            </a:extLst>
          </p:cNvPr>
          <p:cNvSpPr/>
          <p:nvPr/>
        </p:nvSpPr>
        <p:spPr>
          <a:xfrm>
            <a:off x="593473" y="5618042"/>
            <a:ext cx="8610162" cy="432686"/>
          </a:xfrm>
          <a:prstGeom prst="rect">
            <a:avLst/>
          </a:prstGeom>
          <a:noFill/>
          <a:ln w="6350" cap="sq">
            <a:solidFill>
              <a:srgbClr val="7F7F7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4" name="Rectangle 13">
            <a:extLst>
              <a:ext uri="{FF2B5EF4-FFF2-40B4-BE49-F238E27FC236}">
                <a16:creationId xmlns:a16="http://schemas.microsoft.com/office/drawing/2014/main" id="{2E506AFB-589F-B88F-D10D-7C688C0ADFB7}"/>
              </a:ext>
            </a:extLst>
          </p:cNvPr>
          <p:cNvSpPr/>
          <p:nvPr/>
        </p:nvSpPr>
        <p:spPr>
          <a:xfrm>
            <a:off x="717199" y="5453075"/>
            <a:ext cx="1079726" cy="252823"/>
          </a:xfrm>
          <a:prstGeom prst="rect">
            <a:avLst/>
          </a:prstGeom>
          <a:solidFill>
            <a:schemeClr val="bg1"/>
          </a:solidFill>
          <a:ln w="6350" cap="sq">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b="1" i="1">
                <a:solidFill>
                  <a:schemeClr val="tx1"/>
                </a:solidFill>
              </a:rPr>
              <a:t>Legend</a:t>
            </a:r>
          </a:p>
        </p:txBody>
      </p:sp>
      <p:sp>
        <p:nvSpPr>
          <p:cNvPr id="31" name="TextBox 30">
            <a:extLst>
              <a:ext uri="{FF2B5EF4-FFF2-40B4-BE49-F238E27FC236}">
                <a16:creationId xmlns:a16="http://schemas.microsoft.com/office/drawing/2014/main" id="{5AF7B2F8-3936-3ACC-A660-D19179455DF4}"/>
              </a:ext>
            </a:extLst>
          </p:cNvPr>
          <p:cNvSpPr txBox="1"/>
          <p:nvPr/>
        </p:nvSpPr>
        <p:spPr>
          <a:xfrm>
            <a:off x="554734" y="6451518"/>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Industry interviews, RMI Reliability Brief, Lawrence-Berkeley National Lab’s 2024 Queued Up Report</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grpSp>
        <p:nvGrpSpPr>
          <p:cNvPr id="2" name="Group 1">
            <a:extLst>
              <a:ext uri="{FF2B5EF4-FFF2-40B4-BE49-F238E27FC236}">
                <a16:creationId xmlns:a16="http://schemas.microsoft.com/office/drawing/2014/main" id="{0CA4A9B0-23FD-A76E-3CD5-B4B9D1262697}"/>
              </a:ext>
            </a:extLst>
          </p:cNvPr>
          <p:cNvGrpSpPr/>
          <p:nvPr/>
        </p:nvGrpSpPr>
        <p:grpSpPr>
          <a:xfrm>
            <a:off x="554734" y="287382"/>
            <a:ext cx="695038" cy="696506"/>
            <a:chOff x="1104480" y="1863832"/>
            <a:chExt cx="1030504" cy="1032682"/>
          </a:xfrm>
        </p:grpSpPr>
        <p:sp>
          <p:nvSpPr>
            <p:cNvPr id="4" name="Oval 3">
              <a:extLst>
                <a:ext uri="{FF2B5EF4-FFF2-40B4-BE49-F238E27FC236}">
                  <a16:creationId xmlns:a16="http://schemas.microsoft.com/office/drawing/2014/main" id="{AB3C2769-CCA3-497F-A38A-D12DADCA7815}"/>
                </a:ext>
              </a:extLst>
            </p:cNvPr>
            <p:cNvSpPr/>
            <p:nvPr/>
          </p:nvSpPr>
          <p:spPr>
            <a:xfrm>
              <a:off x="1104480" y="1863832"/>
              <a:ext cx="1030504" cy="103268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a:solidFill>
                  <a:schemeClr val="bg1"/>
                </a:solidFill>
              </a:endParaRPr>
            </a:p>
          </p:txBody>
        </p:sp>
        <p:pic>
          <p:nvPicPr>
            <p:cNvPr id="5" name="Graphic 4" descr="Stopwatch 75% with solid fill">
              <a:extLst>
                <a:ext uri="{FF2B5EF4-FFF2-40B4-BE49-F238E27FC236}">
                  <a16:creationId xmlns:a16="http://schemas.microsoft.com/office/drawing/2014/main" id="{E08B0D31-6D3D-DA6A-6DB8-16BD5541BD3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62532" y="1912350"/>
              <a:ext cx="914400" cy="914400"/>
            </a:xfrm>
            <a:prstGeom prst="rect">
              <a:avLst/>
            </a:prstGeom>
          </p:spPr>
        </p:pic>
      </p:grpSp>
    </p:spTree>
    <p:extLst>
      <p:ext uri="{BB962C8B-B14F-4D97-AF65-F5344CB8AC3E}">
        <p14:creationId xmlns:p14="http://schemas.microsoft.com/office/powerpoint/2010/main" val="242992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0C1E737D-84A0-8D2A-3760-085EBB98992C}"/>
              </a:ext>
            </a:extLst>
          </p:cNvPr>
          <p:cNvGraphicFramePr>
            <a:graphicFrameLocks noChangeAspect="1"/>
          </p:cNvGraphicFramePr>
          <p:nvPr>
            <p:custDataLst>
              <p:tags r:id="rId1"/>
            </p:custDataLst>
            <p:extLst>
              <p:ext uri="{D42A27DB-BD31-4B8C-83A1-F6EECF244321}">
                <p14:modId xmlns:p14="http://schemas.microsoft.com/office/powerpoint/2010/main" val="2995538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16" name="think-cell data - do not delete" hidden="1">
                        <a:extLst>
                          <a:ext uri="{FF2B5EF4-FFF2-40B4-BE49-F238E27FC236}">
                            <a16:creationId xmlns:a16="http://schemas.microsoft.com/office/drawing/2014/main" id="{0C1E737D-84A0-8D2A-3760-085EBB98992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55D0393-BFC2-81B5-BB68-336736485D17}"/>
              </a:ext>
            </a:extLst>
          </p:cNvPr>
          <p:cNvSpPr>
            <a:spLocks noGrp="1"/>
          </p:cNvSpPr>
          <p:nvPr>
            <p:ph type="title"/>
          </p:nvPr>
        </p:nvSpPr>
        <p:spPr>
          <a:xfrm>
            <a:off x="1545020" y="170170"/>
            <a:ext cx="10150397" cy="731520"/>
          </a:xfrm>
        </p:spPr>
        <p:txBody>
          <a:bodyPr vert="horz"/>
          <a:lstStyle/>
          <a:p>
            <a:r>
              <a:rPr lang="en-US" i="1" dirty="0">
                <a:solidFill>
                  <a:schemeClr val="accent3"/>
                </a:solidFill>
              </a:rPr>
              <a:t>Lower-cost:</a:t>
            </a:r>
            <a:r>
              <a:rPr lang="en-US" i="1" dirty="0"/>
              <a:t> </a:t>
            </a:r>
            <a:r>
              <a:rPr lang="en-US" dirty="0"/>
              <a:t>Net cost to a utility of providing resource adequacy from a VPP can be 40% to 60% lower cost vs. alternatives</a:t>
            </a:r>
          </a:p>
        </p:txBody>
      </p:sp>
      <p:sp>
        <p:nvSpPr>
          <p:cNvPr id="94" name="ACET">
            <a:extLst>
              <a:ext uri="{FF2B5EF4-FFF2-40B4-BE49-F238E27FC236}">
                <a16:creationId xmlns:a16="http://schemas.microsoft.com/office/drawing/2014/main" id="{60074E62-45D6-C579-0D35-13A60F6DCF9B}"/>
              </a:ext>
            </a:extLst>
          </p:cNvPr>
          <p:cNvSpPr txBox="1"/>
          <p:nvPr>
            <p:custDataLst>
              <p:tags r:id="rId2"/>
            </p:custDataLst>
          </p:nvPr>
        </p:nvSpPr>
        <p:spPr>
          <a:xfrm>
            <a:off x="554736" y="1356574"/>
            <a:ext cx="10559732" cy="493713"/>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spcBef>
                <a:spcPts val="300"/>
              </a:spcBef>
              <a:spcAft>
                <a:spcPts val="300"/>
              </a:spcAft>
              <a:buNone/>
            </a:pPr>
            <a:r>
              <a:rPr lang="en-US" b="1" dirty="0"/>
              <a:t>Comparison of net cost to an example utility of providing 400 MW resource adequacy across three options, </a:t>
            </a:r>
            <a:r>
              <a:rPr lang="en-US" dirty="0"/>
              <a:t>Net cost per kW-year</a:t>
            </a:r>
          </a:p>
        </p:txBody>
      </p:sp>
      <p:cxnSp>
        <p:nvCxnSpPr>
          <p:cNvPr id="95" name="LineContentSeparatorStrong 13">
            <a:extLst>
              <a:ext uri="{FF2B5EF4-FFF2-40B4-BE49-F238E27FC236}">
                <a16:creationId xmlns:a16="http://schemas.microsoft.com/office/drawing/2014/main" id="{947E7DF4-14D6-E6FB-84EB-777CA0AE61B4}"/>
              </a:ext>
            </a:extLst>
          </p:cNvPr>
          <p:cNvCxnSpPr>
            <a:cxnSpLocks/>
          </p:cNvCxnSpPr>
          <p:nvPr>
            <p:custDataLst>
              <p:tags r:id="rId3"/>
            </p:custDataLst>
          </p:nvPr>
        </p:nvCxnSpPr>
        <p:spPr>
          <a:xfrm flipV="1">
            <a:off x="554736" y="1845524"/>
            <a:ext cx="10205340" cy="0"/>
          </a:xfrm>
          <a:prstGeom prst="straightConnector1">
            <a:avLst/>
          </a:prstGeom>
          <a:ln w="12700" cap="flat">
            <a:solidFill>
              <a:schemeClr val="bg1">
                <a:lumMod val="65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1014D7A1-9FD1-98D4-590D-42901AAB00A7}"/>
              </a:ext>
            </a:extLst>
          </p:cNvPr>
          <p:cNvGraphicFramePr/>
          <p:nvPr>
            <p:custDataLst>
              <p:tags r:id="rId4"/>
            </p:custDataLst>
            <p:extLst>
              <p:ext uri="{D42A27DB-BD31-4B8C-83A1-F6EECF244321}">
                <p14:modId xmlns:p14="http://schemas.microsoft.com/office/powerpoint/2010/main" val="2304280863"/>
              </p:ext>
            </p:extLst>
          </p:nvPr>
        </p:nvGraphicFramePr>
        <p:xfrm>
          <a:off x="2079625" y="2119313"/>
          <a:ext cx="8483600" cy="3594100"/>
        </p:xfrm>
        <a:graphic>
          <a:graphicData uri="http://schemas.openxmlformats.org/drawingml/2006/chart">
            <c:chart xmlns:c="http://schemas.openxmlformats.org/drawingml/2006/chart" xmlns:r="http://schemas.openxmlformats.org/officeDocument/2006/relationships" r:id="rId15"/>
          </a:graphicData>
        </a:graphic>
      </p:graphicFrame>
      <p:sp>
        <p:nvSpPr>
          <p:cNvPr id="39" name="Text Placeholder 4">
            <a:extLst>
              <a:ext uri="{FF2B5EF4-FFF2-40B4-BE49-F238E27FC236}">
                <a16:creationId xmlns:a16="http://schemas.microsoft.com/office/drawing/2014/main" id="{8EFC7156-A45C-6AAA-1FB8-D84A299B2D57}"/>
              </a:ext>
            </a:extLst>
          </p:cNvPr>
          <p:cNvSpPr>
            <a:spLocks noGrp="1"/>
          </p:cNvSpPr>
          <p:nvPr>
            <p:custDataLst>
              <p:tags r:id="rId5"/>
            </p:custDataLst>
          </p:nvPr>
        </p:nvSpPr>
        <p:spPr bwMode="auto">
          <a:xfrm>
            <a:off x="1203325" y="2667000"/>
            <a:ext cx="841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24959E45-E512-43AF-A02E-6BA19218C28B}" type="datetime'''''Ba''''''''''''si''''''''''c ''''''''''''''''''V''''P''P'">
              <a:rPr lang="en-US" altLang="en-US" sz="1400" smtClean="0">
                <a:cs typeface="+mn-cs"/>
              </a:rPr>
              <a:pPr lvl="0" algn="r">
                <a:spcBef>
                  <a:spcPct val="0"/>
                </a:spcBef>
                <a:spcAft>
                  <a:spcPct val="0"/>
                </a:spcAft>
              </a:pPr>
              <a:t>Basic VPP</a:t>
            </a:fld>
            <a:endParaRPr lang="en-US" sz="1400">
              <a:cs typeface="+mn-cs"/>
            </a:endParaRPr>
          </a:p>
        </p:txBody>
      </p:sp>
      <p:sp>
        <p:nvSpPr>
          <p:cNvPr id="40" name="Text Placeholder 4">
            <a:extLst>
              <a:ext uri="{FF2B5EF4-FFF2-40B4-BE49-F238E27FC236}">
                <a16:creationId xmlns:a16="http://schemas.microsoft.com/office/drawing/2014/main" id="{67412913-0117-5134-480A-10E6B43ACF51}"/>
              </a:ext>
            </a:extLst>
          </p:cNvPr>
          <p:cNvSpPr>
            <a:spLocks noGrp="1"/>
          </p:cNvSpPr>
          <p:nvPr>
            <p:custDataLst>
              <p:tags r:id="rId6"/>
            </p:custDataLst>
          </p:nvPr>
        </p:nvSpPr>
        <p:spPr bwMode="auto">
          <a:xfrm>
            <a:off x="555625" y="3810000"/>
            <a:ext cx="1489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C145D1B4-05EC-4C81-A8FB-525CA31B89D2}" type="datetime'''U''t''il''ity'''' sc''ale'' ''''''''''''b''at''''''t''ery'''">
              <a:rPr lang="en-US" altLang="en-US" sz="1400" smtClean="0">
                <a:cs typeface="+mn-cs"/>
              </a:rPr>
              <a:pPr lvl="0" algn="r">
                <a:spcBef>
                  <a:spcPct val="0"/>
                </a:spcBef>
                <a:spcAft>
                  <a:spcPct val="0"/>
                </a:spcAft>
              </a:pPr>
              <a:t>Utility scale battery</a:t>
            </a:fld>
            <a:endParaRPr lang="en-US" sz="1400">
              <a:cs typeface="+mn-cs"/>
            </a:endParaRPr>
          </a:p>
        </p:txBody>
      </p:sp>
      <p:sp>
        <p:nvSpPr>
          <p:cNvPr id="42" name="Text Placeholder 4">
            <a:extLst>
              <a:ext uri="{FF2B5EF4-FFF2-40B4-BE49-F238E27FC236}">
                <a16:creationId xmlns:a16="http://schemas.microsoft.com/office/drawing/2014/main" id="{92EAF836-35A4-CDDF-1448-D6D37EA2D52F}"/>
              </a:ext>
            </a:extLst>
          </p:cNvPr>
          <p:cNvSpPr>
            <a:spLocks noGrp="1"/>
          </p:cNvSpPr>
          <p:nvPr>
            <p:custDataLst>
              <p:tags r:id="rId7"/>
            </p:custDataLst>
          </p:nvPr>
        </p:nvSpPr>
        <p:spPr bwMode="auto">
          <a:xfrm>
            <a:off x="695325" y="4953000"/>
            <a:ext cx="1349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D0321481-0DB6-4105-A658-6939ADBB98F3}" type="datetime'''''Ga''''''s ''pe''a''k''''er p''''''lan''t'''''''''''''">
              <a:rPr lang="en-US" altLang="en-US" sz="1400" smtClean="0">
                <a:cs typeface="+mn-cs"/>
              </a:rPr>
              <a:pPr lvl="0" algn="r">
                <a:spcBef>
                  <a:spcPct val="0"/>
                </a:spcBef>
                <a:spcAft>
                  <a:spcPct val="0"/>
                </a:spcAft>
              </a:pPr>
              <a:t>Gas peaker plant</a:t>
            </a:fld>
            <a:endParaRPr lang="en-US" sz="1400" dirty="0">
              <a:cs typeface="+mn-cs"/>
            </a:endParaRPr>
          </a:p>
        </p:txBody>
      </p:sp>
      <p:sp>
        <p:nvSpPr>
          <p:cNvPr id="15"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5783263" y="2667000"/>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altLang="en-US" sz="1400">
                <a:effectLst/>
                <a:cs typeface="+mn-cs"/>
              </a:rPr>
              <a:t>$43</a:t>
            </a:r>
            <a:endParaRPr lang="en-US" sz="1400">
              <a:cs typeface="+mn-cs"/>
            </a:endParaRPr>
          </a:p>
        </p:txBody>
      </p:sp>
      <p:sp>
        <p:nvSpPr>
          <p:cNvPr id="21"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7951788" y="3810000"/>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altLang="en-US" sz="1400">
                <a:effectLst/>
                <a:cs typeface="+mn-cs"/>
              </a:rPr>
              <a:t>$69</a:t>
            </a:r>
            <a:endParaRPr lang="en-US" sz="1400">
              <a:cs typeface="+mn-cs"/>
            </a:endParaRPr>
          </a:p>
        </p:txBody>
      </p:sp>
      <p:sp>
        <p:nvSpPr>
          <p:cNvPr id="26"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10506075" y="4953000"/>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altLang="en-US" sz="1400">
                <a:effectLst/>
                <a:cs typeface="+mn-cs"/>
              </a:rPr>
              <a:t>$99</a:t>
            </a:r>
            <a:endParaRPr lang="en-US" sz="1400">
              <a:cs typeface="+mn-cs"/>
            </a:endParaRPr>
          </a:p>
        </p:txBody>
      </p:sp>
      <p:sp>
        <p:nvSpPr>
          <p:cNvPr id="10" name="TextBox 9">
            <a:extLst>
              <a:ext uri="{FF2B5EF4-FFF2-40B4-BE49-F238E27FC236}">
                <a16:creationId xmlns:a16="http://schemas.microsoft.com/office/drawing/2014/main" id="{F674F81F-4EA5-F18A-EB71-707FE589E981}"/>
              </a:ext>
            </a:extLst>
          </p:cNvPr>
          <p:cNvSpPr txBox="1"/>
          <p:nvPr/>
        </p:nvSpPr>
        <p:spPr>
          <a:xfrm>
            <a:off x="554734" y="6451518"/>
            <a:ext cx="11082527" cy="265714"/>
          </a:xfrm>
          <a:prstGeom prst="rect">
            <a:avLst/>
          </a:prstGeom>
          <a:noFill/>
          <a:ln w="6350">
            <a:noFill/>
            <a:miter lim="800000"/>
          </a:ln>
        </p:spPr>
        <p:txBody>
          <a:bodyPr wrap="square">
            <a:spAutoFit/>
          </a:bodyPr>
          <a:lstStyle/>
          <a:p>
            <a:pPr marL="0" marR="0">
              <a:lnSpc>
                <a:spcPct val="107000"/>
              </a:lnSpc>
              <a:spcAft>
                <a:spcPts val="800"/>
              </a:spcAft>
            </a:pPr>
            <a:r>
              <a:rPr lang="en-US" sz="1100">
                <a:effectLst/>
                <a:latin typeface="Arial" panose="020B0604020202020204" pitchFamily="34" charset="0"/>
                <a:ea typeface="Yu Gothic" panose="020B0400000000000000" pitchFamily="34" charset="-128"/>
                <a:cs typeface="Arial" panose="020B0604020202020204" pitchFamily="34" charset="0"/>
              </a:rPr>
              <a:t>Source: Brattle Group’s Real Reliability: The Value of Virtual Power Report</a:t>
            </a:r>
            <a:endParaRPr lang="en-US" sz="1400">
              <a:effectLst/>
              <a:latin typeface="Aptos" panose="020B0004020202020204" pitchFamily="34" charset="0"/>
              <a:ea typeface="Yu Gothic" panose="020B0400000000000000" pitchFamily="34" charset="-128"/>
              <a:cs typeface="Arial" panose="020B0604020202020204" pitchFamily="34" charset="0"/>
            </a:endParaRPr>
          </a:p>
        </p:txBody>
      </p:sp>
      <p:grpSp>
        <p:nvGrpSpPr>
          <p:cNvPr id="4" name="Group 3">
            <a:extLst>
              <a:ext uri="{FF2B5EF4-FFF2-40B4-BE49-F238E27FC236}">
                <a16:creationId xmlns:a16="http://schemas.microsoft.com/office/drawing/2014/main" id="{9D4F3E1C-9D9B-6D31-DC32-85FFA93F2222}"/>
              </a:ext>
            </a:extLst>
          </p:cNvPr>
          <p:cNvGrpSpPr/>
          <p:nvPr/>
        </p:nvGrpSpPr>
        <p:grpSpPr>
          <a:xfrm>
            <a:off x="554734" y="206746"/>
            <a:ext cx="694944" cy="694944"/>
            <a:chOff x="1104480" y="3463018"/>
            <a:chExt cx="1030504" cy="1032682"/>
          </a:xfrm>
        </p:grpSpPr>
        <p:sp>
          <p:nvSpPr>
            <p:cNvPr id="5" name="Oval 4">
              <a:extLst>
                <a:ext uri="{FF2B5EF4-FFF2-40B4-BE49-F238E27FC236}">
                  <a16:creationId xmlns:a16="http://schemas.microsoft.com/office/drawing/2014/main" id="{CA482407-1759-A308-845A-37040B9826C7}"/>
                </a:ext>
              </a:extLst>
            </p:cNvPr>
            <p:cNvSpPr/>
            <p:nvPr/>
          </p:nvSpPr>
          <p:spPr>
            <a:xfrm>
              <a:off x="1104480" y="3463018"/>
              <a:ext cx="1030504" cy="1032682"/>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a:solidFill>
                  <a:schemeClr val="bg1"/>
                </a:solidFill>
              </a:endParaRPr>
            </a:p>
          </p:txBody>
        </p:sp>
        <p:pic>
          <p:nvPicPr>
            <p:cNvPr id="6" name="Graphic 5" descr="Money with solid fill">
              <a:extLst>
                <a:ext uri="{FF2B5EF4-FFF2-40B4-BE49-F238E27FC236}">
                  <a16:creationId xmlns:a16="http://schemas.microsoft.com/office/drawing/2014/main" id="{DF977F50-A69E-42F7-5B43-657DABC20F3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96684" y="3507297"/>
              <a:ext cx="836073" cy="836073"/>
            </a:xfrm>
            <a:prstGeom prst="rect">
              <a:avLst/>
            </a:prstGeom>
          </p:spPr>
        </p:pic>
      </p:grpSp>
    </p:spTree>
    <p:extLst>
      <p:ext uri="{BB962C8B-B14F-4D97-AF65-F5344CB8AC3E}">
        <p14:creationId xmlns:p14="http://schemas.microsoft.com/office/powerpoint/2010/main" val="3010390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5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SHAPENAME" val="5. Sourc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3.xml><?xml version="1.0" encoding="utf-8"?>
<p:tagLst xmlns:a="http://schemas.openxmlformats.org/drawingml/2006/main" xmlns:r="http://schemas.openxmlformats.org/officeDocument/2006/relationships" xmlns:p="http://schemas.openxmlformats.org/presentationml/2006/main">
  <p:tag name="SHAPENAME" val="5. Sourc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3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NAME" val="ACET"/>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ANGLE" val="5"/>
</p:tagLst>
</file>

<file path=ppt/tags/tag142.xml><?xml version="1.0" encoding="utf-8"?>
<p:tagLst xmlns:a="http://schemas.openxmlformats.org/drawingml/2006/main" xmlns:r="http://schemas.openxmlformats.org/officeDocument/2006/relationships" xmlns:p="http://schemas.openxmlformats.org/presentationml/2006/main">
  <p:tag name="ANGLE" val="5"/>
</p:tagLst>
</file>

<file path=ppt/tags/tag143.xml><?xml version="1.0" encoding="utf-8"?>
<p:tagLst xmlns:a="http://schemas.openxmlformats.org/drawingml/2006/main" xmlns:r="http://schemas.openxmlformats.org/officeDocument/2006/relationships" xmlns:p="http://schemas.openxmlformats.org/presentationml/2006/main">
  <p:tag name="ANGLE" val="4"/>
</p:tagLst>
</file>

<file path=ppt/tags/tag144.xml><?xml version="1.0" encoding="utf-8"?>
<p:tagLst xmlns:a="http://schemas.openxmlformats.org/drawingml/2006/main" xmlns:r="http://schemas.openxmlformats.org/officeDocument/2006/relationships" xmlns:p="http://schemas.openxmlformats.org/presentationml/2006/main">
  <p:tag name="ANGLE" val="4"/>
</p:tagLst>
</file>

<file path=ppt/tags/tag145.xml><?xml version="1.0" encoding="utf-8"?>
<p:tagLst xmlns:a="http://schemas.openxmlformats.org/drawingml/2006/main" xmlns:r="http://schemas.openxmlformats.org/officeDocument/2006/relationships" xmlns:p="http://schemas.openxmlformats.org/presentationml/2006/main">
  <p:tag name="ANGLE" val="3"/>
</p:tagLst>
</file>

<file path=ppt/tags/tag146.xml><?xml version="1.0" encoding="utf-8"?>
<p:tagLst xmlns:a="http://schemas.openxmlformats.org/drawingml/2006/main" xmlns:r="http://schemas.openxmlformats.org/officeDocument/2006/relationships" xmlns:p="http://schemas.openxmlformats.org/presentationml/2006/main">
  <p:tag name="ANGLE" val="3"/>
</p:tagLst>
</file>

<file path=ppt/tags/tag147.xml><?xml version="1.0" encoding="utf-8"?>
<p:tagLst xmlns:a="http://schemas.openxmlformats.org/drawingml/2006/main" xmlns:r="http://schemas.openxmlformats.org/officeDocument/2006/relationships" xmlns:p="http://schemas.openxmlformats.org/presentationml/2006/main">
  <p:tag name="ANGLE" val="2"/>
</p:tagLst>
</file>

<file path=ppt/tags/tag148.xml><?xml version="1.0" encoding="utf-8"?>
<p:tagLst xmlns:a="http://schemas.openxmlformats.org/drawingml/2006/main" xmlns:r="http://schemas.openxmlformats.org/officeDocument/2006/relationships" xmlns:p="http://schemas.openxmlformats.org/presentationml/2006/main">
  <p:tag name="ANGLE" val="2"/>
</p:tagLst>
</file>

<file path=ppt/tags/tag149.xml><?xml version="1.0" encoding="utf-8"?>
<p:tagLst xmlns:a="http://schemas.openxmlformats.org/drawingml/2006/main" xmlns:r="http://schemas.openxmlformats.org/officeDocument/2006/relationships" xmlns:p="http://schemas.openxmlformats.org/presentationml/2006/main">
  <p:tag name="ANGLE" val="1"/>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ANGLE" val="1"/>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4.xml><?xml version="1.0" encoding="utf-8"?>
<p:tagLst xmlns:a="http://schemas.openxmlformats.org/drawingml/2006/main" xmlns:r="http://schemas.openxmlformats.org/officeDocument/2006/relationships" xmlns:p="http://schemas.openxmlformats.org/presentationml/2006/main">
  <p:tag name="SHAPENAME" val="Subtitle"/>
</p:tagLst>
</file>

<file path=ppt/tags/tag155.xml><?xml version="1.0" encoding="utf-8"?>
<p:tagLst xmlns:a="http://schemas.openxmlformats.org/drawingml/2006/main" xmlns:r="http://schemas.openxmlformats.org/officeDocument/2006/relationships" xmlns:p="http://schemas.openxmlformats.org/presentationml/2006/main">
  <p:tag name="SHAPENAME" val="Titl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9.xml><?xml version="1.0" encoding="utf-8"?>
<p:tagLst xmlns:a="http://schemas.openxmlformats.org/drawingml/2006/main" xmlns:r="http://schemas.openxmlformats.org/officeDocument/2006/relationships" xmlns:p="http://schemas.openxmlformats.org/presentationml/2006/main">
  <p:tag name="SHAPENAME" val="Sub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Titl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4.xml><?xml version="1.0" encoding="utf-8"?>
<p:tagLst xmlns:a="http://schemas.openxmlformats.org/drawingml/2006/main" xmlns:r="http://schemas.openxmlformats.org/officeDocument/2006/relationships" xmlns:p="http://schemas.openxmlformats.org/presentationml/2006/main">
  <p:tag name="SHAPENAME" val="Subtitle"/>
</p:tagLst>
</file>

<file path=ppt/tags/tag165.xml><?xml version="1.0" encoding="utf-8"?>
<p:tagLst xmlns:a="http://schemas.openxmlformats.org/drawingml/2006/main" xmlns:r="http://schemas.openxmlformats.org/officeDocument/2006/relationships" xmlns:p="http://schemas.openxmlformats.org/presentationml/2006/main">
  <p:tag name="SHAPENAME" val="Titl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9.xml><?xml version="1.0" encoding="utf-8"?>
<p:tagLst xmlns:a="http://schemas.openxmlformats.org/drawingml/2006/main" xmlns:r="http://schemas.openxmlformats.org/officeDocument/2006/relationships" xmlns:p="http://schemas.openxmlformats.org/presentationml/2006/main">
  <p:tag name="SHAPENAME" val="Sub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Titl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SHAPENAME" val="5. Sourc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4.xml><?xml version="1.0" encoding="utf-8"?>
<p:tagLst xmlns:a="http://schemas.openxmlformats.org/drawingml/2006/main" xmlns:r="http://schemas.openxmlformats.org/officeDocument/2006/relationships" xmlns:p="http://schemas.openxmlformats.org/presentationml/2006/main">
  <p:tag name="SHAPENAME" val="5. Sourc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0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1.xml><?xml version="1.0" encoding="utf-8"?>
<p:tagLst xmlns:a="http://schemas.openxmlformats.org/drawingml/2006/main" xmlns:r="http://schemas.openxmlformats.org/officeDocument/2006/relationships" xmlns:p="http://schemas.openxmlformats.org/presentationml/2006/main">
  <p:tag name="SHAPENAME" val="5. Sourc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SHAPENAME" val="5. Sourc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2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2.xml><?xml version="1.0" encoding="utf-8"?>
<p:tagLst xmlns:a="http://schemas.openxmlformats.org/drawingml/2006/main" xmlns:r="http://schemas.openxmlformats.org/officeDocument/2006/relationships" xmlns:p="http://schemas.openxmlformats.org/presentationml/2006/main">
  <p:tag name="SHAPENAME" val="5. Sourc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5. Sourc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HAPENAME" val="5. Sourc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5. Sourc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4.xml><?xml version="1.0" encoding="utf-8"?>
<p:tagLst xmlns:a="http://schemas.openxmlformats.org/drawingml/2006/main" xmlns:r="http://schemas.openxmlformats.org/officeDocument/2006/relationships" xmlns:p="http://schemas.openxmlformats.org/presentationml/2006/main">
  <p:tag name="SHAPENAME" val="5. Sourc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9.xml><?xml version="1.0" encoding="utf-8"?>
<p:tagLst xmlns:a="http://schemas.openxmlformats.org/drawingml/2006/main" xmlns:r="http://schemas.openxmlformats.org/officeDocument/2006/relationships" xmlns:p="http://schemas.openxmlformats.org/presentationml/2006/main">
  <p:tag name="SHAPENAME" val="5. Sourc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8.xml><?xml version="1.0" encoding="utf-8"?>
<p:tagLst xmlns:a="http://schemas.openxmlformats.org/drawingml/2006/main" xmlns:r="http://schemas.openxmlformats.org/officeDocument/2006/relationships" xmlns:p="http://schemas.openxmlformats.org/presentationml/2006/main">
  <p:tag name="SHAPENAME" val="5. Sourc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71.xml><?xml version="1.0" encoding="utf-8"?>
<p:tagLst xmlns:a="http://schemas.openxmlformats.org/drawingml/2006/main" xmlns:r="http://schemas.openxmlformats.org/officeDocument/2006/relationships" xmlns:p="http://schemas.openxmlformats.org/presentationml/2006/main">
  <p:tag name="SHAPENAME" val="4. Footnote"/>
</p:tagLst>
</file>

<file path=ppt/tags/tag2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xml><?xml version="1.0" encoding="utf-8"?>
<p:tagLst xmlns:a="http://schemas.openxmlformats.org/drawingml/2006/main" xmlns:r="http://schemas.openxmlformats.org/officeDocument/2006/relationships" xmlns:p="http://schemas.openxmlformats.org/presentationml/2006/main">
  <p:tag name="NAME" val="ACET"/>
</p:tagLst>
</file>

<file path=ppt/tags/tag274.xml><?xml version="1.0" encoding="utf-8"?>
<p:tagLst xmlns:a="http://schemas.openxmlformats.org/drawingml/2006/main" xmlns:r="http://schemas.openxmlformats.org/officeDocument/2006/relationships" xmlns:p="http://schemas.openxmlformats.org/presentationml/2006/main">
  <p:tag name="NAME" val="Moon"/>
</p:tagLst>
</file>

<file path=ppt/tags/tag275.xml><?xml version="1.0" encoding="utf-8"?>
<p:tagLst xmlns:a="http://schemas.openxmlformats.org/drawingml/2006/main" xmlns:r="http://schemas.openxmlformats.org/officeDocument/2006/relationships" xmlns:p="http://schemas.openxmlformats.org/presentationml/2006/main">
  <p:tag name="NAME" val="Moon"/>
</p:tagLst>
</file>

<file path=ppt/tags/tag276.xml><?xml version="1.0" encoding="utf-8"?>
<p:tagLst xmlns:a="http://schemas.openxmlformats.org/drawingml/2006/main" xmlns:r="http://schemas.openxmlformats.org/officeDocument/2006/relationships" xmlns:p="http://schemas.openxmlformats.org/presentationml/2006/main">
  <p:tag name="NAME" val="Moon"/>
</p:tagLst>
</file>

<file path=ppt/tags/tag277.xml><?xml version="1.0" encoding="utf-8"?>
<p:tagLst xmlns:a="http://schemas.openxmlformats.org/drawingml/2006/main" xmlns:r="http://schemas.openxmlformats.org/officeDocument/2006/relationships" xmlns:p="http://schemas.openxmlformats.org/presentationml/2006/main">
  <p:tag name="NAME" val="Moon"/>
</p:tagLst>
</file>

<file path=ppt/tags/tag278.xml><?xml version="1.0" encoding="utf-8"?>
<p:tagLst xmlns:a="http://schemas.openxmlformats.org/drawingml/2006/main" xmlns:r="http://schemas.openxmlformats.org/officeDocument/2006/relationships" xmlns:p="http://schemas.openxmlformats.org/presentationml/2006/main">
  <p:tag name="NAME" val="Moon"/>
</p:tagLst>
</file>

<file path=ppt/tags/tag279.xml><?xml version="1.0" encoding="utf-8"?>
<p:tagLst xmlns:a="http://schemas.openxmlformats.org/drawingml/2006/main" xmlns:r="http://schemas.openxmlformats.org/officeDocument/2006/relationships" xmlns:p="http://schemas.openxmlformats.org/presentationml/2006/main">
  <p:tag name="ANGLE" val="5"/>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0.xml><?xml version="1.0" encoding="utf-8"?>
<p:tagLst xmlns:a="http://schemas.openxmlformats.org/drawingml/2006/main" xmlns:r="http://schemas.openxmlformats.org/officeDocument/2006/relationships" xmlns:p="http://schemas.openxmlformats.org/presentationml/2006/main">
  <p:tag name="ANGLE" val="5"/>
</p:tagLst>
</file>

<file path=ppt/tags/tag281.xml><?xml version="1.0" encoding="utf-8"?>
<p:tagLst xmlns:a="http://schemas.openxmlformats.org/drawingml/2006/main" xmlns:r="http://schemas.openxmlformats.org/officeDocument/2006/relationships" xmlns:p="http://schemas.openxmlformats.org/presentationml/2006/main">
  <p:tag name="ANGLE" val="4"/>
</p:tagLst>
</file>

<file path=ppt/tags/tag282.xml><?xml version="1.0" encoding="utf-8"?>
<p:tagLst xmlns:a="http://schemas.openxmlformats.org/drawingml/2006/main" xmlns:r="http://schemas.openxmlformats.org/officeDocument/2006/relationships" xmlns:p="http://schemas.openxmlformats.org/presentationml/2006/main">
  <p:tag name="ANGLE" val="4"/>
</p:tagLst>
</file>

<file path=ppt/tags/tag283.xml><?xml version="1.0" encoding="utf-8"?>
<p:tagLst xmlns:a="http://schemas.openxmlformats.org/drawingml/2006/main" xmlns:r="http://schemas.openxmlformats.org/officeDocument/2006/relationships" xmlns:p="http://schemas.openxmlformats.org/presentationml/2006/main">
  <p:tag name="ANGLE" val="3"/>
</p:tagLst>
</file>

<file path=ppt/tags/tag284.xml><?xml version="1.0" encoding="utf-8"?>
<p:tagLst xmlns:a="http://schemas.openxmlformats.org/drawingml/2006/main" xmlns:r="http://schemas.openxmlformats.org/officeDocument/2006/relationships" xmlns:p="http://schemas.openxmlformats.org/presentationml/2006/main">
  <p:tag name="ANGLE" val="3"/>
</p:tagLst>
</file>

<file path=ppt/tags/tag285.xml><?xml version="1.0" encoding="utf-8"?>
<p:tagLst xmlns:a="http://schemas.openxmlformats.org/drawingml/2006/main" xmlns:r="http://schemas.openxmlformats.org/officeDocument/2006/relationships" xmlns:p="http://schemas.openxmlformats.org/presentationml/2006/main">
  <p:tag name="ANGLE" val="2"/>
</p:tagLst>
</file>

<file path=ppt/tags/tag286.xml><?xml version="1.0" encoding="utf-8"?>
<p:tagLst xmlns:a="http://schemas.openxmlformats.org/drawingml/2006/main" xmlns:r="http://schemas.openxmlformats.org/officeDocument/2006/relationships" xmlns:p="http://schemas.openxmlformats.org/presentationml/2006/main">
  <p:tag name="ANGLE" val="2"/>
</p:tagLst>
</file>

<file path=ppt/tags/tag287.xml><?xml version="1.0" encoding="utf-8"?>
<p:tagLst xmlns:a="http://schemas.openxmlformats.org/drawingml/2006/main" xmlns:r="http://schemas.openxmlformats.org/officeDocument/2006/relationships" xmlns:p="http://schemas.openxmlformats.org/presentationml/2006/main">
  <p:tag name="ANGLE" val="1"/>
</p:tagLst>
</file>

<file path=ppt/tags/tag288.xml><?xml version="1.0" encoding="utf-8"?>
<p:tagLst xmlns:a="http://schemas.openxmlformats.org/drawingml/2006/main" xmlns:r="http://schemas.openxmlformats.org/officeDocument/2006/relationships" xmlns:p="http://schemas.openxmlformats.org/presentationml/2006/main">
  <p:tag name="ANGLE" val="1"/>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9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2.xml><?xml version="1.0" encoding="utf-8"?>
<p:tagLst xmlns:a="http://schemas.openxmlformats.org/drawingml/2006/main" xmlns:r="http://schemas.openxmlformats.org/officeDocument/2006/relationships" xmlns:p="http://schemas.openxmlformats.org/presentationml/2006/main">
  <p:tag name="SHAPENAME" val="Subtitle"/>
</p:tagLst>
</file>

<file path=ppt/tags/tag293.xml><?xml version="1.0" encoding="utf-8"?>
<p:tagLst xmlns:a="http://schemas.openxmlformats.org/drawingml/2006/main" xmlns:r="http://schemas.openxmlformats.org/officeDocument/2006/relationships" xmlns:p="http://schemas.openxmlformats.org/presentationml/2006/main">
  <p:tag name="SHAPENAME" val="Titl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9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7.xml><?xml version="1.0" encoding="utf-8"?>
<p:tagLst xmlns:a="http://schemas.openxmlformats.org/drawingml/2006/main" xmlns:r="http://schemas.openxmlformats.org/officeDocument/2006/relationships" xmlns:p="http://schemas.openxmlformats.org/presentationml/2006/main">
  <p:tag name="SHAPENAME" val="Subtitle"/>
</p:tagLst>
</file>

<file path=ppt/tags/tag298.xml><?xml version="1.0" encoding="utf-8"?>
<p:tagLst xmlns:a="http://schemas.openxmlformats.org/drawingml/2006/main" xmlns:r="http://schemas.openxmlformats.org/officeDocument/2006/relationships" xmlns:p="http://schemas.openxmlformats.org/presentationml/2006/main">
  <p:tag name="SHAPENAME" val="Titl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01.xml><?xml version="1.0" encoding="utf-8"?>
<p:tagLst xmlns:a="http://schemas.openxmlformats.org/drawingml/2006/main" xmlns:r="http://schemas.openxmlformats.org/officeDocument/2006/relationships" xmlns:p="http://schemas.openxmlformats.org/presentationml/2006/main">
  <p:tag name="SHAPENAME" val="Subtitle"/>
</p:tagLst>
</file>

<file path=ppt/tags/tag302.xml><?xml version="1.0" encoding="utf-8"?>
<p:tagLst xmlns:a="http://schemas.openxmlformats.org/drawingml/2006/main" xmlns:r="http://schemas.openxmlformats.org/officeDocument/2006/relationships" xmlns:p="http://schemas.openxmlformats.org/presentationml/2006/main">
  <p:tag name="SHAPENAME" val="Titl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0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6.xml><?xml version="1.0" encoding="utf-8"?>
<p:tagLst xmlns:a="http://schemas.openxmlformats.org/drawingml/2006/main" xmlns:r="http://schemas.openxmlformats.org/officeDocument/2006/relationships" xmlns:p="http://schemas.openxmlformats.org/presentationml/2006/main">
  <p:tag name="SHAPENAME" val="Subtitle"/>
</p:tagLst>
</file>

<file path=ppt/tags/tag307.xml><?xml version="1.0" encoding="utf-8"?>
<p:tagLst xmlns:a="http://schemas.openxmlformats.org/drawingml/2006/main" xmlns:r="http://schemas.openxmlformats.org/officeDocument/2006/relationships" xmlns:p="http://schemas.openxmlformats.org/presentationml/2006/main">
  <p:tag name="SHAPENAME" val="Titl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xml><?xml version="1.0" encoding="utf-8"?>
<p:tagLst xmlns:a="http://schemas.openxmlformats.org/drawingml/2006/main" xmlns:r="http://schemas.openxmlformats.org/officeDocument/2006/relationships" xmlns:p="http://schemas.openxmlformats.org/presentationml/2006/main">
  <p:tag name="SHAPENAME" val="5. Sourc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8.xml><?xml version="1.0" encoding="utf-8"?>
<p:tagLst xmlns:a="http://schemas.openxmlformats.org/drawingml/2006/main" xmlns:r="http://schemas.openxmlformats.org/officeDocument/2006/relationships" xmlns:p="http://schemas.openxmlformats.org/presentationml/2006/main">
  <p:tag name="SHAPENAME" val="5. Sourc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4.xml><?xml version="1.0" encoding="utf-8"?>
<p:tagLst xmlns:a="http://schemas.openxmlformats.org/drawingml/2006/main" xmlns:r="http://schemas.openxmlformats.org/officeDocument/2006/relationships" xmlns:p="http://schemas.openxmlformats.org/presentationml/2006/main">
  <p:tag name="SHAPENAME" val="5. Sourc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3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8.xml><?xml version="1.0" encoding="utf-8"?>
<p:tagLst xmlns:a="http://schemas.openxmlformats.org/drawingml/2006/main" xmlns:r="http://schemas.openxmlformats.org/officeDocument/2006/relationships" xmlns:p="http://schemas.openxmlformats.org/presentationml/2006/main">
  <p:tag name="SHAPENAME" val="5. Sourc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SHAPENAME" val="Titl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5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5.xml><?xml version="1.0" encoding="utf-8"?>
<p:tagLst xmlns:a="http://schemas.openxmlformats.org/drawingml/2006/main" xmlns:r="http://schemas.openxmlformats.org/officeDocument/2006/relationships" xmlns:p="http://schemas.openxmlformats.org/presentationml/2006/main">
  <p:tag name="SHAPENAME" val="5. Sourc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2.xml><?xml version="1.0" encoding="utf-8"?>
<p:tagLst xmlns:a="http://schemas.openxmlformats.org/drawingml/2006/main" xmlns:r="http://schemas.openxmlformats.org/officeDocument/2006/relationships" xmlns:p="http://schemas.openxmlformats.org/presentationml/2006/main">
  <p:tag name="SHAPENAME" val="5. Sourc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6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9.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4.xml><?xml version="1.0" encoding="utf-8"?>
<p:tagLst xmlns:a="http://schemas.openxmlformats.org/drawingml/2006/main" xmlns:r="http://schemas.openxmlformats.org/officeDocument/2006/relationships" xmlns:p="http://schemas.openxmlformats.org/presentationml/2006/main">
  <p:tag name="SHAPENAME" val="5. Sourc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4.xml><?xml version="1.0" encoding="utf-8"?>
<p:tagLst xmlns:a="http://schemas.openxmlformats.org/drawingml/2006/main" xmlns:r="http://schemas.openxmlformats.org/officeDocument/2006/relationships" xmlns:p="http://schemas.openxmlformats.org/presentationml/2006/main">
  <p:tag name="SHAPENAME" val="5. Source"/>
</p:tagLst>
</file>

<file path=ppt/tags/tag3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Subtitle"/>
</p:tagLst>
</file>

<file path=ppt/tags/tag390.xml><?xml version="1.0" encoding="utf-8"?>
<p:tagLst xmlns:a="http://schemas.openxmlformats.org/drawingml/2006/main" xmlns:r="http://schemas.openxmlformats.org/officeDocument/2006/relationships" xmlns:p="http://schemas.openxmlformats.org/presentationml/2006/main">
  <p:tag name="SHAPENAME" val="5. Source"/>
</p:tagLst>
</file>

<file path=ppt/tags/tag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95.xml><?xml version="1.0" encoding="utf-8"?>
<p:tagLst xmlns:a="http://schemas.openxmlformats.org/drawingml/2006/main" xmlns:r="http://schemas.openxmlformats.org/officeDocument/2006/relationships" xmlns:p="http://schemas.openxmlformats.org/presentationml/2006/main">
  <p:tag name="SHAPENAME" val="4. Footnote"/>
</p:tagLst>
</file>

<file path=ppt/tags/tag3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7.xml><?xml version="1.0" encoding="utf-8"?>
<p:tagLst xmlns:a="http://schemas.openxmlformats.org/drawingml/2006/main" xmlns:r="http://schemas.openxmlformats.org/officeDocument/2006/relationships" xmlns:p="http://schemas.openxmlformats.org/presentationml/2006/main">
  <p:tag name="NAME" val="ACET"/>
</p:tagLst>
</file>

<file path=ppt/tags/tag398.xml><?xml version="1.0" encoding="utf-8"?>
<p:tagLst xmlns:a="http://schemas.openxmlformats.org/drawingml/2006/main" xmlns:r="http://schemas.openxmlformats.org/officeDocument/2006/relationships" xmlns:p="http://schemas.openxmlformats.org/presentationml/2006/main">
  <p:tag name="NAME" val="Moon"/>
</p:tagLst>
</file>

<file path=ppt/tags/tag39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SHAPENAME" val="Title"/>
</p:tagLst>
</file>

<file path=ppt/tags/tag400.xml><?xml version="1.0" encoding="utf-8"?>
<p:tagLst xmlns:a="http://schemas.openxmlformats.org/drawingml/2006/main" xmlns:r="http://schemas.openxmlformats.org/officeDocument/2006/relationships" xmlns:p="http://schemas.openxmlformats.org/presentationml/2006/main">
  <p:tag name="NAME" val="Moon"/>
</p:tagLst>
</file>

<file path=ppt/tags/tag401.xml><?xml version="1.0" encoding="utf-8"?>
<p:tagLst xmlns:a="http://schemas.openxmlformats.org/drawingml/2006/main" xmlns:r="http://schemas.openxmlformats.org/officeDocument/2006/relationships" xmlns:p="http://schemas.openxmlformats.org/presentationml/2006/main">
  <p:tag name="NAME" val="Moon"/>
</p:tagLst>
</file>

<file path=ppt/tags/tag402.xml><?xml version="1.0" encoding="utf-8"?>
<p:tagLst xmlns:a="http://schemas.openxmlformats.org/drawingml/2006/main" xmlns:r="http://schemas.openxmlformats.org/officeDocument/2006/relationships" xmlns:p="http://schemas.openxmlformats.org/presentationml/2006/main">
  <p:tag name="NAME" val="Moon"/>
</p:tagLst>
</file>

<file path=ppt/tags/tag403.xml><?xml version="1.0" encoding="utf-8"?>
<p:tagLst xmlns:a="http://schemas.openxmlformats.org/drawingml/2006/main" xmlns:r="http://schemas.openxmlformats.org/officeDocument/2006/relationships" xmlns:p="http://schemas.openxmlformats.org/presentationml/2006/main">
  <p:tag name="ANGLE" val="5"/>
</p:tagLst>
</file>

<file path=ppt/tags/tag404.xml><?xml version="1.0" encoding="utf-8"?>
<p:tagLst xmlns:a="http://schemas.openxmlformats.org/drawingml/2006/main" xmlns:r="http://schemas.openxmlformats.org/officeDocument/2006/relationships" xmlns:p="http://schemas.openxmlformats.org/presentationml/2006/main">
  <p:tag name="ANGLE" val="5"/>
</p:tagLst>
</file>

<file path=ppt/tags/tag405.xml><?xml version="1.0" encoding="utf-8"?>
<p:tagLst xmlns:a="http://schemas.openxmlformats.org/drawingml/2006/main" xmlns:r="http://schemas.openxmlformats.org/officeDocument/2006/relationships" xmlns:p="http://schemas.openxmlformats.org/presentationml/2006/main">
  <p:tag name="ANGLE" val="4"/>
</p:tagLst>
</file>

<file path=ppt/tags/tag406.xml><?xml version="1.0" encoding="utf-8"?>
<p:tagLst xmlns:a="http://schemas.openxmlformats.org/drawingml/2006/main" xmlns:r="http://schemas.openxmlformats.org/officeDocument/2006/relationships" xmlns:p="http://schemas.openxmlformats.org/presentationml/2006/main">
  <p:tag name="ANGLE" val="4"/>
</p:tagLst>
</file>

<file path=ppt/tags/tag407.xml><?xml version="1.0" encoding="utf-8"?>
<p:tagLst xmlns:a="http://schemas.openxmlformats.org/drawingml/2006/main" xmlns:r="http://schemas.openxmlformats.org/officeDocument/2006/relationships" xmlns:p="http://schemas.openxmlformats.org/presentationml/2006/main">
  <p:tag name="ANGLE" val="3"/>
</p:tagLst>
</file>

<file path=ppt/tags/tag408.xml><?xml version="1.0" encoding="utf-8"?>
<p:tagLst xmlns:a="http://schemas.openxmlformats.org/drawingml/2006/main" xmlns:r="http://schemas.openxmlformats.org/officeDocument/2006/relationships" xmlns:p="http://schemas.openxmlformats.org/presentationml/2006/main">
  <p:tag name="ANGLE" val="3"/>
</p:tagLst>
</file>

<file path=ppt/tags/tag409.xml><?xml version="1.0" encoding="utf-8"?>
<p:tagLst xmlns:a="http://schemas.openxmlformats.org/drawingml/2006/main" xmlns:r="http://schemas.openxmlformats.org/officeDocument/2006/relationships" xmlns:p="http://schemas.openxmlformats.org/presentationml/2006/main">
  <p:tag name="ANGLE" val="2"/>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ANGLE" val="2"/>
</p:tagLst>
</file>

<file path=ppt/tags/tag411.xml><?xml version="1.0" encoding="utf-8"?>
<p:tagLst xmlns:a="http://schemas.openxmlformats.org/drawingml/2006/main" xmlns:r="http://schemas.openxmlformats.org/officeDocument/2006/relationships" xmlns:p="http://schemas.openxmlformats.org/presentationml/2006/main">
  <p:tag name="ANGLE" val="1"/>
</p:tagLst>
</file>

<file path=ppt/tags/tag412.xml><?xml version="1.0" encoding="utf-8"?>
<p:tagLst xmlns:a="http://schemas.openxmlformats.org/drawingml/2006/main" xmlns:r="http://schemas.openxmlformats.org/officeDocument/2006/relationships" xmlns:p="http://schemas.openxmlformats.org/presentationml/2006/main">
  <p:tag name="ANGLE" val="1"/>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1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6.xml><?xml version="1.0" encoding="utf-8"?>
<p:tagLst xmlns:a="http://schemas.openxmlformats.org/drawingml/2006/main" xmlns:r="http://schemas.openxmlformats.org/officeDocument/2006/relationships" xmlns:p="http://schemas.openxmlformats.org/presentationml/2006/main">
  <p:tag name="SHAPENAME" val="Subtitle"/>
</p:tagLst>
</file>

<file path=ppt/tags/tag417.xml><?xml version="1.0" encoding="utf-8"?>
<p:tagLst xmlns:a="http://schemas.openxmlformats.org/drawingml/2006/main" xmlns:r="http://schemas.openxmlformats.org/officeDocument/2006/relationships" xmlns:p="http://schemas.openxmlformats.org/presentationml/2006/main">
  <p:tag name="SHAPENAME" val="Titl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2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21.xml><?xml version="1.0" encoding="utf-8"?>
<p:tagLst xmlns:a="http://schemas.openxmlformats.org/drawingml/2006/main" xmlns:r="http://schemas.openxmlformats.org/officeDocument/2006/relationships" xmlns:p="http://schemas.openxmlformats.org/presentationml/2006/main">
  <p:tag name="SHAPENAME" val="Subtitle"/>
</p:tagLst>
</file>

<file path=ppt/tags/tag422.xml><?xml version="1.0" encoding="utf-8"?>
<p:tagLst xmlns:a="http://schemas.openxmlformats.org/drawingml/2006/main" xmlns:r="http://schemas.openxmlformats.org/officeDocument/2006/relationships" xmlns:p="http://schemas.openxmlformats.org/presentationml/2006/main">
  <p:tag name="SHAPENAME" val="Titl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26.xml><?xml version="1.0" encoding="utf-8"?>
<p:tagLst xmlns:a="http://schemas.openxmlformats.org/drawingml/2006/main" xmlns:r="http://schemas.openxmlformats.org/officeDocument/2006/relationships" xmlns:p="http://schemas.openxmlformats.org/presentationml/2006/main">
  <p:tag name="SHAPENAME" val="Subtitle"/>
</p:tagLst>
</file>

<file path=ppt/tags/tag427.xml><?xml version="1.0" encoding="utf-8"?>
<p:tagLst xmlns:a="http://schemas.openxmlformats.org/drawingml/2006/main" xmlns:r="http://schemas.openxmlformats.org/officeDocument/2006/relationships" xmlns:p="http://schemas.openxmlformats.org/presentationml/2006/main">
  <p:tag name="SHAPENAME" val="Titl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31.xml><?xml version="1.0" encoding="utf-8"?>
<p:tagLst xmlns:a="http://schemas.openxmlformats.org/drawingml/2006/main" xmlns:r="http://schemas.openxmlformats.org/officeDocument/2006/relationships" xmlns:p="http://schemas.openxmlformats.org/presentationml/2006/main">
  <p:tag name="SHAPENAME" val="Subtitle"/>
</p:tagLst>
</file>

<file path=ppt/tags/tag432.xml><?xml version="1.0" encoding="utf-8"?>
<p:tagLst xmlns:a="http://schemas.openxmlformats.org/drawingml/2006/main" xmlns:r="http://schemas.openxmlformats.org/officeDocument/2006/relationships" xmlns:p="http://schemas.openxmlformats.org/presentationml/2006/main">
  <p:tag name="SHAPENAME" val="Titl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7.xml><?xml version="1.0" encoding="utf-8"?>
<p:tagLst xmlns:a="http://schemas.openxmlformats.org/drawingml/2006/main" xmlns:r="http://schemas.openxmlformats.org/officeDocument/2006/relationships" xmlns:p="http://schemas.openxmlformats.org/presentationml/2006/main">
  <p:tag name="SHAPENAME" val="5. Source"/>
</p:tagLst>
</file>

<file path=ppt/tags/tag4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8.xml><?xml version="1.0" encoding="utf-8"?>
<p:tagLst xmlns:a="http://schemas.openxmlformats.org/drawingml/2006/main" xmlns:r="http://schemas.openxmlformats.org/officeDocument/2006/relationships" xmlns:p="http://schemas.openxmlformats.org/presentationml/2006/main">
  <p:tag name="SHAPENAME" val="5. Sourc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SHAPENAME" val="5. Sourc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9.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7.xml><?xml version="1.0" encoding="utf-8"?>
<p:tagLst xmlns:a="http://schemas.openxmlformats.org/drawingml/2006/main" xmlns:r="http://schemas.openxmlformats.org/officeDocument/2006/relationships" xmlns:p="http://schemas.openxmlformats.org/presentationml/2006/main">
  <p:tag name="SHAPENAME" val="5. Source"/>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4.xml><?xml version="1.0" encoding="utf-8"?>
<p:tagLst xmlns:a="http://schemas.openxmlformats.org/drawingml/2006/main" xmlns:r="http://schemas.openxmlformats.org/officeDocument/2006/relationships" xmlns:p="http://schemas.openxmlformats.org/presentationml/2006/main">
  <p:tag name="SHAPENAME" val="5. Source"/>
</p:tagLst>
</file>

<file path=ppt/tags/tag4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2.xml><?xml version="1.0" encoding="utf-8"?>
<p:tagLst xmlns:a="http://schemas.openxmlformats.org/drawingml/2006/main" xmlns:r="http://schemas.openxmlformats.org/officeDocument/2006/relationships" xmlns:p="http://schemas.openxmlformats.org/presentationml/2006/main">
  <p:tag name="SHAPENAME" val="5. Source"/>
</p:tagLst>
</file>

<file path=ppt/tags/tag4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SHAPENAME" val="5. Sourc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8.xml><?xml version="1.0" encoding="utf-8"?>
<p:tagLst xmlns:a="http://schemas.openxmlformats.org/drawingml/2006/main" xmlns:r="http://schemas.openxmlformats.org/officeDocument/2006/relationships" xmlns:p="http://schemas.openxmlformats.org/presentationml/2006/main">
  <p:tag name="SHAPENAME" val="5. Source"/>
</p:tagLst>
</file>

<file path=ppt/tags/tag4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5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4.xml><?xml version="1.0" encoding="utf-8"?>
<p:tagLst xmlns:a="http://schemas.openxmlformats.org/drawingml/2006/main" xmlns:r="http://schemas.openxmlformats.org/officeDocument/2006/relationships" xmlns:p="http://schemas.openxmlformats.org/presentationml/2006/main">
  <p:tag name="SHAPENAME" val="5. Source"/>
</p:tagLst>
</file>

<file path=ppt/tags/tag5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8.xml><?xml version="1.0" encoding="utf-8"?>
<p:tagLst xmlns:a="http://schemas.openxmlformats.org/drawingml/2006/main" xmlns:r="http://schemas.openxmlformats.org/officeDocument/2006/relationships" xmlns:p="http://schemas.openxmlformats.org/presentationml/2006/main">
  <p:tag name="SHAPENAME" val="5. Source"/>
</p:tagLst>
</file>

<file path=ppt/tags/tag5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SHAPENAME" val="5. Source"/>
</p:tagLst>
</file>

<file path=ppt/tags/tag512.xml><?xml version="1.0" encoding="utf-8"?>
<p:tagLst xmlns:a="http://schemas.openxmlformats.org/drawingml/2006/main" xmlns:r="http://schemas.openxmlformats.org/officeDocument/2006/relationships" xmlns:p="http://schemas.openxmlformats.org/presentationml/2006/main">
  <p:tag name="SHAPENAME" val="BottomLine"/>
</p:tagLst>
</file>

<file path=ppt/tags/tag513.xml><?xml version="1.0" encoding="utf-8"?>
<p:tagLst xmlns:a="http://schemas.openxmlformats.org/drawingml/2006/main" xmlns:r="http://schemas.openxmlformats.org/officeDocument/2006/relationships" xmlns:p="http://schemas.openxmlformats.org/presentationml/2006/main">
  <p:tag name="SHAPENAME" val="TopLine"/>
</p:tagLst>
</file>

<file path=ppt/tags/tag51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7.xml><?xml version="1.0" encoding="utf-8"?>
<p:tagLst xmlns:a="http://schemas.openxmlformats.org/drawingml/2006/main" xmlns:r="http://schemas.openxmlformats.org/officeDocument/2006/relationships" xmlns:p="http://schemas.openxmlformats.org/presentationml/2006/main">
  <p:tag name="SHAPENAME" val="5. Source"/>
</p:tagLst>
</file>

<file path=ppt/tags/tag5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5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4.xml><?xml version="1.0" encoding="utf-8"?>
<p:tagLst xmlns:a="http://schemas.openxmlformats.org/drawingml/2006/main" xmlns:r="http://schemas.openxmlformats.org/officeDocument/2006/relationships" xmlns:p="http://schemas.openxmlformats.org/presentationml/2006/main">
  <p:tag name="SHAPENAME" val="5. Source"/>
</p:tagLst>
</file>

<file path=ppt/tags/tag5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28.xml><?xml version="1.0" encoding="utf-8"?>
<p:tagLst xmlns:a="http://schemas.openxmlformats.org/drawingml/2006/main" xmlns:r="http://schemas.openxmlformats.org/officeDocument/2006/relationships" xmlns:p="http://schemas.openxmlformats.org/presentationml/2006/main">
  <p:tag name="SHAPENAME" val="Subtitle"/>
</p:tagLst>
</file>

<file path=ppt/tags/tag529.xml><?xml version="1.0" encoding="utf-8"?>
<p:tagLst xmlns:a="http://schemas.openxmlformats.org/drawingml/2006/main" xmlns:r="http://schemas.openxmlformats.org/officeDocument/2006/relationships" xmlns:p="http://schemas.openxmlformats.org/presentationml/2006/main">
  <p:tag name="SHAPENAME" val="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32.xml><?xml version="1.0" encoding="utf-8"?>
<p:tagLst xmlns:a="http://schemas.openxmlformats.org/drawingml/2006/main" xmlns:r="http://schemas.openxmlformats.org/officeDocument/2006/relationships" xmlns:p="http://schemas.openxmlformats.org/presentationml/2006/main">
  <p:tag name="SHAPENAME" val="4. Footnote"/>
</p:tagLst>
</file>

<file path=ppt/tags/tag5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4.xml><?xml version="1.0" encoding="utf-8"?>
<p:tagLst xmlns:a="http://schemas.openxmlformats.org/drawingml/2006/main" xmlns:r="http://schemas.openxmlformats.org/officeDocument/2006/relationships" xmlns:p="http://schemas.openxmlformats.org/presentationml/2006/main">
  <p:tag name="NAME" val="ACET"/>
</p:tagLst>
</file>

<file path=ppt/tags/tag535.xml><?xml version="1.0" encoding="utf-8"?>
<p:tagLst xmlns:a="http://schemas.openxmlformats.org/drawingml/2006/main" xmlns:r="http://schemas.openxmlformats.org/officeDocument/2006/relationships" xmlns:p="http://schemas.openxmlformats.org/presentationml/2006/main">
  <p:tag name="NAME" val="Moon"/>
</p:tagLst>
</file>

<file path=ppt/tags/tag536.xml><?xml version="1.0" encoding="utf-8"?>
<p:tagLst xmlns:a="http://schemas.openxmlformats.org/drawingml/2006/main" xmlns:r="http://schemas.openxmlformats.org/officeDocument/2006/relationships" xmlns:p="http://schemas.openxmlformats.org/presentationml/2006/main">
  <p:tag name="NAME" val="Moon"/>
</p:tagLst>
</file>

<file path=ppt/tags/tag537.xml><?xml version="1.0" encoding="utf-8"?>
<p:tagLst xmlns:a="http://schemas.openxmlformats.org/drawingml/2006/main" xmlns:r="http://schemas.openxmlformats.org/officeDocument/2006/relationships" xmlns:p="http://schemas.openxmlformats.org/presentationml/2006/main">
  <p:tag name="NAME" val="Moon"/>
</p:tagLst>
</file>

<file path=ppt/tags/tag538.xml><?xml version="1.0" encoding="utf-8"?>
<p:tagLst xmlns:a="http://schemas.openxmlformats.org/drawingml/2006/main" xmlns:r="http://schemas.openxmlformats.org/officeDocument/2006/relationships" xmlns:p="http://schemas.openxmlformats.org/presentationml/2006/main">
  <p:tag name="NAME" val="Moon"/>
</p:tagLst>
</file>

<file path=ppt/tags/tag539.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0.xml><?xml version="1.0" encoding="utf-8"?>
<p:tagLst xmlns:a="http://schemas.openxmlformats.org/drawingml/2006/main" xmlns:r="http://schemas.openxmlformats.org/officeDocument/2006/relationships" xmlns:p="http://schemas.openxmlformats.org/presentationml/2006/main">
  <p:tag name="ANGLE" val="5"/>
</p:tagLst>
</file>

<file path=ppt/tags/tag541.xml><?xml version="1.0" encoding="utf-8"?>
<p:tagLst xmlns:a="http://schemas.openxmlformats.org/drawingml/2006/main" xmlns:r="http://schemas.openxmlformats.org/officeDocument/2006/relationships" xmlns:p="http://schemas.openxmlformats.org/presentationml/2006/main">
  <p:tag name="ANGLE" val="5"/>
</p:tagLst>
</file>

<file path=ppt/tags/tag542.xml><?xml version="1.0" encoding="utf-8"?>
<p:tagLst xmlns:a="http://schemas.openxmlformats.org/drawingml/2006/main" xmlns:r="http://schemas.openxmlformats.org/officeDocument/2006/relationships" xmlns:p="http://schemas.openxmlformats.org/presentationml/2006/main">
  <p:tag name="ANGLE" val="4"/>
</p:tagLst>
</file>

<file path=ppt/tags/tag543.xml><?xml version="1.0" encoding="utf-8"?>
<p:tagLst xmlns:a="http://schemas.openxmlformats.org/drawingml/2006/main" xmlns:r="http://schemas.openxmlformats.org/officeDocument/2006/relationships" xmlns:p="http://schemas.openxmlformats.org/presentationml/2006/main">
  <p:tag name="ANGLE" val="4"/>
</p:tagLst>
</file>

<file path=ppt/tags/tag544.xml><?xml version="1.0" encoding="utf-8"?>
<p:tagLst xmlns:a="http://schemas.openxmlformats.org/drawingml/2006/main" xmlns:r="http://schemas.openxmlformats.org/officeDocument/2006/relationships" xmlns:p="http://schemas.openxmlformats.org/presentationml/2006/main">
  <p:tag name="ANGLE" val="3"/>
</p:tagLst>
</file>

<file path=ppt/tags/tag545.xml><?xml version="1.0" encoding="utf-8"?>
<p:tagLst xmlns:a="http://schemas.openxmlformats.org/drawingml/2006/main" xmlns:r="http://schemas.openxmlformats.org/officeDocument/2006/relationships" xmlns:p="http://schemas.openxmlformats.org/presentationml/2006/main">
  <p:tag name="ANGLE" val="3"/>
</p:tagLst>
</file>

<file path=ppt/tags/tag546.xml><?xml version="1.0" encoding="utf-8"?>
<p:tagLst xmlns:a="http://schemas.openxmlformats.org/drawingml/2006/main" xmlns:r="http://schemas.openxmlformats.org/officeDocument/2006/relationships" xmlns:p="http://schemas.openxmlformats.org/presentationml/2006/main">
  <p:tag name="ANGLE" val="2"/>
</p:tagLst>
</file>

<file path=ppt/tags/tag547.xml><?xml version="1.0" encoding="utf-8"?>
<p:tagLst xmlns:a="http://schemas.openxmlformats.org/drawingml/2006/main" xmlns:r="http://schemas.openxmlformats.org/officeDocument/2006/relationships" xmlns:p="http://schemas.openxmlformats.org/presentationml/2006/main">
  <p:tag name="ANGLE" val="2"/>
</p:tagLst>
</file>

<file path=ppt/tags/tag548.xml><?xml version="1.0" encoding="utf-8"?>
<p:tagLst xmlns:a="http://schemas.openxmlformats.org/drawingml/2006/main" xmlns:r="http://schemas.openxmlformats.org/officeDocument/2006/relationships" xmlns:p="http://schemas.openxmlformats.org/presentationml/2006/main">
  <p:tag name="ANGLE" val="1"/>
</p:tagLst>
</file>

<file path=ppt/tags/tag549.xml><?xml version="1.0" encoding="utf-8"?>
<p:tagLst xmlns:a="http://schemas.openxmlformats.org/drawingml/2006/main" xmlns:r="http://schemas.openxmlformats.org/officeDocument/2006/relationships" xmlns:p="http://schemas.openxmlformats.org/presentationml/2006/main">
  <p:tag name="ANGLE" val="1"/>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53.xml><?xml version="1.0" encoding="utf-8"?>
<p:tagLst xmlns:a="http://schemas.openxmlformats.org/drawingml/2006/main" xmlns:r="http://schemas.openxmlformats.org/officeDocument/2006/relationships" xmlns:p="http://schemas.openxmlformats.org/presentationml/2006/main">
  <p:tag name="SHAPENAME" val="Subtitle"/>
</p:tagLst>
</file>

<file path=ppt/tags/tag554.xml><?xml version="1.0" encoding="utf-8"?>
<p:tagLst xmlns:a="http://schemas.openxmlformats.org/drawingml/2006/main" xmlns:r="http://schemas.openxmlformats.org/officeDocument/2006/relationships" xmlns:p="http://schemas.openxmlformats.org/presentationml/2006/main">
  <p:tag name="SHAPENAME" val="Titl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58.xml><?xml version="1.0" encoding="utf-8"?>
<p:tagLst xmlns:a="http://schemas.openxmlformats.org/drawingml/2006/main" xmlns:r="http://schemas.openxmlformats.org/officeDocument/2006/relationships" xmlns:p="http://schemas.openxmlformats.org/presentationml/2006/main">
  <p:tag name="SHAPENAME" val="Subtitle"/>
</p:tagLst>
</file>

<file path=ppt/tags/tag559.xml><?xml version="1.0" encoding="utf-8"?>
<p:tagLst xmlns:a="http://schemas.openxmlformats.org/drawingml/2006/main" xmlns:r="http://schemas.openxmlformats.org/officeDocument/2006/relationships" xmlns:p="http://schemas.openxmlformats.org/presentationml/2006/main">
  <p:tag name="SHAPENAME" val="Title"/>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62.xml><?xml version="1.0" encoding="utf-8"?>
<p:tagLst xmlns:a="http://schemas.openxmlformats.org/drawingml/2006/main" xmlns:r="http://schemas.openxmlformats.org/officeDocument/2006/relationships" xmlns:p="http://schemas.openxmlformats.org/presentationml/2006/main">
  <p:tag name="SHAPENAME" val="Subtitle"/>
</p:tagLst>
</file>

<file path=ppt/tags/tag563.xml><?xml version="1.0" encoding="utf-8"?>
<p:tagLst xmlns:a="http://schemas.openxmlformats.org/drawingml/2006/main" xmlns:r="http://schemas.openxmlformats.org/officeDocument/2006/relationships" xmlns:p="http://schemas.openxmlformats.org/presentationml/2006/main">
  <p:tag name="SHAPENAME" val="Title"/>
</p:tagLst>
</file>

<file path=ppt/tags/tag56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6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68.xml><?xml version="1.0" encoding="utf-8"?>
<p:tagLst xmlns:a="http://schemas.openxmlformats.org/drawingml/2006/main" xmlns:r="http://schemas.openxmlformats.org/officeDocument/2006/relationships" xmlns:p="http://schemas.openxmlformats.org/presentationml/2006/main">
  <p:tag name="SHAPENAME" val="Subtitle"/>
</p:tagLst>
</file>

<file path=ppt/tags/tag569.xml><?xml version="1.0" encoding="utf-8"?>
<p:tagLst xmlns:a="http://schemas.openxmlformats.org/drawingml/2006/main" xmlns:r="http://schemas.openxmlformats.org/officeDocument/2006/relationships" xmlns:p="http://schemas.openxmlformats.org/presentationml/2006/main">
  <p:tag name="SHAPENAME" val="Titl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3.xml><?xml version="1.0" encoding="utf-8"?>
<p:tagLst xmlns:a="http://schemas.openxmlformats.org/drawingml/2006/main" xmlns:r="http://schemas.openxmlformats.org/officeDocument/2006/relationships" xmlns:p="http://schemas.openxmlformats.org/presentationml/2006/main">
  <p:tag name="SHAPENAME" val="5. Source"/>
</p:tagLst>
</file>

<file path=ppt/tags/tag5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4.xml><?xml version="1.0" encoding="utf-8"?>
<p:tagLst xmlns:a="http://schemas.openxmlformats.org/drawingml/2006/main" xmlns:r="http://schemas.openxmlformats.org/officeDocument/2006/relationships" xmlns:p="http://schemas.openxmlformats.org/presentationml/2006/main">
  <p:tag name="SHAPENAME" val="5. Source"/>
</p:tagLst>
</file>

<file path=ppt/tags/tag5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9.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5.xml><?xml version="1.0" encoding="utf-8"?>
<p:tagLst xmlns:a="http://schemas.openxmlformats.org/drawingml/2006/main" xmlns:r="http://schemas.openxmlformats.org/officeDocument/2006/relationships" xmlns:p="http://schemas.openxmlformats.org/presentationml/2006/main">
  <p:tag name="SHAPENAME" val="5. Source"/>
</p:tagLst>
</file>

<file path=ppt/tags/tag5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9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2.xml><?xml version="1.0" encoding="utf-8"?>
<p:tagLst xmlns:a="http://schemas.openxmlformats.org/drawingml/2006/main" xmlns:r="http://schemas.openxmlformats.org/officeDocument/2006/relationships" xmlns:p="http://schemas.openxmlformats.org/presentationml/2006/main">
  <p:tag name="SHAPENAME" val="5. Source"/>
</p:tagLst>
</file>

<file path=ppt/tags/tag6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0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9.xml><?xml version="1.0" encoding="utf-8"?>
<p:tagLst xmlns:a="http://schemas.openxmlformats.org/drawingml/2006/main" xmlns:r="http://schemas.openxmlformats.org/officeDocument/2006/relationships" xmlns:p="http://schemas.openxmlformats.org/presentationml/2006/main">
  <p:tag name="SHAPENAME" val="5. Source"/>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6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6.xml><?xml version="1.0" encoding="utf-8"?>
<p:tagLst xmlns:a="http://schemas.openxmlformats.org/drawingml/2006/main" xmlns:r="http://schemas.openxmlformats.org/officeDocument/2006/relationships" xmlns:p="http://schemas.openxmlformats.org/presentationml/2006/main">
  <p:tag name="SHAPENAME" val="5. Source"/>
</p:tagLst>
</file>

<file path=ppt/tags/tag6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3.xml><?xml version="1.0" encoding="utf-8"?>
<p:tagLst xmlns:a="http://schemas.openxmlformats.org/drawingml/2006/main" xmlns:r="http://schemas.openxmlformats.org/officeDocument/2006/relationships" xmlns:p="http://schemas.openxmlformats.org/presentationml/2006/main">
  <p:tag name="SHAPENAME" val="5. Source"/>
</p:tagLst>
</file>

<file path=ppt/tags/tag6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2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30.xml><?xml version="1.0" encoding="utf-8"?>
<p:tagLst xmlns:a="http://schemas.openxmlformats.org/drawingml/2006/main" xmlns:r="http://schemas.openxmlformats.org/officeDocument/2006/relationships" xmlns:p="http://schemas.openxmlformats.org/presentationml/2006/main">
  <p:tag name="SHAPENAME" val="5. Source"/>
</p:tagLst>
</file>

<file path=ppt/tags/tag6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5.xml><?xml version="1.0" encoding="utf-8"?>
<p:tagLst xmlns:a="http://schemas.openxmlformats.org/drawingml/2006/main" xmlns:r="http://schemas.openxmlformats.org/officeDocument/2006/relationships" xmlns:p="http://schemas.openxmlformats.org/presentationml/2006/main">
  <p:tag name="SHAPENAME" val="5. Source"/>
</p:tagLst>
</file>

<file path=ppt/tags/tag6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SHAPENAME" val="5. Source"/>
</p:tagLst>
</file>

<file path=ppt/tags/tag6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SHAPENAME" val="5. Sourc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44.xml><?xml version="1.0" encoding="utf-8"?>
<p:tagLst xmlns:a="http://schemas.openxmlformats.org/drawingml/2006/main" xmlns:r="http://schemas.openxmlformats.org/officeDocument/2006/relationships" xmlns:p="http://schemas.openxmlformats.org/presentationml/2006/main">
  <p:tag name="SHAPENAME" val="Subtitle"/>
</p:tagLst>
</file>

<file path=ppt/tags/tag645.xml><?xml version="1.0" encoding="utf-8"?>
<p:tagLst xmlns:a="http://schemas.openxmlformats.org/drawingml/2006/main" xmlns:r="http://schemas.openxmlformats.org/officeDocument/2006/relationships" xmlns:p="http://schemas.openxmlformats.org/presentationml/2006/main">
  <p:tag name="SHAPENAME" val="Title"/>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2.xml><?xml version="1.0" encoding="utf-8"?>
<p:tagLst xmlns:a="http://schemas.openxmlformats.org/drawingml/2006/main" xmlns:r="http://schemas.openxmlformats.org/officeDocument/2006/relationships" xmlns:p="http://schemas.openxmlformats.org/presentationml/2006/main">
  <p:tag name="SHAPENAME" val="5. Sourc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6.xml><?xml version="1.0" encoding="utf-8"?>
<p:tagLst xmlns:a="http://schemas.openxmlformats.org/drawingml/2006/main" xmlns:r="http://schemas.openxmlformats.org/officeDocument/2006/relationships" xmlns:p="http://schemas.openxmlformats.org/presentationml/2006/main">
  <p:tag name="SHAPENAME" val="5. Source"/>
</p:tagLst>
</file>

<file path=ppt/tags/tag6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fyGpBp6QIBzwrDTlNlISL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5VPBUDYTWler6dyv8__v1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eUTPxPD5Wnu0aprsT5V87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bljzamxwn0ueVCCyJ_Vt4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PMxrm5U0kwEJxLQRvmJ9a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LDi5oVggBOiSR13WT8G1n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8RrLCJ.sXo4ytzjFowCnRg"/>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rXuwt9IMSjlCkgxXPslu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M5lSEiIU4LihRDtM.3d6Z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m5Qn8ZGr_wo_wjqJTl7SO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3wbeXlIkPIYgOGPePFUUq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fAgaDl0C9AXnWaFxGuncb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O3Cp9AcG29gC7uacGT0rH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VbtygwuOthtSDJFMFsniL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zrrJjHR_xDrN0GO5AF1Xv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d.94iruSWF5pz6wk80DAk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JqlIcVXBzdQlo3UrVBjp8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Vz84r6rnwsoa2WA00NmA1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QYHMkNgo4MxSeoGEDyFeo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wvSDIfAQj1vjkJTln5r9u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IEq2XsS9bfT2MXAPHAnOG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iNGOxf5cdwJQhpld5z17U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KOng06K6RoYKg6xwQ8B.l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uFt69mczPm1smM1CaTASb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TKITtRvk6IKFiGfz2oj6M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YAEkMPPgMCBVIjMC3gDBp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4_mdO.6STzwM1Roc4tcF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rK8K_b.3RMWzHuwB9Eoja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QXtbHfEVBmwBUKw_hAyFM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vI8Qdl3YlKqxXe3kkiwfq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j57vmQvLeU_c.5IFmMBlKA"/>
</p:tagLst>
</file>

<file path=ppt/tags/tag694.xml><?xml version="1.0" encoding="utf-8"?>
<p:tagLst xmlns:a="http://schemas.openxmlformats.org/drawingml/2006/main" xmlns:r="http://schemas.openxmlformats.org/officeDocument/2006/relationships" xmlns:p="http://schemas.openxmlformats.org/presentationml/2006/main">
  <p:tag name="NAME" val="ACET"/>
</p:tagLst>
</file>

<file path=ppt/tags/tag695.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D9c.238e_UP01jJVzj4QD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t3sbZu_eOILexNUeW2Ini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AeMcCDKXIQlNop1xlNbKwQ"/>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sWzZK.Fy5UiSPuXLSGCck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UZqduMoOfV.9mTMQNEQZT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NEnc_1k2JiMdhb5v3ZmQ3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RVY6eQ8mj_koJFB5YvnMv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PxBm9K2bAncGGbMpMFimX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ETNvIUXS40eo_GAiDAPhJ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WmXux8j5tUErWM_K1ilF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sw.JqePk7NE_pe7JtmzYa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GurOatXS9QTI.UUJogjOM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fN71YGIMYOj1X5ypUHW.Yg"/>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_fUU9jvIWmys4Owd58Zgk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Z9AEpuo05rI1MsqACJnry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CTXcabPCxouq6aQ5yMfgg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2bMclu9M2iLZMJfdgxQozw"/>
</p:tagLst>
</file>

<file path=ppt/tags/tag714.xml><?xml version="1.0" encoding="utf-8"?>
<p:tagLst xmlns:a="http://schemas.openxmlformats.org/drawingml/2006/main" xmlns:r="http://schemas.openxmlformats.org/officeDocument/2006/relationships" xmlns:p="http://schemas.openxmlformats.org/presentationml/2006/main">
  <p:tag name="NAME" val="ACET"/>
</p:tagLst>
</file>

<file path=ppt/tags/tag715.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jr206.9TB3jRihimZVQFw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Ok4r.vVdEowQZqZbP2eNN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swrAQZIedTq4XXZZwYnaJg"/>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YEIvjhcGSnc_EAAH9HXjC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SRT4LoELeiUPYJqiEx7nR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cPR4DBO0K.92KZtOXfOH2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4Qh.K1dkCPTFD5_udxxiX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kfEgxWiCbAldsyqeCjTss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ATgYBKDE_XUm_LxkhF6sS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VW54OxMV1KCQ25zOu_0ZK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WkMGN4XNa0LzwCshctZQQ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mNR2ot6OTa1mwzakXMkfd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FmhU5gGuECVRDgPEijqnVA"/>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eZHWRrr52G6xlj4OqrR9q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GXK.wHnSs3MV5imsw8AHz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NoJ2mBjKslrzEL.OTIGSQ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TNKmSyfDYRfzVdS_YMwg1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qfjZzAykjxLzJ6FvclTX9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6QVw15bmANnMjHB61Zj0t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qewhUag1vMfvufzpCLzr6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ckVe57iUNPyXIt2m45LZr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c94eDEw9QarqBPCW66gh1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9m.xhjNxeun5JBjkYpEFRg"/>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YZejuHkoDfy.jy1ZXEfRG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pKZydeXx7EhLT3TXR2uYJ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dZVXBeBDjfxLaydpKaL32A"/>
</p:tagLst>
</file>

<file path=ppt/tags/tag743.xml><?xml version="1.0" encoding="utf-8"?>
<p:tagLst xmlns:a="http://schemas.openxmlformats.org/drawingml/2006/main" xmlns:r="http://schemas.openxmlformats.org/officeDocument/2006/relationships" xmlns:p="http://schemas.openxmlformats.org/presentationml/2006/main">
  <p:tag name="NAME" val="ACET"/>
</p:tagLst>
</file>

<file path=ppt/tags/tag744.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NAME" val="ACET"/>
</p:tagLst>
</file>

<file path=ppt/tags/tag748.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qKOMHyZyBrO0_khXuRpR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9oTIkczi7cXMMi335j0XK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QAQ05o6VZrsWFTk2yUnTK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GY5V0W2P_TgDV53JiiCsd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P_42awdftQ0aK6Vlu1U7l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K4.O1PWTEYKagd78JBC_j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5KYkX6HBTxkrt0a0L9VaN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UcLSrxzpLkAGkYnN8OgWa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YnZLgsp0lA8X65NKP.nvX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ak.0G3elKMi5fgWku66Ho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VUDKOoWvahgFPALuGag4y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RaPulDFWdqOAzM8Vb94dg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e88iRca0YMSnfmegW5EDA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5rmqGLwKtwgPIUycZ1Pi1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sInXacQWgb6rSNDLx1VyA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k1ya7vuVek_SKYAQG3Ds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ZnqVtQZPyXF2zmHavVwUA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ZcSNz7cezYT6MYZnkpa3x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VjFecGlXh2nmrj9jFrD2o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NAME" val="ACET"/>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0.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qKOMHyZyBrO0_khXuRpRD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5rmqGLwKtwgPIUycZ1Pi1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sInXacQWgb6rSNDLx1VyA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k1ya7vuVek_SKYAQG3Ds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AYlkrxdZ8GGoXSk_s8gpb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2_IeTtn38sFC_uVqpm6uf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sjHVXhDVGLbYBsBbzv1_I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NAME" val="ACE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0.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NAME" val="ACET"/>
</p:tagLst>
</file>

<file path=ppt/tags/tag787.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QWTyJdTCDKu_RwQi0T984A"/>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mZaCBFT6fNaPNuk2UeOI3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JfjzusfvYemXNJA3h12sr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kvIc8XDpEbz9WLZ3anCwC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DjC4owVcykzpa7Zc6Tu83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xzyIM2hBaDvWXULoJdLp9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8bz5Q5dCOO1n1h.hSYTgG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wpCc1Ygd8zveKlXvNq_UM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zT5h349.O6rtWrT.6gAt6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Y_v1o_EDLWaG7OhfYuI.e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XLnHJb0nm_ckwwldmLR22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WPmJb2JnK45feD3CKAbDT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LLKOxlkT.9kNbrNSwoVFG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u210Wja.JBWm9LOo_iF2d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QsUxe4HLlDA8vyFej5Ufx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bRQOcUFrXSdwarENnm_lO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SivPsVWhr1vtfVc2S7Rm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OgsOOp5utfFhaJuj0a9pW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y1wTtmkxbPcMiWWBSJr.x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TNzLHe8VsJlJJQH0tRaZa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O9PduXMPU2jIgUIRR0EmhA"/>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2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2.xml><?xml version="1.0" encoding="utf-8"?>
<a:theme xmlns:a="http://schemas.openxmlformats.org/drawingml/2006/main" name="3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3.xml><?xml version="1.0" encoding="utf-8"?>
<a:theme xmlns:a="http://schemas.openxmlformats.org/drawingml/2006/main" name="4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4.xml><?xml version="1.0" encoding="utf-8"?>
<a:theme xmlns:a="http://schemas.openxmlformats.org/drawingml/2006/main" name="1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5.xml><?xml version="1.0" encoding="utf-8"?>
<a:theme xmlns:a="http://schemas.openxmlformats.org/drawingml/2006/main" name="5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710_OFF.potx" id="{E9C83F3E-CA6B-4D52-924B-2D8168706F45}" vid="{076C498C-5EEB-4D30-A2EF-EBD33EAA1E9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958c5b-952c-4e22-8b61-2a0ed862d6fa" xsi:nil="true"/>
    <lcf76f155ced4ddcb4097134ff3c332f xmlns="aa4acdf5-1a90-4327-83b1-cdde80fe07d8">
      <Terms xmlns="http://schemas.microsoft.com/office/infopath/2007/PartnerControls"/>
    </lcf76f155ced4ddcb4097134ff3c332f>
    <SharedWithUsers xmlns="8a958c5b-952c-4e22-8b61-2a0ed862d6fa">
      <UserInfo>
        <DisplayName>Ragazzi, Isabella (FELLOW)</DisplayName>
        <AccountId>795</AccountId>
        <AccountType/>
      </UserInfo>
      <UserInfo>
        <DisplayName>Hamos, Ian</DisplayName>
        <AccountId>871</AccountId>
        <AccountType/>
      </UserInfo>
      <UserInfo>
        <DisplayName>Jewell, Rosie (CONTR)</DisplayName>
        <AccountId>217</AccountId>
        <AccountType/>
      </UserInfo>
      <UserInfo>
        <DisplayName>White, Louise (CONTR)</DisplayName>
        <AccountId>472</AccountId>
        <AccountType/>
      </UserInfo>
      <UserInfo>
        <DisplayName>Lynn, Kevin</DisplayName>
        <AccountId>836</AccountId>
        <AccountType/>
      </UserInfo>
      <UserInfo>
        <DisplayName>Bindewald III, Gilbert</DisplayName>
        <AccountId>471</AccountId>
        <AccountType/>
      </UserInfo>
      <UserInfo>
        <DisplayName>Fu, Jian</DisplayName>
        <AccountId>1161</AccountId>
        <AccountType/>
      </UserInfo>
      <UserInfo>
        <DisplayName>Bockenhauer, Samuel</DisplayName>
        <AccountId>1162</AccountId>
        <AccountType/>
      </UserInfo>
      <UserInfo>
        <DisplayName>Yuan, Guohui</DisplayName>
        <AccountId>1173</AccountId>
        <AccountType/>
      </UserInfo>
      <UserInfo>
        <DisplayName>Cresko, Joe</DisplayName>
        <AccountId>104</AccountId>
        <AccountType/>
      </UserInfo>
      <UserInfo>
        <DisplayName>Nilsen, Garrett</DisplayName>
        <AccountId>526</AccountId>
        <AccountType/>
      </UserInfo>
      <UserInfo>
        <DisplayName>Lane, Jonathan</DisplayName>
        <AccountId>910</AccountId>
        <AccountType/>
      </UserInfo>
      <UserInfo>
        <DisplayName>Berke, Carly</DisplayName>
        <AccountId>984</AccountId>
        <AccountType/>
      </UserInfo>
      <UserInfo>
        <DisplayName>Giordano, Peggy</DisplayName>
        <AccountId>1179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418EE6B1CD26469EF59D7EF267CD88" ma:contentTypeVersion="15" ma:contentTypeDescription="Create a new document." ma:contentTypeScope="" ma:versionID="2cfa33186643c99e646ea50a6de24d09">
  <xsd:schema xmlns:xsd="http://www.w3.org/2001/XMLSchema" xmlns:xs="http://www.w3.org/2001/XMLSchema" xmlns:p="http://schemas.microsoft.com/office/2006/metadata/properties" xmlns:ns2="aa4acdf5-1a90-4327-83b1-cdde80fe07d8" xmlns:ns3="8a958c5b-952c-4e22-8b61-2a0ed862d6fa" targetNamespace="http://schemas.microsoft.com/office/2006/metadata/properties" ma:root="true" ma:fieldsID="58598789ce9a5bc97e65816d34c43d4e" ns2:_="" ns3:_="">
    <xsd:import namespace="aa4acdf5-1a90-4327-83b1-cdde80fe07d8"/>
    <xsd:import namespace="8a958c5b-952c-4e22-8b61-2a0ed862d6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acdf5-1a90-4327-83b1-cdde80fe0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958c5b-952c-4e22-8b61-2a0ed862d6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0aee8e1-f42a-45ac-9d75-2e256fce2fc8}" ma:internalName="TaxCatchAll" ma:showField="CatchAllData" ma:web="8a958c5b-952c-4e22-8b61-2a0ed862d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FA23D4-1819-400F-992B-D9C0B2AA8662}">
  <ds:schemaRefs>
    <ds:schemaRef ds:uri="http://purl.org/dc/terms/"/>
    <ds:schemaRef ds:uri="http://schemas.microsoft.com/office/2006/documentManagement/types"/>
    <ds:schemaRef ds:uri="http://www.w3.org/XML/1998/namespace"/>
    <ds:schemaRef ds:uri="8a958c5b-952c-4e22-8b61-2a0ed862d6fa"/>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aa4acdf5-1a90-4327-83b1-cdde80fe07d8"/>
    <ds:schemaRef ds:uri="http://purl.org/dc/dcmitype/"/>
  </ds:schemaRefs>
</ds:datastoreItem>
</file>

<file path=customXml/itemProps2.xml><?xml version="1.0" encoding="utf-8"?>
<ds:datastoreItem xmlns:ds="http://schemas.openxmlformats.org/officeDocument/2006/customXml" ds:itemID="{36E305A5-0475-47F3-A620-5FA998E26BD0}">
  <ds:schemaRefs>
    <ds:schemaRef ds:uri="http://schemas.microsoft.com/sharepoint/v3/contenttype/forms"/>
  </ds:schemaRefs>
</ds:datastoreItem>
</file>

<file path=customXml/itemProps3.xml><?xml version="1.0" encoding="utf-8"?>
<ds:datastoreItem xmlns:ds="http://schemas.openxmlformats.org/officeDocument/2006/customXml" ds:itemID="{DA75F694-B6A8-4BE2-9297-CE379EB3688A}">
  <ds:schemaRefs>
    <ds:schemaRef ds:uri="8a958c5b-952c-4e22-8b61-2a0ed862d6fa"/>
    <ds:schemaRef ds:uri="aa4acdf5-1a90-4327-83b1-cdde80fe07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279</TotalTime>
  <Words>1556</Words>
  <Application>Microsoft Office PowerPoint</Application>
  <PresentationFormat>Widescreen</PresentationFormat>
  <Paragraphs>299</Paragraphs>
  <Slides>24</Slides>
  <Notes>24</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9" baseType="lpstr">
      <vt:lpstr>Aptos</vt:lpstr>
      <vt:lpstr>Arial</vt:lpstr>
      <vt:lpstr>Avenir Black</vt:lpstr>
      <vt:lpstr>Calibri</vt:lpstr>
      <vt:lpstr>Georgia</vt:lpstr>
      <vt:lpstr>McKinsey Sans Regular</vt:lpstr>
      <vt:lpstr>Segoe UI</vt:lpstr>
      <vt:lpstr>Symbol</vt:lpstr>
      <vt:lpstr>Wingdings</vt:lpstr>
      <vt:lpstr>2_White</vt:lpstr>
      <vt:lpstr>3_White</vt:lpstr>
      <vt:lpstr>4_White</vt:lpstr>
      <vt:lpstr>1_White</vt:lpstr>
      <vt:lpstr>5_White</vt:lpstr>
      <vt:lpstr>think-cell Slide</vt:lpstr>
      <vt:lpstr>Pathways to Commercial Liftoff Virtual Power Plants Update </vt:lpstr>
      <vt:lpstr>Since the VPP Liftoff Report was published in September 2023, the near-term pressures on the U.S. electric grid have intensified</vt:lpstr>
      <vt:lpstr>Reliability: Peak demand is growing faster than anticipated; projections show peak rising by ~100 GW between 2024 and 2030</vt:lpstr>
      <vt:lpstr>Affordability: Growth in distribution system costs outpaces all other grid capital costs</vt:lpstr>
      <vt:lpstr>Resilience: The number of billion-dollar climate and weather events has doubled over the last 10 years</vt:lpstr>
      <vt:lpstr>Against the backdrop of these challenges, VPPs are among the critical solutions that can ensure a reliable, affordable, resilient grid</vt:lpstr>
      <vt:lpstr>Recall: What is a virtual power plant (VPP)?</vt:lpstr>
      <vt:lpstr>Quick to deploy: Basic VPPs that provide valuable peak shaving capabilities can be implemented in less than six months</vt:lpstr>
      <vt:lpstr>Lower-cost: Net cost to a utility of providing resource adequacy from a VPP can be 40% to 60% lower cost vs. alternatives</vt:lpstr>
      <vt:lpstr>Deploying 80-160 GW of VPPs by 2030 (enough to serve 10-20% of peak load) could support rapid load growth while reducing overall grid costs</vt:lpstr>
      <vt:lpstr>Recall: Five imperatives will accelerate Liftoff for VPPs</vt:lpstr>
      <vt:lpstr>PowerPoint Presentation</vt:lpstr>
      <vt:lpstr>Example in action: Solar Battery Savings program</vt:lpstr>
      <vt:lpstr>PowerPoint Presentation</vt:lpstr>
      <vt:lpstr>PowerPoint Presentation</vt:lpstr>
      <vt:lpstr>10-20% of peak demand could be served by VPPs with baseline forecasts of DER adoption and demonstrated best-in-class VPP enrollment rates</vt:lpstr>
      <vt:lpstr>PowerPoint Presentation</vt:lpstr>
      <vt:lpstr>In the past year, DOE and other industry actors have launched or expanded efforts to standardize critical areas of VPP operations</vt:lpstr>
      <vt:lpstr>PowerPoint Presentation</vt:lpstr>
      <vt:lpstr>VPP deployment has been highest in states where state regulators and policymakers have implemented VPP-supportive actions</vt:lpstr>
      <vt:lpstr>PowerPoint Presentation</vt:lpstr>
      <vt:lpstr>ISO/RTO compliance with FERC Order 2222 requirements has been varied: CAISO, NYISO, and ISO-NE are leading implementation </vt:lpstr>
      <vt:lpstr>Five imperatives will accelerate Liftoff for VPPs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Commercial Liftoff</dc:title>
  <dc:creator>Tian, Lucia</dc:creator>
  <cp:lastModifiedBy>Ali, Mohammad (CONTR)</cp:lastModifiedBy>
  <cp:revision>3</cp:revision>
  <cp:lastPrinted>2023-07-20T19:20:05Z</cp:lastPrinted>
  <dcterms:created xsi:type="dcterms:W3CDTF">2023-07-14T19:28:59Z</dcterms:created>
  <dcterms:modified xsi:type="dcterms:W3CDTF">2025-01-16T16:38:54Z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0x010100D2418EE6B1CD26469EF59D7EF267CD88</vt:lpwstr>
  </property>
  <property fmtid="{D5CDD505-2E9C-101B-9397-08002B2CF9AE}" pid="3" name="MediaServiceImageTags">
    <vt:lpwstr/>
  </property>
</Properties>
</file>