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3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7" r:id="rId4"/>
  </p:sldMasterIdLst>
  <p:notesMasterIdLst>
    <p:notesMasterId r:id="rId32"/>
  </p:notesMasterIdLst>
  <p:sldIdLst>
    <p:sldId id="2147481871" r:id="rId5"/>
    <p:sldId id="2147481872" r:id="rId6"/>
    <p:sldId id="2147481873" r:id="rId7"/>
    <p:sldId id="2147481874" r:id="rId8"/>
    <p:sldId id="2147481849" r:id="rId9"/>
    <p:sldId id="2147481817" r:id="rId10"/>
    <p:sldId id="2147481847" r:id="rId11"/>
    <p:sldId id="2147481867" r:id="rId12"/>
    <p:sldId id="2147481818" r:id="rId13"/>
    <p:sldId id="2147481823" r:id="rId14"/>
    <p:sldId id="2147481842" r:id="rId15"/>
    <p:sldId id="2147481875" r:id="rId16"/>
    <p:sldId id="2147481851" r:id="rId17"/>
    <p:sldId id="2147481885" r:id="rId18"/>
    <p:sldId id="2147481832" r:id="rId19"/>
    <p:sldId id="2147481876" r:id="rId20"/>
    <p:sldId id="2147481853" r:id="rId21"/>
    <p:sldId id="2147481855" r:id="rId22"/>
    <p:sldId id="2147481837" r:id="rId23"/>
    <p:sldId id="2147481883" r:id="rId24"/>
    <p:sldId id="2147481880" r:id="rId25"/>
    <p:sldId id="2147481881" r:id="rId26"/>
    <p:sldId id="2147481882" r:id="rId27"/>
    <p:sldId id="2147481877" r:id="rId28"/>
    <p:sldId id="2147481884" r:id="rId29"/>
    <p:sldId id="2147481878" r:id="rId30"/>
    <p:sldId id="2147481879" r:id="rId31"/>
  </p:sldIdLst>
  <p:sldSz cx="12192000" cy="6858000"/>
  <p:notesSz cx="6858000" cy="9144000"/>
  <p:embeddedFontLst>
    <p:embeddedFont>
      <p:font typeface="Poppins" panose="00000500000000000000" pitchFamily="2" charset="0"/>
      <p:regular r:id="rId33"/>
      <p:bold r:id="rId34"/>
      <p:italic r:id="rId35"/>
      <p:boldItalic r:id="rId36"/>
    </p:embeddedFont>
    <p:embeddedFont>
      <p:font typeface="Poppins Medium" panose="00000600000000000000" pitchFamily="2" charset="0"/>
      <p:regular r:id="rId37"/>
      <p:italic r:id="rId38"/>
    </p:embeddedFont>
    <p:embeddedFont>
      <p:font typeface="Segoe UI" panose="020B0502040204020203"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reside Chat" id="{ABD385A2-4B40-4DF0-A066-F6D461A22876}">
          <p14:sldIdLst>
            <p14:sldId id="2147481871"/>
          </p14:sldIdLst>
        </p14:section>
        <p14:section name="Webinar" id="{AD10E167-A1D0-4BCF-8F8C-B62D1F1E59FE}">
          <p14:sldIdLst>
            <p14:sldId id="2147481872"/>
            <p14:sldId id="2147481873"/>
            <p14:sldId id="2147481874"/>
            <p14:sldId id="2147481849"/>
            <p14:sldId id="2147481817"/>
            <p14:sldId id="2147481847"/>
            <p14:sldId id="2147481867"/>
            <p14:sldId id="2147481818"/>
            <p14:sldId id="2147481823"/>
            <p14:sldId id="2147481842"/>
            <p14:sldId id="2147481875"/>
            <p14:sldId id="2147481851"/>
            <p14:sldId id="2147481885"/>
            <p14:sldId id="2147481832"/>
            <p14:sldId id="2147481876"/>
            <p14:sldId id="2147481853"/>
            <p14:sldId id="2147481855"/>
            <p14:sldId id="2147481837"/>
            <p14:sldId id="2147481883"/>
            <p14:sldId id="2147481880"/>
            <p14:sldId id="2147481881"/>
            <p14:sldId id="2147481882"/>
            <p14:sldId id="2147481877"/>
            <p14:sldId id="2147481884"/>
            <p14:sldId id="2147481878"/>
            <p14:sldId id="2147481879"/>
          </p14:sldIdLst>
        </p14:section>
      </p14:sectionLst>
    </p:ext>
    <p:ext uri="{EFAFB233-063F-42B5-8137-9DF3F51BA10A}">
      <p15:sldGuideLst xmlns:p15="http://schemas.microsoft.com/office/powerpoint/2012/main">
        <p15:guide id="1" orient="horz" pos="391" userDrawn="1">
          <p15:clr>
            <a:srgbClr val="A4A3A4"/>
          </p15:clr>
        </p15:guide>
        <p15:guide id="2" pos="5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Jewell" initials="RJ" lastIdx="1" clrIdx="0">
    <p:extLst>
      <p:ext uri="{19B8F6BF-5375-455C-9EA6-DF929625EA0E}">
        <p15:presenceInfo xmlns:p15="http://schemas.microsoft.com/office/powerpoint/2012/main" userId="06bbb2ba57536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5EB"/>
    <a:srgbClr val="006F34"/>
    <a:srgbClr val="A3D237"/>
    <a:srgbClr val="1D2E35"/>
    <a:srgbClr val="D1422A"/>
    <a:srgbClr val="EF9700"/>
    <a:srgbClr val="006580"/>
    <a:srgbClr val="6EBBBF"/>
    <a:srgbClr val="213B8C"/>
    <a:srgbClr val="8FA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391"/>
        <p:guide pos="588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Michael" userId="83488812-0f9c-4a6f-a258-83e1d3ca8dd8" providerId="ADAL" clId="{F007902B-5988-4E07-8A63-914FCAB316CF}"/>
    <pc:docChg chg="undo custSel addSld delSld modSld sldOrd delMainMaster modMainMaster modSection">
      <pc:chgData name="O'Connor, Michael" userId="83488812-0f9c-4a6f-a258-83e1d3ca8dd8" providerId="ADAL" clId="{F007902B-5988-4E07-8A63-914FCAB316CF}" dt="2024-04-11T19:43:58.729" v="1884" actId="14100"/>
      <pc:docMkLst>
        <pc:docMk/>
      </pc:docMkLst>
      <pc:sldChg chg="addSp modSp del mod modClrScheme chgLayout">
        <pc:chgData name="O'Connor, Michael" userId="83488812-0f9c-4a6f-a258-83e1d3ca8dd8" providerId="ADAL" clId="{F007902B-5988-4E07-8A63-914FCAB316CF}" dt="2024-04-11T17:35:46.955" v="60" actId="47"/>
        <pc:sldMkLst>
          <pc:docMk/>
          <pc:sldMk cId="3188006199" sldId="351"/>
        </pc:sldMkLst>
        <pc:spChg chg="mod">
          <ac:chgData name="O'Connor, Michael" userId="83488812-0f9c-4a6f-a258-83e1d3ca8dd8" providerId="ADAL" clId="{F007902B-5988-4E07-8A63-914FCAB316CF}" dt="2024-04-11T17:30:06.583" v="28" actId="14100"/>
          <ac:spMkLst>
            <pc:docMk/>
            <pc:sldMk cId="3188006199" sldId="351"/>
            <ac:spMk id="2" creationId="{09F8F0A3-0C7F-2DDA-D2F6-7B6353018DC3}"/>
          </ac:spMkLst>
        </pc:spChg>
        <pc:spChg chg="mod">
          <ac:chgData name="O'Connor, Michael" userId="83488812-0f9c-4a6f-a258-83e1d3ca8dd8" providerId="ADAL" clId="{F007902B-5988-4E07-8A63-914FCAB316CF}" dt="2024-04-11T17:30:06.583" v="28" actId="14100"/>
          <ac:spMkLst>
            <pc:docMk/>
            <pc:sldMk cId="3188006199" sldId="351"/>
            <ac:spMk id="3" creationId="{904CFB0C-B7D1-7061-98EF-209485357EDE}"/>
          </ac:spMkLst>
        </pc:spChg>
        <pc:spChg chg="mod">
          <ac:chgData name="O'Connor, Michael" userId="83488812-0f9c-4a6f-a258-83e1d3ca8dd8" providerId="ADAL" clId="{F007902B-5988-4E07-8A63-914FCAB316CF}" dt="2024-04-11T17:27:46.042" v="7" actId="27636"/>
          <ac:spMkLst>
            <pc:docMk/>
            <pc:sldMk cId="3188006199" sldId="351"/>
            <ac:spMk id="7" creationId="{13197203-D807-8374-5959-E1B11828E608}"/>
          </ac:spMkLst>
        </pc:spChg>
        <pc:spChg chg="mod">
          <ac:chgData name="O'Connor, Michael" userId="83488812-0f9c-4a6f-a258-83e1d3ca8dd8" providerId="ADAL" clId="{F007902B-5988-4E07-8A63-914FCAB316CF}" dt="2024-04-11T17:30:06.583" v="28" actId="14100"/>
          <ac:spMkLst>
            <pc:docMk/>
            <pc:sldMk cId="3188006199" sldId="351"/>
            <ac:spMk id="9" creationId="{D8D97460-7B6E-0809-137C-C66ACCC162B9}"/>
          </ac:spMkLst>
        </pc:spChg>
        <pc:spChg chg="mod">
          <ac:chgData name="O'Connor, Michael" userId="83488812-0f9c-4a6f-a258-83e1d3ca8dd8" providerId="ADAL" clId="{F007902B-5988-4E07-8A63-914FCAB316CF}" dt="2024-04-11T17:30:06.647" v="29" actId="27636"/>
          <ac:spMkLst>
            <pc:docMk/>
            <pc:sldMk cId="3188006199" sldId="351"/>
            <ac:spMk id="11" creationId="{267B9A49-E2A4-F591-0A41-6D60905CA7CB}"/>
          </ac:spMkLst>
        </pc:spChg>
        <pc:spChg chg="add mod ord">
          <ac:chgData name="O'Connor, Michael" userId="83488812-0f9c-4a6f-a258-83e1d3ca8dd8" providerId="ADAL" clId="{F007902B-5988-4E07-8A63-914FCAB316CF}" dt="2024-04-11T17:30:31.195" v="39" actId="20577"/>
          <ac:spMkLst>
            <pc:docMk/>
            <pc:sldMk cId="3188006199" sldId="351"/>
            <ac:spMk id="18" creationId="{DCC703D9-2034-4898-2689-8087A256F263}"/>
          </ac:spMkLst>
        </pc:spChg>
        <pc:spChg chg="add mod ord">
          <ac:chgData name="O'Connor, Michael" userId="83488812-0f9c-4a6f-a258-83e1d3ca8dd8" providerId="ADAL" clId="{F007902B-5988-4E07-8A63-914FCAB316CF}" dt="2024-04-11T17:30:56.964" v="54" actId="20577"/>
          <ac:spMkLst>
            <pc:docMk/>
            <pc:sldMk cId="3188006199" sldId="351"/>
            <ac:spMk id="19" creationId="{35E32B2F-6A3F-0FF4-FA1A-5108A4771E6F}"/>
          </ac:spMkLst>
        </pc:spChg>
        <pc:spChg chg="add mod ord">
          <ac:chgData name="O'Connor, Michael" userId="83488812-0f9c-4a6f-a258-83e1d3ca8dd8" providerId="ADAL" clId="{F007902B-5988-4E07-8A63-914FCAB316CF}" dt="2024-04-11T17:27:26.706" v="0" actId="700"/>
          <ac:spMkLst>
            <pc:docMk/>
            <pc:sldMk cId="3188006199" sldId="351"/>
            <ac:spMk id="20" creationId="{D3F9118B-2F75-EF10-A332-489D876FDD3F}"/>
          </ac:spMkLst>
        </pc:spChg>
        <pc:picChg chg="mod">
          <ac:chgData name="O'Connor, Michael" userId="83488812-0f9c-4a6f-a258-83e1d3ca8dd8" providerId="ADAL" clId="{F007902B-5988-4E07-8A63-914FCAB316CF}" dt="2024-04-11T17:30:00.704" v="25" actId="14100"/>
          <ac:picMkLst>
            <pc:docMk/>
            <pc:sldMk cId="3188006199" sldId="351"/>
            <ac:picMk id="4" creationId="{4A8A422B-F907-21D4-1E74-F7ECCA5E8C0F}"/>
          </ac:picMkLst>
        </pc:picChg>
        <pc:picChg chg="mod">
          <ac:chgData name="O'Connor, Michael" userId="83488812-0f9c-4a6f-a258-83e1d3ca8dd8" providerId="ADAL" clId="{F007902B-5988-4E07-8A63-914FCAB316CF}" dt="2024-04-11T17:30:00.704" v="25" actId="14100"/>
          <ac:picMkLst>
            <pc:docMk/>
            <pc:sldMk cId="3188006199" sldId="351"/>
            <ac:picMk id="5" creationId="{D1CD0402-D991-5122-0D9D-66F4D678DEC9}"/>
          </ac:picMkLst>
        </pc:picChg>
        <pc:picChg chg="mod">
          <ac:chgData name="O'Connor, Michael" userId="83488812-0f9c-4a6f-a258-83e1d3ca8dd8" providerId="ADAL" clId="{F007902B-5988-4E07-8A63-914FCAB316CF}" dt="2024-04-11T17:30:00.704" v="25" actId="14100"/>
          <ac:picMkLst>
            <pc:docMk/>
            <pc:sldMk cId="3188006199" sldId="351"/>
            <ac:picMk id="10" creationId="{7634EF3F-0803-021E-3CF8-047CBFE77872}"/>
          </ac:picMkLst>
        </pc:picChg>
        <pc:picChg chg="mod">
          <ac:chgData name="O'Connor, Michael" userId="83488812-0f9c-4a6f-a258-83e1d3ca8dd8" providerId="ADAL" clId="{F007902B-5988-4E07-8A63-914FCAB316CF}" dt="2024-04-11T17:30:00.704" v="25" actId="14100"/>
          <ac:picMkLst>
            <pc:docMk/>
            <pc:sldMk cId="3188006199" sldId="351"/>
            <ac:picMk id="12" creationId="{5F2C21BB-0398-25B1-238D-E204DD7D4811}"/>
          </ac:picMkLst>
        </pc:picChg>
      </pc:sldChg>
      <pc:sldChg chg="addSp delSp modSp add del mod modClrScheme chgLayout">
        <pc:chgData name="O'Connor, Michael" userId="83488812-0f9c-4a6f-a258-83e1d3ca8dd8" providerId="ADAL" clId="{F007902B-5988-4E07-8A63-914FCAB316CF}" dt="2024-04-11T17:48:40.820" v="409" actId="478"/>
        <pc:sldMkLst>
          <pc:docMk/>
          <pc:sldMk cId="2208078913" sldId="2147481817"/>
        </pc:sldMkLst>
        <pc:spChg chg="add del mod ord">
          <ac:chgData name="O'Connor, Michael" userId="83488812-0f9c-4a6f-a258-83e1d3ca8dd8" providerId="ADAL" clId="{F007902B-5988-4E07-8A63-914FCAB316CF}" dt="2024-04-11T17:48:40.820" v="409" actId="478"/>
          <ac:spMkLst>
            <pc:docMk/>
            <pc:sldMk cId="2208078913" sldId="2147481817"/>
            <ac:spMk id="3" creationId="{81E5FC95-5C35-D857-D242-A075B279B932}"/>
          </ac:spMkLst>
        </pc:spChg>
      </pc:sldChg>
      <pc:sldChg chg="addSp delSp modSp add del mod modClrScheme chgLayout">
        <pc:chgData name="O'Connor, Michael" userId="83488812-0f9c-4a6f-a258-83e1d3ca8dd8" providerId="ADAL" clId="{F007902B-5988-4E07-8A63-914FCAB316CF}" dt="2024-04-11T17:48:47.003" v="411" actId="478"/>
        <pc:sldMkLst>
          <pc:docMk/>
          <pc:sldMk cId="669460749" sldId="2147481818"/>
        </pc:sldMkLst>
        <pc:spChg chg="add del mod ord">
          <ac:chgData name="O'Connor, Michael" userId="83488812-0f9c-4a6f-a258-83e1d3ca8dd8" providerId="ADAL" clId="{F007902B-5988-4E07-8A63-914FCAB316CF}" dt="2024-04-11T17:48:47.003" v="411" actId="478"/>
          <ac:spMkLst>
            <pc:docMk/>
            <pc:sldMk cId="669460749" sldId="2147481818"/>
            <ac:spMk id="3" creationId="{D8AE0A01-88D4-FB9B-747E-C2BB2E1B308C}"/>
          </ac:spMkLst>
        </pc:spChg>
      </pc:sldChg>
      <pc:sldChg chg="addSp modSp add del mod modClrScheme chgLayout">
        <pc:chgData name="O'Connor, Michael" userId="83488812-0f9c-4a6f-a258-83e1d3ca8dd8" providerId="ADAL" clId="{F007902B-5988-4E07-8A63-914FCAB316CF}" dt="2024-04-11T17:56:10.728" v="658" actId="47"/>
        <pc:sldMkLst>
          <pc:docMk/>
          <pc:sldMk cId="2243350651" sldId="2147481820"/>
        </pc:sldMkLst>
        <pc:spChg chg="add mod ord">
          <ac:chgData name="O'Connor, Michael" userId="83488812-0f9c-4a6f-a258-83e1d3ca8dd8" providerId="ADAL" clId="{F007902B-5988-4E07-8A63-914FCAB316CF}" dt="2024-04-11T17:48:04.470" v="392" actId="700"/>
          <ac:spMkLst>
            <pc:docMk/>
            <pc:sldMk cId="2243350651" sldId="2147481820"/>
            <ac:spMk id="5" creationId="{9E99956A-B136-5E62-E314-E0DC17FA02DC}"/>
          </ac:spMkLst>
        </pc:spChg>
      </pc:sldChg>
      <pc:sldChg chg="addSp delSp modSp add del mod modClrScheme chgLayout">
        <pc:chgData name="O'Connor, Michael" userId="83488812-0f9c-4a6f-a258-83e1d3ca8dd8" providerId="ADAL" clId="{F007902B-5988-4E07-8A63-914FCAB316CF}" dt="2024-04-11T17:48:52.823" v="412" actId="478"/>
        <pc:sldMkLst>
          <pc:docMk/>
          <pc:sldMk cId="3784408495" sldId="2147481823"/>
        </pc:sldMkLst>
        <pc:spChg chg="add del mod ord">
          <ac:chgData name="O'Connor, Michael" userId="83488812-0f9c-4a6f-a258-83e1d3ca8dd8" providerId="ADAL" clId="{F007902B-5988-4E07-8A63-914FCAB316CF}" dt="2024-04-11T17:48:52.823" v="412" actId="478"/>
          <ac:spMkLst>
            <pc:docMk/>
            <pc:sldMk cId="3784408495" sldId="2147481823"/>
            <ac:spMk id="14" creationId="{1F6B6317-10D9-DC23-547F-5F6F896C7B28}"/>
          </ac:spMkLst>
        </pc:spChg>
      </pc:sldChg>
      <pc:sldChg chg="add del">
        <pc:chgData name="O'Connor, Michael" userId="83488812-0f9c-4a6f-a258-83e1d3ca8dd8" providerId="ADAL" clId="{F007902B-5988-4E07-8A63-914FCAB316CF}" dt="2024-04-11T17:35:15.440" v="56" actId="47"/>
        <pc:sldMkLst>
          <pc:docMk/>
          <pc:sldMk cId="1626810479" sldId="2147481825"/>
        </pc:sldMkLst>
      </pc:sldChg>
      <pc:sldChg chg="addSp modSp add del mod ord modClrScheme chgLayout">
        <pc:chgData name="O'Connor, Michael" userId="83488812-0f9c-4a6f-a258-83e1d3ca8dd8" providerId="ADAL" clId="{F007902B-5988-4E07-8A63-914FCAB316CF}" dt="2024-04-11T17:56:32.740" v="665"/>
        <pc:sldMkLst>
          <pc:docMk/>
          <pc:sldMk cId="2097036141" sldId="2147481832"/>
        </pc:sldMkLst>
        <pc:spChg chg="add mod ord">
          <ac:chgData name="O'Connor, Michael" userId="83488812-0f9c-4a6f-a258-83e1d3ca8dd8" providerId="ADAL" clId="{F007902B-5988-4E07-8A63-914FCAB316CF}" dt="2024-04-11T17:48:04.470" v="392" actId="700"/>
          <ac:spMkLst>
            <pc:docMk/>
            <pc:sldMk cId="2097036141" sldId="2147481832"/>
            <ac:spMk id="2" creationId="{979FF2AA-506D-E68D-2813-77B696C367F1}"/>
          </ac:spMkLst>
        </pc:spChg>
      </pc:sldChg>
      <pc:sldChg chg="addSp modSp add del mod ord modClrScheme chgLayout">
        <pc:chgData name="O'Connor, Michael" userId="83488812-0f9c-4a6f-a258-83e1d3ca8dd8" providerId="ADAL" clId="{F007902B-5988-4E07-8A63-914FCAB316CF}" dt="2024-04-11T19:43:44.543" v="1881"/>
        <pc:sldMkLst>
          <pc:docMk/>
          <pc:sldMk cId="1282770988" sldId="2147481837"/>
        </pc:sldMkLst>
        <pc:spChg chg="add mod ord">
          <ac:chgData name="O'Connor, Michael" userId="83488812-0f9c-4a6f-a258-83e1d3ca8dd8" providerId="ADAL" clId="{F007902B-5988-4E07-8A63-914FCAB316CF}" dt="2024-04-11T17:48:04.470" v="392" actId="700"/>
          <ac:spMkLst>
            <pc:docMk/>
            <pc:sldMk cId="1282770988" sldId="2147481837"/>
            <ac:spMk id="28" creationId="{53ED71E7-2999-494C-AF08-1789D09F03BC}"/>
          </ac:spMkLst>
        </pc:spChg>
      </pc:sldChg>
      <pc:sldChg chg="addSp delSp modSp add del mod ord modClrScheme modShow chgLayout">
        <pc:chgData name="O'Connor, Michael" userId="83488812-0f9c-4a6f-a258-83e1d3ca8dd8" providerId="ADAL" clId="{F007902B-5988-4E07-8A63-914FCAB316CF}" dt="2024-04-11T19:43:29.485" v="1879" actId="47"/>
        <pc:sldMkLst>
          <pc:docMk/>
          <pc:sldMk cId="3209947782" sldId="2147481839"/>
        </pc:sldMkLst>
        <pc:spChg chg="add del mod ord">
          <ac:chgData name="O'Connor, Michael" userId="83488812-0f9c-4a6f-a258-83e1d3ca8dd8" providerId="ADAL" clId="{F007902B-5988-4E07-8A63-914FCAB316CF}" dt="2024-04-11T17:49:16.765" v="417" actId="478"/>
          <ac:spMkLst>
            <pc:docMk/>
            <pc:sldMk cId="3209947782" sldId="2147481839"/>
            <ac:spMk id="3" creationId="{1B4103FD-DE23-84B0-5882-D4DA575D0B3F}"/>
          </ac:spMkLst>
        </pc:spChg>
      </pc:sldChg>
      <pc:sldChg chg="addSp modSp add del mod modClrScheme modShow chgLayout">
        <pc:chgData name="O'Connor, Michael" userId="83488812-0f9c-4a6f-a258-83e1d3ca8dd8" providerId="ADAL" clId="{F007902B-5988-4E07-8A63-914FCAB316CF}" dt="2024-04-11T19:43:49.916" v="1882" actId="47"/>
        <pc:sldMkLst>
          <pc:docMk/>
          <pc:sldMk cId="3239459943" sldId="2147481840"/>
        </pc:sldMkLst>
        <pc:spChg chg="add mod ord">
          <ac:chgData name="O'Connor, Michael" userId="83488812-0f9c-4a6f-a258-83e1d3ca8dd8" providerId="ADAL" clId="{F007902B-5988-4E07-8A63-914FCAB316CF}" dt="2024-04-11T17:48:04.470" v="392" actId="700"/>
          <ac:spMkLst>
            <pc:docMk/>
            <pc:sldMk cId="3239459943" sldId="2147481840"/>
            <ac:spMk id="21" creationId="{65C74E87-627C-725E-4CDA-8715B3F8F0EA}"/>
          </ac:spMkLst>
        </pc:spChg>
      </pc:sldChg>
      <pc:sldChg chg="addSp delSp modSp add del mod ord modClrScheme modShow chgLayout">
        <pc:chgData name="O'Connor, Michael" userId="83488812-0f9c-4a6f-a258-83e1d3ca8dd8" providerId="ADAL" clId="{F007902B-5988-4E07-8A63-914FCAB316CF}" dt="2024-04-11T19:32:29.658" v="1699" actId="20577"/>
        <pc:sldMkLst>
          <pc:docMk/>
          <pc:sldMk cId="4022313300" sldId="2147481842"/>
        </pc:sldMkLst>
        <pc:spChg chg="mod">
          <ac:chgData name="O'Connor, Michael" userId="83488812-0f9c-4a6f-a258-83e1d3ca8dd8" providerId="ADAL" clId="{F007902B-5988-4E07-8A63-914FCAB316CF}" dt="2024-04-11T19:32:29.658" v="1699" actId="20577"/>
          <ac:spMkLst>
            <pc:docMk/>
            <pc:sldMk cId="4022313300" sldId="2147481842"/>
            <ac:spMk id="9" creationId="{47521BFE-95D3-E544-A3C8-BA8F2FF190CA}"/>
          </ac:spMkLst>
        </pc:spChg>
        <pc:spChg chg="add del mod ord">
          <ac:chgData name="O'Connor, Michael" userId="83488812-0f9c-4a6f-a258-83e1d3ca8dd8" providerId="ADAL" clId="{F007902B-5988-4E07-8A63-914FCAB316CF}" dt="2024-04-11T19:32:03.945" v="1578" actId="478"/>
          <ac:spMkLst>
            <pc:docMk/>
            <pc:sldMk cId="4022313300" sldId="2147481842"/>
            <ac:spMk id="10" creationId="{93B24E2B-D07B-255C-2D0F-DA770D5C87A1}"/>
          </ac:spMkLst>
        </pc:spChg>
      </pc:sldChg>
      <pc:sldChg chg="addSp delSp modSp add del mod ord modClrScheme modShow chgLayout">
        <pc:chgData name="O'Connor, Michael" userId="83488812-0f9c-4a6f-a258-83e1d3ca8dd8" providerId="ADAL" clId="{F007902B-5988-4E07-8A63-914FCAB316CF}" dt="2024-04-11T19:31:18.978" v="1574" actId="729"/>
        <pc:sldMkLst>
          <pc:docMk/>
          <pc:sldMk cId="3273448253" sldId="2147481847"/>
        </pc:sldMkLst>
        <pc:spChg chg="add del mod ord">
          <ac:chgData name="O'Connor, Michael" userId="83488812-0f9c-4a6f-a258-83e1d3ca8dd8" providerId="ADAL" clId="{F007902B-5988-4E07-8A63-914FCAB316CF}" dt="2024-04-11T19:16:05.696" v="1346" actId="478"/>
          <ac:spMkLst>
            <pc:docMk/>
            <pc:sldMk cId="3273448253" sldId="2147481847"/>
            <ac:spMk id="7" creationId="{24D25C07-9BB5-4D76-83FA-183582491F26}"/>
          </ac:spMkLst>
        </pc:spChg>
      </pc:sldChg>
      <pc:sldChg chg="addSp delSp modSp add del mod modClrScheme chgLayout">
        <pc:chgData name="O'Connor, Michael" userId="83488812-0f9c-4a6f-a258-83e1d3ca8dd8" providerId="ADAL" clId="{F007902B-5988-4E07-8A63-914FCAB316CF}" dt="2024-04-11T17:48:29.098" v="408" actId="1036"/>
        <pc:sldMkLst>
          <pc:docMk/>
          <pc:sldMk cId="1324515163" sldId="2147481849"/>
        </pc:sldMkLst>
        <pc:spChg chg="mod">
          <ac:chgData name="O'Connor, Michael" userId="83488812-0f9c-4a6f-a258-83e1d3ca8dd8" providerId="ADAL" clId="{F007902B-5988-4E07-8A63-914FCAB316CF}" dt="2024-04-11T17:48:29.098" v="408" actId="1036"/>
          <ac:spMkLst>
            <pc:docMk/>
            <pc:sldMk cId="1324515163" sldId="2147481849"/>
            <ac:spMk id="2" creationId="{85B08F92-98C8-23B5-AB5C-A7F966266649}"/>
          </ac:spMkLst>
        </pc:spChg>
        <pc:spChg chg="add mod ord">
          <ac:chgData name="O'Connor, Michael" userId="83488812-0f9c-4a6f-a258-83e1d3ca8dd8" providerId="ADAL" clId="{F007902B-5988-4E07-8A63-914FCAB316CF}" dt="2024-04-11T17:48:22.025" v="393" actId="404"/>
          <ac:spMkLst>
            <pc:docMk/>
            <pc:sldMk cId="1324515163" sldId="2147481849"/>
            <ac:spMk id="3" creationId="{CD8AA025-ED5B-DFFC-061B-548443F9B50E}"/>
          </ac:spMkLst>
        </pc:spChg>
        <pc:spChg chg="mod">
          <ac:chgData name="O'Connor, Michael" userId="83488812-0f9c-4a6f-a258-83e1d3ca8dd8" providerId="ADAL" clId="{F007902B-5988-4E07-8A63-914FCAB316CF}" dt="2024-04-11T17:48:29.098" v="408" actId="1036"/>
          <ac:spMkLst>
            <pc:docMk/>
            <pc:sldMk cId="1324515163" sldId="2147481849"/>
            <ac:spMk id="4" creationId="{12A3DC5B-1BFE-3ECF-8958-162CD54D7167}"/>
          </ac:spMkLst>
        </pc:spChg>
        <pc:spChg chg="add del mod ord">
          <ac:chgData name="O'Connor, Michael" userId="83488812-0f9c-4a6f-a258-83e1d3ca8dd8" providerId="ADAL" clId="{F007902B-5988-4E07-8A63-914FCAB316CF}" dt="2024-04-11T17:48:04.470" v="392" actId="700"/>
          <ac:spMkLst>
            <pc:docMk/>
            <pc:sldMk cId="1324515163" sldId="2147481849"/>
            <ac:spMk id="5" creationId="{92F6DBA4-3707-CBD1-471B-957F71CC260F}"/>
          </ac:spMkLst>
        </pc:spChg>
        <pc:spChg chg="mod">
          <ac:chgData name="O'Connor, Michael" userId="83488812-0f9c-4a6f-a258-83e1d3ca8dd8" providerId="ADAL" clId="{F007902B-5988-4E07-8A63-914FCAB316CF}" dt="2024-04-11T17:48:29.098" v="408" actId="1036"/>
          <ac:spMkLst>
            <pc:docMk/>
            <pc:sldMk cId="1324515163" sldId="2147481849"/>
            <ac:spMk id="6" creationId="{8268A4CC-75B1-924B-0014-07A24A59122C}"/>
          </ac:spMkLst>
        </pc:spChg>
        <pc:spChg chg="mod">
          <ac:chgData name="O'Connor, Michael" userId="83488812-0f9c-4a6f-a258-83e1d3ca8dd8" providerId="ADAL" clId="{F007902B-5988-4E07-8A63-914FCAB316CF}" dt="2024-04-11T17:48:29.098" v="408" actId="1036"/>
          <ac:spMkLst>
            <pc:docMk/>
            <pc:sldMk cId="1324515163" sldId="2147481849"/>
            <ac:spMk id="7" creationId="{9377E330-5344-E7E4-0833-3B8ECE5ACFB9}"/>
          </ac:spMkLst>
        </pc:spChg>
        <pc:spChg chg="mod">
          <ac:chgData name="O'Connor, Michael" userId="83488812-0f9c-4a6f-a258-83e1d3ca8dd8" providerId="ADAL" clId="{F007902B-5988-4E07-8A63-914FCAB316CF}" dt="2024-04-11T17:48:29.098" v="408" actId="1036"/>
          <ac:spMkLst>
            <pc:docMk/>
            <pc:sldMk cId="1324515163" sldId="2147481849"/>
            <ac:spMk id="8" creationId="{C2256704-E400-C70B-5E13-13DC6F572295}"/>
          </ac:spMkLst>
        </pc:spChg>
        <pc:spChg chg="mod">
          <ac:chgData name="O'Connor, Michael" userId="83488812-0f9c-4a6f-a258-83e1d3ca8dd8" providerId="ADAL" clId="{F007902B-5988-4E07-8A63-914FCAB316CF}" dt="2024-04-11T17:48:29.098" v="408" actId="1036"/>
          <ac:spMkLst>
            <pc:docMk/>
            <pc:sldMk cId="1324515163" sldId="2147481849"/>
            <ac:spMk id="12" creationId="{451ECC61-D37B-292F-588A-62637BD96023}"/>
          </ac:spMkLst>
        </pc:spChg>
        <pc:spChg chg="mod">
          <ac:chgData name="O'Connor, Michael" userId="83488812-0f9c-4a6f-a258-83e1d3ca8dd8" providerId="ADAL" clId="{F007902B-5988-4E07-8A63-914FCAB316CF}" dt="2024-04-11T17:48:29.098" v="408" actId="1036"/>
          <ac:spMkLst>
            <pc:docMk/>
            <pc:sldMk cId="1324515163" sldId="2147481849"/>
            <ac:spMk id="13" creationId="{8B7AA414-1F7D-1D0F-ED59-9B3F4E9232E9}"/>
          </ac:spMkLst>
        </pc:spChg>
        <pc:spChg chg="mod">
          <ac:chgData name="O'Connor, Michael" userId="83488812-0f9c-4a6f-a258-83e1d3ca8dd8" providerId="ADAL" clId="{F007902B-5988-4E07-8A63-914FCAB316CF}" dt="2024-04-11T17:48:29.098" v="408" actId="1036"/>
          <ac:spMkLst>
            <pc:docMk/>
            <pc:sldMk cId="1324515163" sldId="2147481849"/>
            <ac:spMk id="14" creationId="{D7ED20C6-EEF2-AA6A-0A0A-52EAD946769F}"/>
          </ac:spMkLst>
        </pc:spChg>
        <pc:spChg chg="mod">
          <ac:chgData name="O'Connor, Michael" userId="83488812-0f9c-4a6f-a258-83e1d3ca8dd8" providerId="ADAL" clId="{F007902B-5988-4E07-8A63-914FCAB316CF}" dt="2024-04-11T17:48:29.098" v="408" actId="1036"/>
          <ac:spMkLst>
            <pc:docMk/>
            <pc:sldMk cId="1324515163" sldId="2147481849"/>
            <ac:spMk id="24" creationId="{97DC028C-5622-21DD-ACB8-D0D5FC85E8BE}"/>
          </ac:spMkLst>
        </pc:spChg>
        <pc:spChg chg="mod">
          <ac:chgData name="O'Connor, Michael" userId="83488812-0f9c-4a6f-a258-83e1d3ca8dd8" providerId="ADAL" clId="{F007902B-5988-4E07-8A63-914FCAB316CF}" dt="2024-04-11T17:48:29.098" v="408" actId="1036"/>
          <ac:spMkLst>
            <pc:docMk/>
            <pc:sldMk cId="1324515163" sldId="2147481849"/>
            <ac:spMk id="25" creationId="{FD1C465D-906A-9FD5-216B-9ED83C56CF81}"/>
          </ac:spMkLst>
        </pc:spChg>
        <pc:grpChg chg="mod">
          <ac:chgData name="O'Connor, Michael" userId="83488812-0f9c-4a6f-a258-83e1d3ca8dd8" providerId="ADAL" clId="{F007902B-5988-4E07-8A63-914FCAB316CF}" dt="2024-04-11T17:48:29.098" v="408" actId="1036"/>
          <ac:grpSpMkLst>
            <pc:docMk/>
            <pc:sldMk cId="1324515163" sldId="2147481849"/>
            <ac:grpSpMk id="15" creationId="{2053E880-D558-3133-256F-988E2908732B}"/>
          </ac:grpSpMkLst>
        </pc:grpChg>
        <pc:grpChg chg="mod">
          <ac:chgData name="O'Connor, Michael" userId="83488812-0f9c-4a6f-a258-83e1d3ca8dd8" providerId="ADAL" clId="{F007902B-5988-4E07-8A63-914FCAB316CF}" dt="2024-04-11T17:48:29.098" v="408" actId="1036"/>
          <ac:grpSpMkLst>
            <pc:docMk/>
            <pc:sldMk cId="1324515163" sldId="2147481849"/>
            <ac:grpSpMk id="19" creationId="{B1D4EF4D-A5AF-BFAD-6B9E-C955C22131DC}"/>
          </ac:grpSpMkLst>
        </pc:grpChg>
        <pc:picChg chg="mod">
          <ac:chgData name="O'Connor, Michael" userId="83488812-0f9c-4a6f-a258-83e1d3ca8dd8" providerId="ADAL" clId="{F007902B-5988-4E07-8A63-914FCAB316CF}" dt="2024-04-11T17:48:29.098" v="408" actId="1036"/>
          <ac:picMkLst>
            <pc:docMk/>
            <pc:sldMk cId="1324515163" sldId="2147481849"/>
            <ac:picMk id="9" creationId="{D1151C66-1B80-F9D7-0CD8-69B1290F77C2}"/>
          </ac:picMkLst>
        </pc:picChg>
        <pc:picChg chg="mod">
          <ac:chgData name="O'Connor, Michael" userId="83488812-0f9c-4a6f-a258-83e1d3ca8dd8" providerId="ADAL" clId="{F007902B-5988-4E07-8A63-914FCAB316CF}" dt="2024-04-11T17:48:29.098" v="408" actId="1036"/>
          <ac:picMkLst>
            <pc:docMk/>
            <pc:sldMk cId="1324515163" sldId="2147481849"/>
            <ac:picMk id="10" creationId="{DD7D0CBF-F04D-C272-78B7-F893F561B93B}"/>
          </ac:picMkLst>
        </pc:picChg>
        <pc:picChg chg="mod">
          <ac:chgData name="O'Connor, Michael" userId="83488812-0f9c-4a6f-a258-83e1d3ca8dd8" providerId="ADAL" clId="{F007902B-5988-4E07-8A63-914FCAB316CF}" dt="2024-04-11T17:48:29.098" v="408" actId="1036"/>
          <ac:picMkLst>
            <pc:docMk/>
            <pc:sldMk cId="1324515163" sldId="2147481849"/>
            <ac:picMk id="11" creationId="{2D271F5D-3FF6-4F11-3503-A156A352477A}"/>
          </ac:picMkLst>
        </pc:picChg>
      </pc:sldChg>
      <pc:sldChg chg="addSp delSp modSp add del mod modClrScheme chgLayout">
        <pc:chgData name="O'Connor, Michael" userId="83488812-0f9c-4a6f-a258-83e1d3ca8dd8" providerId="ADAL" clId="{F007902B-5988-4E07-8A63-914FCAB316CF}" dt="2024-04-11T17:49:00.519" v="413" actId="478"/>
        <pc:sldMkLst>
          <pc:docMk/>
          <pc:sldMk cId="4030951854" sldId="2147481851"/>
        </pc:sldMkLst>
        <pc:spChg chg="add del mod ord">
          <ac:chgData name="O'Connor, Michael" userId="83488812-0f9c-4a6f-a258-83e1d3ca8dd8" providerId="ADAL" clId="{F007902B-5988-4E07-8A63-914FCAB316CF}" dt="2024-04-11T17:49:00.519" v="413" actId="478"/>
          <ac:spMkLst>
            <pc:docMk/>
            <pc:sldMk cId="4030951854" sldId="2147481851"/>
            <ac:spMk id="3" creationId="{A6FF6AFD-51A5-5042-2655-746634F26295}"/>
          </ac:spMkLst>
        </pc:spChg>
      </pc:sldChg>
      <pc:sldChg chg="addSp delSp modSp add del mod modClrScheme chgLayout">
        <pc:chgData name="O'Connor, Michael" userId="83488812-0f9c-4a6f-a258-83e1d3ca8dd8" providerId="ADAL" clId="{F007902B-5988-4E07-8A63-914FCAB316CF}" dt="2024-04-11T17:49:11.150" v="415" actId="478"/>
        <pc:sldMkLst>
          <pc:docMk/>
          <pc:sldMk cId="3059082726" sldId="2147481853"/>
        </pc:sldMkLst>
        <pc:spChg chg="add del mod ord">
          <ac:chgData name="O'Connor, Michael" userId="83488812-0f9c-4a6f-a258-83e1d3ca8dd8" providerId="ADAL" clId="{F007902B-5988-4E07-8A63-914FCAB316CF}" dt="2024-04-11T17:49:11.150" v="415" actId="478"/>
          <ac:spMkLst>
            <pc:docMk/>
            <pc:sldMk cId="3059082726" sldId="2147481853"/>
            <ac:spMk id="3" creationId="{E812A849-3307-E642-3373-8A0C30A45C3F}"/>
          </ac:spMkLst>
        </pc:spChg>
      </pc:sldChg>
      <pc:sldChg chg="addSp delSp modSp add del mod modClrScheme chgLayout">
        <pc:chgData name="O'Connor, Michael" userId="83488812-0f9c-4a6f-a258-83e1d3ca8dd8" providerId="ADAL" clId="{F007902B-5988-4E07-8A63-914FCAB316CF}" dt="2024-04-11T17:49:14.081" v="416" actId="478"/>
        <pc:sldMkLst>
          <pc:docMk/>
          <pc:sldMk cId="3032355896" sldId="2147481855"/>
        </pc:sldMkLst>
        <pc:spChg chg="add del mod ord">
          <ac:chgData name="O'Connor, Michael" userId="83488812-0f9c-4a6f-a258-83e1d3ca8dd8" providerId="ADAL" clId="{F007902B-5988-4E07-8A63-914FCAB316CF}" dt="2024-04-11T17:49:14.081" v="416" actId="478"/>
          <ac:spMkLst>
            <pc:docMk/>
            <pc:sldMk cId="3032355896" sldId="2147481855"/>
            <ac:spMk id="3" creationId="{FBF60001-7E15-49D3-3AD7-E8C62CA7EF01}"/>
          </ac:spMkLst>
        </pc:spChg>
      </pc:sldChg>
      <pc:sldChg chg="addSp delSp modSp add del mod modClrScheme modShow chgLayout">
        <pc:chgData name="O'Connor, Michael" userId="83488812-0f9c-4a6f-a258-83e1d3ca8dd8" providerId="ADAL" clId="{F007902B-5988-4E07-8A63-914FCAB316CF}" dt="2024-04-11T19:43:28.508" v="1878" actId="47"/>
        <pc:sldMkLst>
          <pc:docMk/>
          <pc:sldMk cId="4255218248" sldId="2147481857"/>
        </pc:sldMkLst>
        <pc:spChg chg="add del mod ord">
          <ac:chgData name="O'Connor, Michael" userId="83488812-0f9c-4a6f-a258-83e1d3ca8dd8" providerId="ADAL" clId="{F007902B-5988-4E07-8A63-914FCAB316CF}" dt="2024-04-11T17:49:19.569" v="418" actId="478"/>
          <ac:spMkLst>
            <pc:docMk/>
            <pc:sldMk cId="4255218248" sldId="2147481857"/>
            <ac:spMk id="3" creationId="{6E99B4A6-B3E0-CF65-7D5A-80BF871B24C3}"/>
          </ac:spMkLst>
        </pc:spChg>
      </pc:sldChg>
      <pc:sldChg chg="addSp modSp add del mod ord modClrScheme modShow chgLayout">
        <pc:chgData name="O'Connor, Michael" userId="83488812-0f9c-4a6f-a258-83e1d3ca8dd8" providerId="ADAL" clId="{F007902B-5988-4E07-8A63-914FCAB316CF}" dt="2024-04-11T19:33:01.051" v="1704" actId="729"/>
        <pc:sldMkLst>
          <pc:docMk/>
          <pc:sldMk cId="4293885089" sldId="2147481860"/>
        </pc:sldMkLst>
        <pc:spChg chg="add mod ord">
          <ac:chgData name="O'Connor, Michael" userId="83488812-0f9c-4a6f-a258-83e1d3ca8dd8" providerId="ADAL" clId="{F007902B-5988-4E07-8A63-914FCAB316CF}" dt="2024-04-11T17:48:04.470" v="392" actId="700"/>
          <ac:spMkLst>
            <pc:docMk/>
            <pc:sldMk cId="4293885089" sldId="2147481860"/>
            <ac:spMk id="14" creationId="{F74089EE-5791-A8E2-C907-302B42D77249}"/>
          </ac:spMkLst>
        </pc:spChg>
      </pc:sldChg>
      <pc:sldChg chg="addSp delSp modSp add del mod ord modClrScheme chgLayout">
        <pc:chgData name="O'Connor, Michael" userId="83488812-0f9c-4a6f-a258-83e1d3ca8dd8" providerId="ADAL" clId="{F007902B-5988-4E07-8A63-914FCAB316CF}" dt="2024-04-11T19:32:49.050" v="1701"/>
        <pc:sldMkLst>
          <pc:docMk/>
          <pc:sldMk cId="2906697816" sldId="2147481861"/>
        </pc:sldMkLst>
        <pc:spChg chg="add del mod ord">
          <ac:chgData name="O'Connor, Michael" userId="83488812-0f9c-4a6f-a258-83e1d3ca8dd8" providerId="ADAL" clId="{F007902B-5988-4E07-8A63-914FCAB316CF}" dt="2024-04-11T17:49:08.289" v="414" actId="478"/>
          <ac:spMkLst>
            <pc:docMk/>
            <pc:sldMk cId="2906697816" sldId="2147481861"/>
            <ac:spMk id="3" creationId="{19259B83-3864-1620-437C-B7D08AFA9068}"/>
          </ac:spMkLst>
        </pc:spChg>
      </pc:sldChg>
      <pc:sldChg chg="addSp modSp add del mod ord modClrScheme chgLayout">
        <pc:chgData name="O'Connor, Michael" userId="83488812-0f9c-4a6f-a258-83e1d3ca8dd8" providerId="ADAL" clId="{F007902B-5988-4E07-8A63-914FCAB316CF}" dt="2024-04-11T19:33:30.798" v="1705" actId="47"/>
        <pc:sldMkLst>
          <pc:docMk/>
          <pc:sldMk cId="1781105805" sldId="2147481866"/>
        </pc:sldMkLst>
        <pc:spChg chg="add mod ord">
          <ac:chgData name="O'Connor, Michael" userId="83488812-0f9c-4a6f-a258-83e1d3ca8dd8" providerId="ADAL" clId="{F007902B-5988-4E07-8A63-914FCAB316CF}" dt="2024-04-11T19:08:11.939" v="1210" actId="14100"/>
          <ac:spMkLst>
            <pc:docMk/>
            <pc:sldMk cId="1781105805" sldId="2147481866"/>
            <ac:spMk id="10" creationId="{3FC0104F-5741-91BF-110A-B6A63C28CCD2}"/>
          </ac:spMkLst>
        </pc:spChg>
      </pc:sldChg>
      <pc:sldChg chg="addSp delSp modSp add del mod modClrScheme chgLayout">
        <pc:chgData name="O'Connor, Michael" userId="83488812-0f9c-4a6f-a258-83e1d3ca8dd8" providerId="ADAL" clId="{F007902B-5988-4E07-8A63-914FCAB316CF}" dt="2024-04-11T17:55:27.139" v="653" actId="1036"/>
        <pc:sldMkLst>
          <pc:docMk/>
          <pc:sldMk cId="326030264" sldId="2147481867"/>
        </pc:sldMkLst>
        <pc:spChg chg="mod">
          <ac:chgData name="O'Connor, Michael" userId="83488812-0f9c-4a6f-a258-83e1d3ca8dd8" providerId="ADAL" clId="{F007902B-5988-4E07-8A63-914FCAB316CF}" dt="2024-04-11T17:50:59.200" v="487" actId="1036"/>
          <ac:spMkLst>
            <pc:docMk/>
            <pc:sldMk cId="326030264" sldId="2147481867"/>
            <ac:spMk id="2" creationId="{0011BA33-D88A-D1F2-5CE6-BF064A4501F2}"/>
          </ac:spMkLst>
        </pc:spChg>
        <pc:spChg chg="add del mod ord">
          <ac:chgData name="O'Connor, Michael" userId="83488812-0f9c-4a6f-a258-83e1d3ca8dd8" providerId="ADAL" clId="{F007902B-5988-4E07-8A63-914FCAB316CF}" dt="2024-04-11T17:48:44.108" v="410" actId="478"/>
          <ac:spMkLst>
            <pc:docMk/>
            <pc:sldMk cId="326030264" sldId="2147481867"/>
            <ac:spMk id="3" creationId="{56F8F646-BEEA-95EA-22E7-AEB7791D195A}"/>
          </ac:spMkLst>
        </pc:spChg>
        <pc:spChg chg="mod">
          <ac:chgData name="O'Connor, Michael" userId="83488812-0f9c-4a6f-a258-83e1d3ca8dd8" providerId="ADAL" clId="{F007902B-5988-4E07-8A63-914FCAB316CF}" dt="2024-04-11T17:50:59.200" v="487" actId="1036"/>
          <ac:spMkLst>
            <pc:docMk/>
            <pc:sldMk cId="326030264" sldId="2147481867"/>
            <ac:spMk id="4" creationId="{8A1F198A-4665-77FA-D1A4-68774AC14236}"/>
          </ac:spMkLst>
        </pc:spChg>
        <pc:spChg chg="mod">
          <ac:chgData name="O'Connor, Michael" userId="83488812-0f9c-4a6f-a258-83e1d3ca8dd8" providerId="ADAL" clId="{F007902B-5988-4E07-8A63-914FCAB316CF}" dt="2024-04-11T17:50:59.200" v="487" actId="1036"/>
          <ac:spMkLst>
            <pc:docMk/>
            <pc:sldMk cId="326030264" sldId="2147481867"/>
            <ac:spMk id="5" creationId="{E4B4CE40-8B84-B0CD-377B-56F097411D52}"/>
          </ac:spMkLst>
        </pc:spChg>
        <pc:spChg chg="mod">
          <ac:chgData name="O'Connor, Michael" userId="83488812-0f9c-4a6f-a258-83e1d3ca8dd8" providerId="ADAL" clId="{F007902B-5988-4E07-8A63-914FCAB316CF}" dt="2024-04-11T17:50:59.200" v="487" actId="1036"/>
          <ac:spMkLst>
            <pc:docMk/>
            <pc:sldMk cId="326030264" sldId="2147481867"/>
            <ac:spMk id="6" creationId="{53E2978B-00EE-3393-181C-77985A5EBB42}"/>
          </ac:spMkLst>
        </pc:spChg>
        <pc:spChg chg="mod">
          <ac:chgData name="O'Connor, Michael" userId="83488812-0f9c-4a6f-a258-83e1d3ca8dd8" providerId="ADAL" clId="{F007902B-5988-4E07-8A63-914FCAB316CF}" dt="2024-04-11T17:50:59.200" v="487" actId="1036"/>
          <ac:spMkLst>
            <pc:docMk/>
            <pc:sldMk cId="326030264" sldId="2147481867"/>
            <ac:spMk id="7" creationId="{3ADCAF71-26D8-9042-E16A-9E447B2424D3}"/>
          </ac:spMkLst>
        </pc:spChg>
        <pc:spChg chg="mod">
          <ac:chgData name="O'Connor, Michael" userId="83488812-0f9c-4a6f-a258-83e1d3ca8dd8" providerId="ADAL" clId="{F007902B-5988-4E07-8A63-914FCAB316CF}" dt="2024-04-11T17:50:59.200" v="487" actId="1036"/>
          <ac:spMkLst>
            <pc:docMk/>
            <pc:sldMk cId="326030264" sldId="2147481867"/>
            <ac:spMk id="8" creationId="{1AFF2172-491D-0C13-5CF5-99EE16E4A9BE}"/>
          </ac:spMkLst>
        </pc:spChg>
        <pc:spChg chg="mod">
          <ac:chgData name="O'Connor, Michael" userId="83488812-0f9c-4a6f-a258-83e1d3ca8dd8" providerId="ADAL" clId="{F007902B-5988-4E07-8A63-914FCAB316CF}" dt="2024-04-11T17:50:59.200" v="487" actId="1036"/>
          <ac:spMkLst>
            <pc:docMk/>
            <pc:sldMk cId="326030264" sldId="2147481867"/>
            <ac:spMk id="9" creationId="{B74C8054-B0BF-0FBC-63F4-6AD01AF1588F}"/>
          </ac:spMkLst>
        </pc:spChg>
        <pc:spChg chg="mod">
          <ac:chgData name="O'Connor, Michael" userId="83488812-0f9c-4a6f-a258-83e1d3ca8dd8" providerId="ADAL" clId="{F007902B-5988-4E07-8A63-914FCAB316CF}" dt="2024-04-11T17:50:59.200" v="487" actId="1036"/>
          <ac:spMkLst>
            <pc:docMk/>
            <pc:sldMk cId="326030264" sldId="2147481867"/>
            <ac:spMk id="10" creationId="{61E0990D-80DC-A880-EA87-AB0EA63A66AC}"/>
          </ac:spMkLst>
        </pc:spChg>
        <pc:spChg chg="mod">
          <ac:chgData name="O'Connor, Michael" userId="83488812-0f9c-4a6f-a258-83e1d3ca8dd8" providerId="ADAL" clId="{F007902B-5988-4E07-8A63-914FCAB316CF}" dt="2024-04-11T17:55:24.909" v="644" actId="1036"/>
          <ac:spMkLst>
            <pc:docMk/>
            <pc:sldMk cId="326030264" sldId="2147481867"/>
            <ac:spMk id="11" creationId="{05667789-CF5F-1B79-633C-37E04B8F637A}"/>
          </ac:spMkLst>
        </pc:spChg>
        <pc:spChg chg="mod">
          <ac:chgData name="O'Connor, Michael" userId="83488812-0f9c-4a6f-a258-83e1d3ca8dd8" providerId="ADAL" clId="{F007902B-5988-4E07-8A63-914FCAB316CF}" dt="2024-04-11T17:50:59.200" v="487" actId="1036"/>
          <ac:spMkLst>
            <pc:docMk/>
            <pc:sldMk cId="326030264" sldId="2147481867"/>
            <ac:spMk id="14" creationId="{CFF59578-1CF3-F58D-68E1-6270D78A7B55}"/>
          </ac:spMkLst>
        </pc:spChg>
        <pc:spChg chg="mod">
          <ac:chgData name="O'Connor, Michael" userId="83488812-0f9c-4a6f-a258-83e1d3ca8dd8" providerId="ADAL" clId="{F007902B-5988-4E07-8A63-914FCAB316CF}" dt="2024-04-11T17:55:06.295" v="619" actId="20577"/>
          <ac:spMkLst>
            <pc:docMk/>
            <pc:sldMk cId="326030264" sldId="2147481867"/>
            <ac:spMk id="15" creationId="{202A5C63-B3CB-13D2-80FF-CCA684A7BAAC}"/>
          </ac:spMkLst>
        </pc:spChg>
        <pc:spChg chg="add mod">
          <ac:chgData name="O'Connor, Michael" userId="83488812-0f9c-4a6f-a258-83e1d3ca8dd8" providerId="ADAL" clId="{F007902B-5988-4E07-8A63-914FCAB316CF}" dt="2024-04-11T17:55:20.380" v="632" actId="1035"/>
          <ac:spMkLst>
            <pc:docMk/>
            <pc:sldMk cId="326030264" sldId="2147481867"/>
            <ac:spMk id="17" creationId="{2809F105-3EBC-28EB-EC94-CD4E81E55A4D}"/>
          </ac:spMkLst>
        </pc:spChg>
        <pc:spChg chg="add mod ord">
          <ac:chgData name="O'Connor, Michael" userId="83488812-0f9c-4a6f-a258-83e1d3ca8dd8" providerId="ADAL" clId="{F007902B-5988-4E07-8A63-914FCAB316CF}" dt="2024-04-11T17:55:20.380" v="632" actId="1035"/>
          <ac:spMkLst>
            <pc:docMk/>
            <pc:sldMk cId="326030264" sldId="2147481867"/>
            <ac:spMk id="18" creationId="{D784BD38-0497-9561-8F8F-B31AEA150CF4}"/>
          </ac:spMkLst>
        </pc:spChg>
        <pc:graphicFrameChg chg="mod">
          <ac:chgData name="O'Connor, Michael" userId="83488812-0f9c-4a6f-a258-83e1d3ca8dd8" providerId="ADAL" clId="{F007902B-5988-4E07-8A63-914FCAB316CF}" dt="2024-04-11T17:52:26.819" v="548"/>
          <ac:graphicFrameMkLst>
            <pc:docMk/>
            <pc:sldMk cId="326030264" sldId="2147481867"/>
            <ac:graphicFrameMk id="12" creationId="{1085AF43-CBD2-DB58-B409-FD81475F76E4}"/>
          </ac:graphicFrameMkLst>
        </pc:graphicFrameChg>
        <pc:graphicFrameChg chg="add mod">
          <ac:chgData name="O'Connor, Michael" userId="83488812-0f9c-4a6f-a258-83e1d3ca8dd8" providerId="ADAL" clId="{F007902B-5988-4E07-8A63-914FCAB316CF}" dt="2024-04-11T17:55:20.380" v="632" actId="1035"/>
          <ac:graphicFrameMkLst>
            <pc:docMk/>
            <pc:sldMk cId="326030264" sldId="2147481867"/>
            <ac:graphicFrameMk id="16" creationId="{2CA1D44C-A027-3AF8-CAE0-A051B0681B6F}"/>
          </ac:graphicFrameMkLst>
        </pc:graphicFrameChg>
        <pc:cxnChg chg="add mod">
          <ac:chgData name="O'Connor, Michael" userId="83488812-0f9c-4a6f-a258-83e1d3ca8dd8" providerId="ADAL" clId="{F007902B-5988-4E07-8A63-914FCAB316CF}" dt="2024-04-11T17:55:27.139" v="653" actId="1036"/>
          <ac:cxnSpMkLst>
            <pc:docMk/>
            <pc:sldMk cId="326030264" sldId="2147481867"/>
            <ac:cxnSpMk id="20" creationId="{C98535EA-629D-AA0A-F23F-EB97AC319DD7}"/>
          </ac:cxnSpMkLst>
        </pc:cxnChg>
      </pc:sldChg>
      <pc:sldChg chg="addSp modSp add del mod ord">
        <pc:chgData name="O'Connor, Michael" userId="83488812-0f9c-4a6f-a258-83e1d3ca8dd8" providerId="ADAL" clId="{F007902B-5988-4E07-8A63-914FCAB316CF}" dt="2024-04-11T17:42:24.100" v="226" actId="47"/>
        <pc:sldMkLst>
          <pc:docMk/>
          <pc:sldMk cId="2884075885" sldId="2147481869"/>
        </pc:sldMkLst>
        <pc:graphicFrameChg chg="add mod modGraphic">
          <ac:chgData name="O'Connor, Michael" userId="83488812-0f9c-4a6f-a258-83e1d3ca8dd8" providerId="ADAL" clId="{F007902B-5988-4E07-8A63-914FCAB316CF}" dt="2024-04-11T17:41:39.906" v="210"/>
          <ac:graphicFrameMkLst>
            <pc:docMk/>
            <pc:sldMk cId="2884075885" sldId="2147481869"/>
            <ac:graphicFrameMk id="5" creationId="{A4291069-B2C0-A0DE-B768-CB3B2AADA093}"/>
          </ac:graphicFrameMkLst>
        </pc:graphicFrameChg>
      </pc:sldChg>
      <pc:sldChg chg="addSp modSp add del mod modClrScheme modShow chgLayout">
        <pc:chgData name="O'Connor, Michael" userId="83488812-0f9c-4a6f-a258-83e1d3ca8dd8" providerId="ADAL" clId="{F007902B-5988-4E07-8A63-914FCAB316CF}" dt="2024-04-11T19:43:51.088" v="1883" actId="47"/>
        <pc:sldMkLst>
          <pc:docMk/>
          <pc:sldMk cId="3376116075" sldId="2147481870"/>
        </pc:sldMkLst>
        <pc:spChg chg="add mod ord">
          <ac:chgData name="O'Connor, Michael" userId="83488812-0f9c-4a6f-a258-83e1d3ca8dd8" providerId="ADAL" clId="{F007902B-5988-4E07-8A63-914FCAB316CF}" dt="2024-04-11T17:48:04.470" v="392" actId="700"/>
          <ac:spMkLst>
            <pc:docMk/>
            <pc:sldMk cId="3376116075" sldId="2147481870"/>
            <ac:spMk id="5" creationId="{05C41BF7-AD0B-5139-214A-35AB147391A1}"/>
          </ac:spMkLst>
        </pc:spChg>
      </pc:sldChg>
      <pc:sldChg chg="modSp add mod ord setBg modNotesTx">
        <pc:chgData name="O'Connor, Michael" userId="83488812-0f9c-4a6f-a258-83e1d3ca8dd8" providerId="ADAL" clId="{F007902B-5988-4E07-8A63-914FCAB316CF}" dt="2024-04-11T19:12:52.063" v="1294" actId="20577"/>
        <pc:sldMkLst>
          <pc:docMk/>
          <pc:sldMk cId="3298680973" sldId="2147481871"/>
        </pc:sldMkLst>
        <pc:spChg chg="mod">
          <ac:chgData name="O'Connor, Michael" userId="83488812-0f9c-4a6f-a258-83e1d3ca8dd8" providerId="ADAL" clId="{F007902B-5988-4E07-8A63-914FCAB316CF}" dt="2024-04-11T19:12:52.063" v="1294" actId="20577"/>
          <ac:spMkLst>
            <pc:docMk/>
            <pc:sldMk cId="3298680973" sldId="2147481871"/>
            <ac:spMk id="2" creationId="{7BD4894C-D81E-C716-B6AC-B75CD9D5D88C}"/>
          </ac:spMkLst>
        </pc:spChg>
        <pc:spChg chg="mod">
          <ac:chgData name="O'Connor, Michael" userId="83488812-0f9c-4a6f-a258-83e1d3ca8dd8" providerId="ADAL" clId="{F007902B-5988-4E07-8A63-914FCAB316CF}" dt="2024-04-11T19:12:04.962" v="1226"/>
          <ac:spMkLst>
            <pc:docMk/>
            <pc:sldMk cId="3298680973" sldId="2147481871"/>
            <ac:spMk id="3" creationId="{73F2A1A7-6225-AE3D-717C-4BCBA638833E}"/>
          </ac:spMkLst>
        </pc:spChg>
        <pc:spChg chg="mod">
          <ac:chgData name="O'Connor, Michael" userId="83488812-0f9c-4a6f-a258-83e1d3ca8dd8" providerId="ADAL" clId="{F007902B-5988-4E07-8A63-914FCAB316CF}" dt="2024-04-11T19:12:38.896" v="1282" actId="20577"/>
          <ac:spMkLst>
            <pc:docMk/>
            <pc:sldMk cId="3298680973" sldId="2147481871"/>
            <ac:spMk id="11" creationId="{A43157CC-F505-B71D-FC63-511A9D889144}"/>
          </ac:spMkLst>
        </pc:spChg>
        <pc:picChg chg="mod">
          <ac:chgData name="O'Connor, Michael" userId="83488812-0f9c-4a6f-a258-83e1d3ca8dd8" providerId="ADAL" clId="{F007902B-5988-4E07-8A63-914FCAB316CF}" dt="2024-04-11T19:11:10.712" v="1211" actId="14826"/>
          <ac:picMkLst>
            <pc:docMk/>
            <pc:sldMk cId="3298680973" sldId="2147481871"/>
            <ac:picMk id="4" creationId="{6E3CE1EB-F35A-1B0A-456B-0539BE9AF754}"/>
          </ac:picMkLst>
        </pc:picChg>
        <pc:picChg chg="mod">
          <ac:chgData name="O'Connor, Michael" userId="83488812-0f9c-4a6f-a258-83e1d3ca8dd8" providerId="ADAL" clId="{F007902B-5988-4E07-8A63-914FCAB316CF}" dt="2024-04-11T19:12:16.516" v="1227" actId="14826"/>
          <ac:picMkLst>
            <pc:docMk/>
            <pc:sldMk cId="3298680973" sldId="2147481871"/>
            <ac:picMk id="5" creationId="{8EB2FC4D-5A70-547C-3F47-E67F6EEFC316}"/>
          </ac:picMkLst>
        </pc:picChg>
        <pc:picChg chg="mod">
          <ac:chgData name="O'Connor, Michael" userId="83488812-0f9c-4a6f-a258-83e1d3ca8dd8" providerId="ADAL" clId="{F007902B-5988-4E07-8A63-914FCAB316CF}" dt="2024-04-11T19:12:23.560" v="1228" actId="14826"/>
          <ac:picMkLst>
            <pc:docMk/>
            <pc:sldMk cId="3298680973" sldId="2147481871"/>
            <ac:picMk id="12" creationId="{20A33978-CDDC-62DE-A907-A3F2665B1C8E}"/>
          </ac:picMkLst>
        </pc:picChg>
      </pc:sldChg>
      <pc:sldChg chg="delSp modSp add mod">
        <pc:chgData name="O'Connor, Michael" userId="83488812-0f9c-4a6f-a258-83e1d3ca8dd8" providerId="ADAL" clId="{F007902B-5988-4E07-8A63-914FCAB316CF}" dt="2024-04-11T19:13:27.487" v="1345" actId="20577"/>
        <pc:sldMkLst>
          <pc:docMk/>
          <pc:sldMk cId="1419187103" sldId="2147481872"/>
        </pc:sldMkLst>
        <pc:spChg chg="del">
          <ac:chgData name="O'Connor, Michael" userId="83488812-0f9c-4a6f-a258-83e1d3ca8dd8" providerId="ADAL" clId="{F007902B-5988-4E07-8A63-914FCAB316CF}" dt="2024-04-11T17:36:25.722" v="82" actId="478"/>
          <ac:spMkLst>
            <pc:docMk/>
            <pc:sldMk cId="1419187103" sldId="2147481872"/>
            <ac:spMk id="2" creationId="{F8B83362-B08C-9802-76AF-597D0782C132}"/>
          </ac:spMkLst>
        </pc:spChg>
        <pc:spChg chg="mod">
          <ac:chgData name="O'Connor, Michael" userId="83488812-0f9c-4a6f-a258-83e1d3ca8dd8" providerId="ADAL" clId="{F007902B-5988-4E07-8A63-914FCAB316CF}" dt="2024-04-11T19:13:16.364" v="1320" actId="20577"/>
          <ac:spMkLst>
            <pc:docMk/>
            <pc:sldMk cId="1419187103" sldId="2147481872"/>
            <ac:spMk id="3" creationId="{776FA983-E384-8A51-FE33-85CA0B69192D}"/>
          </ac:spMkLst>
        </pc:spChg>
        <pc:spChg chg="mod">
          <ac:chgData name="O'Connor, Michael" userId="83488812-0f9c-4a6f-a258-83e1d3ca8dd8" providerId="ADAL" clId="{F007902B-5988-4E07-8A63-914FCAB316CF}" dt="2024-04-11T19:13:27.487" v="1345" actId="20577"/>
          <ac:spMkLst>
            <pc:docMk/>
            <pc:sldMk cId="1419187103" sldId="2147481872"/>
            <ac:spMk id="9" creationId="{FE752837-80A6-F51B-6C2A-5FA1AC467AE2}"/>
          </ac:spMkLst>
        </pc:spChg>
        <pc:spChg chg="del">
          <ac:chgData name="O'Connor, Michael" userId="83488812-0f9c-4a6f-a258-83e1d3ca8dd8" providerId="ADAL" clId="{F007902B-5988-4E07-8A63-914FCAB316CF}" dt="2024-04-11T17:36:28.980" v="84" actId="478"/>
          <ac:spMkLst>
            <pc:docMk/>
            <pc:sldMk cId="1419187103" sldId="2147481872"/>
            <ac:spMk id="11" creationId="{5C7A2271-611C-D24A-771C-BCA396030777}"/>
          </ac:spMkLst>
        </pc:spChg>
        <pc:spChg chg="mod">
          <ac:chgData name="O'Connor, Michael" userId="83488812-0f9c-4a6f-a258-83e1d3ca8dd8" providerId="ADAL" clId="{F007902B-5988-4E07-8A63-914FCAB316CF}" dt="2024-04-11T17:36:21.745" v="80" actId="20577"/>
          <ac:spMkLst>
            <pc:docMk/>
            <pc:sldMk cId="1419187103" sldId="2147481872"/>
            <ac:spMk id="19" creationId="{EF59C250-2C8A-209B-6715-CEACFF44CCA8}"/>
          </ac:spMkLst>
        </pc:spChg>
        <pc:picChg chg="del">
          <ac:chgData name="O'Connor, Michael" userId="83488812-0f9c-4a6f-a258-83e1d3ca8dd8" providerId="ADAL" clId="{F007902B-5988-4E07-8A63-914FCAB316CF}" dt="2024-04-11T17:36:24.368" v="81" actId="478"/>
          <ac:picMkLst>
            <pc:docMk/>
            <pc:sldMk cId="1419187103" sldId="2147481872"/>
            <ac:picMk id="4" creationId="{691533ED-8B61-C681-8109-B5306D604E49}"/>
          </ac:picMkLst>
        </pc:picChg>
        <pc:picChg chg="mod">
          <ac:chgData name="O'Connor, Michael" userId="83488812-0f9c-4a6f-a258-83e1d3ca8dd8" providerId="ADAL" clId="{F007902B-5988-4E07-8A63-914FCAB316CF}" dt="2024-04-11T17:39:48.643" v="166" actId="14826"/>
          <ac:picMkLst>
            <pc:docMk/>
            <pc:sldMk cId="1419187103" sldId="2147481872"/>
            <ac:picMk id="5" creationId="{C80B15CB-03CD-75CC-2C9E-5FD2C610C5CA}"/>
          </ac:picMkLst>
        </pc:picChg>
        <pc:picChg chg="mod">
          <ac:chgData name="O'Connor, Michael" userId="83488812-0f9c-4a6f-a258-83e1d3ca8dd8" providerId="ADAL" clId="{F007902B-5988-4E07-8A63-914FCAB316CF}" dt="2024-04-11T17:39:56.833" v="167" actId="14826"/>
          <ac:picMkLst>
            <pc:docMk/>
            <pc:sldMk cId="1419187103" sldId="2147481872"/>
            <ac:picMk id="10" creationId="{957396DC-8462-F2C4-CAC3-FA1AD23BC84A}"/>
          </ac:picMkLst>
        </pc:picChg>
        <pc:picChg chg="del">
          <ac:chgData name="O'Connor, Michael" userId="83488812-0f9c-4a6f-a258-83e1d3ca8dd8" providerId="ADAL" clId="{F007902B-5988-4E07-8A63-914FCAB316CF}" dt="2024-04-11T17:36:26.599" v="83" actId="478"/>
          <ac:picMkLst>
            <pc:docMk/>
            <pc:sldMk cId="1419187103" sldId="2147481872"/>
            <ac:picMk id="12" creationId="{5A0BCA42-6103-7561-C1B5-7C035E76C7D8}"/>
          </ac:picMkLst>
        </pc:picChg>
      </pc:sldChg>
      <pc:sldChg chg="delSp modSp add mod">
        <pc:chgData name="O'Connor, Michael" userId="83488812-0f9c-4a6f-a258-83e1d3ca8dd8" providerId="ADAL" clId="{F007902B-5988-4E07-8A63-914FCAB316CF}" dt="2024-04-11T17:47:53.512" v="391" actId="1076"/>
        <pc:sldMkLst>
          <pc:docMk/>
          <pc:sldMk cId="4132443101" sldId="2147481873"/>
        </pc:sldMkLst>
        <pc:spChg chg="mod">
          <ac:chgData name="O'Connor, Michael" userId="83488812-0f9c-4a6f-a258-83e1d3ca8dd8" providerId="ADAL" clId="{F007902B-5988-4E07-8A63-914FCAB316CF}" dt="2024-04-11T17:47:53.512" v="391" actId="1076"/>
          <ac:spMkLst>
            <pc:docMk/>
            <pc:sldMk cId="4132443101" sldId="2147481873"/>
            <ac:spMk id="2" creationId="{DDABF11C-719A-8827-5F61-157CBDC2A8EF}"/>
          </ac:spMkLst>
        </pc:spChg>
        <pc:spChg chg="del">
          <ac:chgData name="O'Connor, Michael" userId="83488812-0f9c-4a6f-a258-83e1d3ca8dd8" providerId="ADAL" clId="{F007902B-5988-4E07-8A63-914FCAB316CF}" dt="2024-04-11T17:41:49.548" v="212" actId="478"/>
          <ac:spMkLst>
            <pc:docMk/>
            <pc:sldMk cId="4132443101" sldId="2147481873"/>
            <ac:spMk id="3" creationId="{6E587BE6-D2BD-C6BE-B053-105364DD390B}"/>
          </ac:spMkLst>
        </pc:spChg>
        <pc:graphicFrameChg chg="mod">
          <ac:chgData name="O'Connor, Michael" userId="83488812-0f9c-4a6f-a258-83e1d3ca8dd8" providerId="ADAL" clId="{F007902B-5988-4E07-8A63-914FCAB316CF}" dt="2024-04-11T17:42:49.332" v="229" actId="13782"/>
          <ac:graphicFrameMkLst>
            <pc:docMk/>
            <pc:sldMk cId="4132443101" sldId="2147481873"/>
            <ac:graphicFrameMk id="5" creationId="{659F9115-66E0-9780-B9D6-C7CE1B12A419}"/>
          </ac:graphicFrameMkLst>
        </pc:graphicFrameChg>
      </pc:sldChg>
      <pc:sldChg chg="addSp modSp new mod">
        <pc:chgData name="O'Connor, Michael" userId="83488812-0f9c-4a6f-a258-83e1d3ca8dd8" providerId="ADAL" clId="{F007902B-5988-4E07-8A63-914FCAB316CF}" dt="2024-04-11T18:02:32.284" v="887" actId="20577"/>
        <pc:sldMkLst>
          <pc:docMk/>
          <pc:sldMk cId="3790536007" sldId="2147481874"/>
        </pc:sldMkLst>
        <pc:spChg chg="mod">
          <ac:chgData name="O'Connor, Michael" userId="83488812-0f9c-4a6f-a258-83e1d3ca8dd8" providerId="ADAL" clId="{F007902B-5988-4E07-8A63-914FCAB316CF}" dt="2024-04-11T18:02:32.284" v="887" actId="20577"/>
          <ac:spMkLst>
            <pc:docMk/>
            <pc:sldMk cId="3790536007" sldId="2147481874"/>
            <ac:spMk id="2" creationId="{BA30CD22-51E8-B369-9AE1-885BAC21E239}"/>
          </ac:spMkLst>
        </pc:spChg>
        <pc:graphicFrameChg chg="add mod modGraphic">
          <ac:chgData name="O'Connor, Michael" userId="83488812-0f9c-4a6f-a258-83e1d3ca8dd8" providerId="ADAL" clId="{F007902B-5988-4E07-8A63-914FCAB316CF}" dt="2024-04-11T18:02:06.499" v="839" actId="113"/>
          <ac:graphicFrameMkLst>
            <pc:docMk/>
            <pc:sldMk cId="3790536007" sldId="2147481874"/>
            <ac:graphicFrameMk id="3" creationId="{054CB712-F759-E061-42C5-873A60A00416}"/>
          </ac:graphicFrameMkLst>
        </pc:graphicFrameChg>
      </pc:sldChg>
      <pc:sldChg chg="modSp add mod">
        <pc:chgData name="O'Connor, Michael" userId="83488812-0f9c-4a6f-a258-83e1d3ca8dd8" providerId="ADAL" clId="{F007902B-5988-4E07-8A63-914FCAB316CF}" dt="2024-04-11T18:03:10.505" v="923"/>
        <pc:sldMkLst>
          <pc:docMk/>
          <pc:sldMk cId="3030348996" sldId="2147481875"/>
        </pc:sldMkLst>
        <pc:spChg chg="mod">
          <ac:chgData name="O'Connor, Michael" userId="83488812-0f9c-4a6f-a258-83e1d3ca8dd8" providerId="ADAL" clId="{F007902B-5988-4E07-8A63-914FCAB316CF}" dt="2024-04-11T18:02:54.244" v="922" actId="20577"/>
          <ac:spMkLst>
            <pc:docMk/>
            <pc:sldMk cId="3030348996" sldId="2147481875"/>
            <ac:spMk id="2" creationId="{0EDAD54C-C713-8BC9-06D0-162F669CDEF1}"/>
          </ac:spMkLst>
        </pc:spChg>
        <pc:graphicFrameChg chg="mod">
          <ac:chgData name="O'Connor, Michael" userId="83488812-0f9c-4a6f-a258-83e1d3ca8dd8" providerId="ADAL" clId="{F007902B-5988-4E07-8A63-914FCAB316CF}" dt="2024-04-11T18:03:10.505" v="923"/>
          <ac:graphicFrameMkLst>
            <pc:docMk/>
            <pc:sldMk cId="3030348996" sldId="2147481875"/>
            <ac:graphicFrameMk id="3" creationId="{B5AA7D21-8CEC-3664-C775-E236E52D68B5}"/>
          </ac:graphicFrameMkLst>
        </pc:graphicFrameChg>
      </pc:sldChg>
      <pc:sldChg chg="modSp add mod">
        <pc:chgData name="O'Connor, Michael" userId="83488812-0f9c-4a6f-a258-83e1d3ca8dd8" providerId="ADAL" clId="{F007902B-5988-4E07-8A63-914FCAB316CF}" dt="2024-04-11T19:08:02.741" v="1209" actId="113"/>
        <pc:sldMkLst>
          <pc:docMk/>
          <pc:sldMk cId="516001558" sldId="2147481876"/>
        </pc:sldMkLst>
        <pc:spChg chg="mod">
          <ac:chgData name="O'Connor, Michael" userId="83488812-0f9c-4a6f-a258-83e1d3ca8dd8" providerId="ADAL" clId="{F007902B-5988-4E07-8A63-914FCAB316CF}" dt="2024-04-11T18:03:26.757" v="945" actId="20577"/>
          <ac:spMkLst>
            <pc:docMk/>
            <pc:sldMk cId="516001558" sldId="2147481876"/>
            <ac:spMk id="2" creationId="{8B4C81C0-59FB-6055-4EC5-2C1D9384425F}"/>
          </ac:spMkLst>
        </pc:spChg>
        <pc:graphicFrameChg chg="mod">
          <ac:chgData name="O'Connor, Michael" userId="83488812-0f9c-4a6f-a258-83e1d3ca8dd8" providerId="ADAL" clId="{F007902B-5988-4E07-8A63-914FCAB316CF}" dt="2024-04-11T19:08:02.741" v="1209" actId="113"/>
          <ac:graphicFrameMkLst>
            <pc:docMk/>
            <pc:sldMk cId="516001558" sldId="2147481876"/>
            <ac:graphicFrameMk id="3" creationId="{D15471DE-9EF0-E035-0EB1-F45613CED00E}"/>
          </ac:graphicFrameMkLst>
        </pc:graphicFrameChg>
      </pc:sldChg>
      <pc:sldChg chg="modSp add mod ord">
        <pc:chgData name="O'Connor, Michael" userId="83488812-0f9c-4a6f-a258-83e1d3ca8dd8" providerId="ADAL" clId="{F007902B-5988-4E07-8A63-914FCAB316CF}" dt="2024-04-11T19:40:14.232" v="1867" actId="14100"/>
        <pc:sldMkLst>
          <pc:docMk/>
          <pc:sldMk cId="3999194086" sldId="2147481877"/>
        </pc:sldMkLst>
        <pc:spChg chg="mod">
          <ac:chgData name="O'Connor, Michael" userId="83488812-0f9c-4a6f-a258-83e1d3ca8dd8" providerId="ADAL" clId="{F007902B-5988-4E07-8A63-914FCAB316CF}" dt="2024-04-11T18:07:19.559" v="1178" actId="20577"/>
          <ac:spMkLst>
            <pc:docMk/>
            <pc:sldMk cId="3999194086" sldId="2147481877"/>
            <ac:spMk id="2" creationId="{377D430F-6A1A-B82D-6577-752B32102652}"/>
          </ac:spMkLst>
        </pc:spChg>
        <pc:graphicFrameChg chg="mod modGraphic">
          <ac:chgData name="O'Connor, Michael" userId="83488812-0f9c-4a6f-a258-83e1d3ca8dd8" providerId="ADAL" clId="{F007902B-5988-4E07-8A63-914FCAB316CF}" dt="2024-04-11T19:40:14.232" v="1867" actId="14100"/>
          <ac:graphicFrameMkLst>
            <pc:docMk/>
            <pc:sldMk cId="3999194086" sldId="2147481877"/>
            <ac:graphicFrameMk id="3" creationId="{66B9AF5E-5AF8-494E-992A-072D32F54F8E}"/>
          </ac:graphicFrameMkLst>
        </pc:graphicFrameChg>
      </pc:sldChg>
      <pc:sldChg chg="addSp delSp modSp add mod modClrScheme chgLayout">
        <pc:chgData name="O'Connor, Michael" userId="83488812-0f9c-4a6f-a258-83e1d3ca8dd8" providerId="ADAL" clId="{F007902B-5988-4E07-8A63-914FCAB316CF}" dt="2024-04-11T19:24:43.190" v="1570" actId="27636"/>
        <pc:sldMkLst>
          <pc:docMk/>
          <pc:sldMk cId="732052837" sldId="2147481878"/>
        </pc:sldMkLst>
        <pc:spChg chg="mod">
          <ac:chgData name="O'Connor, Michael" userId="83488812-0f9c-4a6f-a258-83e1d3ca8dd8" providerId="ADAL" clId="{F007902B-5988-4E07-8A63-914FCAB316CF}" dt="2024-04-11T19:24:43.190" v="1570" actId="27636"/>
          <ac:spMkLst>
            <pc:docMk/>
            <pc:sldMk cId="732052837" sldId="2147481878"/>
            <ac:spMk id="2" creationId="{E84297CD-42C3-BCF9-B07F-3946C307F752}"/>
          </ac:spMkLst>
        </pc:spChg>
        <pc:spChg chg="del">
          <ac:chgData name="O'Connor, Michael" userId="83488812-0f9c-4a6f-a258-83e1d3ca8dd8" providerId="ADAL" clId="{F007902B-5988-4E07-8A63-914FCAB316CF}" dt="2024-04-11T19:20:25.154" v="1366" actId="478"/>
          <ac:spMkLst>
            <pc:docMk/>
            <pc:sldMk cId="732052837" sldId="2147481878"/>
            <ac:spMk id="3" creationId="{F31353E2-077A-0748-E30B-5A8821BB56BB}"/>
          </ac:spMkLst>
        </pc:spChg>
        <pc:spChg chg="add del mod ord">
          <ac:chgData name="O'Connor, Michael" userId="83488812-0f9c-4a6f-a258-83e1d3ca8dd8" providerId="ADAL" clId="{F007902B-5988-4E07-8A63-914FCAB316CF}" dt="2024-04-11T19:20:06.803" v="1359" actId="700"/>
          <ac:spMkLst>
            <pc:docMk/>
            <pc:sldMk cId="732052837" sldId="2147481878"/>
            <ac:spMk id="6" creationId="{75A8B73C-9A97-53BA-AFF1-47F67CD12BB4}"/>
          </ac:spMkLst>
        </pc:spChg>
        <pc:spChg chg="del">
          <ac:chgData name="O'Connor, Michael" userId="83488812-0f9c-4a6f-a258-83e1d3ca8dd8" providerId="ADAL" clId="{F007902B-5988-4E07-8A63-914FCAB316CF}" dt="2024-04-11T19:21:23.455" v="1474" actId="478"/>
          <ac:spMkLst>
            <pc:docMk/>
            <pc:sldMk cId="732052837" sldId="2147481878"/>
            <ac:spMk id="8" creationId="{A80FF88C-F3F7-9559-7055-0EF4D79155C5}"/>
          </ac:spMkLst>
        </pc:spChg>
        <pc:spChg chg="del">
          <ac:chgData name="O'Connor, Michael" userId="83488812-0f9c-4a6f-a258-83e1d3ca8dd8" providerId="ADAL" clId="{F007902B-5988-4E07-8A63-914FCAB316CF}" dt="2024-04-11T19:20:27.270" v="1367" actId="478"/>
          <ac:spMkLst>
            <pc:docMk/>
            <pc:sldMk cId="732052837" sldId="2147481878"/>
            <ac:spMk id="9" creationId="{CF3BBF6A-94A7-AFF8-A1B9-D69BDFC17031}"/>
          </ac:spMkLst>
        </pc:spChg>
        <pc:spChg chg="del mod">
          <ac:chgData name="O'Connor, Michael" userId="83488812-0f9c-4a6f-a258-83e1d3ca8dd8" providerId="ADAL" clId="{F007902B-5988-4E07-8A63-914FCAB316CF}" dt="2024-04-11T19:20:34.224" v="1370" actId="478"/>
          <ac:spMkLst>
            <pc:docMk/>
            <pc:sldMk cId="732052837" sldId="2147481878"/>
            <ac:spMk id="11" creationId="{2E49554E-BCED-D55C-A125-97564FCCFC90}"/>
          </ac:spMkLst>
        </pc:spChg>
        <pc:spChg chg="add mod">
          <ac:chgData name="O'Connor, Michael" userId="83488812-0f9c-4a6f-a258-83e1d3ca8dd8" providerId="ADAL" clId="{F007902B-5988-4E07-8A63-914FCAB316CF}" dt="2024-04-11T19:21:31.897" v="1478"/>
          <ac:spMkLst>
            <pc:docMk/>
            <pc:sldMk cId="732052837" sldId="2147481878"/>
            <ac:spMk id="13" creationId="{C22D40F0-C2FD-55D3-F2DE-18F50CDA3BAA}"/>
          </ac:spMkLst>
        </pc:spChg>
        <pc:spChg chg="mod ord">
          <ac:chgData name="O'Connor, Michael" userId="83488812-0f9c-4a6f-a258-83e1d3ca8dd8" providerId="ADAL" clId="{F007902B-5988-4E07-8A63-914FCAB316CF}" dt="2024-04-11T19:24:13.556" v="1559" actId="700"/>
          <ac:spMkLst>
            <pc:docMk/>
            <pc:sldMk cId="732052837" sldId="2147481878"/>
            <ac:spMk id="18" creationId="{33CC2636-1EE2-2645-F70D-9492200D4916}"/>
          </ac:spMkLst>
        </pc:spChg>
        <pc:spChg chg="del mod ord">
          <ac:chgData name="O'Connor, Michael" userId="83488812-0f9c-4a6f-a258-83e1d3ca8dd8" providerId="ADAL" clId="{F007902B-5988-4E07-8A63-914FCAB316CF}" dt="2024-04-11T19:20:10.869" v="1361" actId="478"/>
          <ac:spMkLst>
            <pc:docMk/>
            <pc:sldMk cId="732052837" sldId="2147481878"/>
            <ac:spMk id="19" creationId="{B6FF2786-513B-5080-20F2-F9E1A2E3A907}"/>
          </ac:spMkLst>
        </pc:spChg>
        <pc:spChg chg="add del mod ord">
          <ac:chgData name="O'Connor, Michael" userId="83488812-0f9c-4a6f-a258-83e1d3ca8dd8" providerId="ADAL" clId="{F007902B-5988-4E07-8A63-914FCAB316CF}" dt="2024-04-11T19:24:13.556" v="1559" actId="700"/>
          <ac:spMkLst>
            <pc:docMk/>
            <pc:sldMk cId="732052837" sldId="2147481878"/>
            <ac:spMk id="20" creationId="{1061536B-0413-8A14-72EB-9917B65591CA}"/>
          </ac:spMkLst>
        </pc:spChg>
        <pc:picChg chg="del">
          <ac:chgData name="O'Connor, Michael" userId="83488812-0f9c-4a6f-a258-83e1d3ca8dd8" providerId="ADAL" clId="{F007902B-5988-4E07-8A63-914FCAB316CF}" dt="2024-04-11T19:20:16.588" v="1362" actId="478"/>
          <ac:picMkLst>
            <pc:docMk/>
            <pc:sldMk cId="732052837" sldId="2147481878"/>
            <ac:picMk id="4" creationId="{868D19BF-AA72-5720-5FAB-3120941FA78C}"/>
          </ac:picMkLst>
        </pc:picChg>
        <pc:picChg chg="del">
          <ac:chgData name="O'Connor, Michael" userId="83488812-0f9c-4a6f-a258-83e1d3ca8dd8" providerId="ADAL" clId="{F007902B-5988-4E07-8A63-914FCAB316CF}" dt="2024-04-11T19:20:18.689" v="1363" actId="478"/>
          <ac:picMkLst>
            <pc:docMk/>
            <pc:sldMk cId="732052837" sldId="2147481878"/>
            <ac:picMk id="5" creationId="{7930B220-2224-2A8A-B99B-DFB7ECC4718D}"/>
          </ac:picMkLst>
        </pc:picChg>
        <pc:picChg chg="del">
          <ac:chgData name="O'Connor, Michael" userId="83488812-0f9c-4a6f-a258-83e1d3ca8dd8" providerId="ADAL" clId="{F007902B-5988-4E07-8A63-914FCAB316CF}" dt="2024-04-11T19:20:20.009" v="1364" actId="478"/>
          <ac:picMkLst>
            <pc:docMk/>
            <pc:sldMk cId="732052837" sldId="2147481878"/>
            <ac:picMk id="10" creationId="{6B5AC994-847A-C247-1EB1-EDCA1A62C767}"/>
          </ac:picMkLst>
        </pc:picChg>
        <pc:picChg chg="del">
          <ac:chgData name="O'Connor, Michael" userId="83488812-0f9c-4a6f-a258-83e1d3ca8dd8" providerId="ADAL" clId="{F007902B-5988-4E07-8A63-914FCAB316CF}" dt="2024-04-11T19:20:21.362" v="1365" actId="478"/>
          <ac:picMkLst>
            <pc:docMk/>
            <pc:sldMk cId="732052837" sldId="2147481878"/>
            <ac:picMk id="12" creationId="{E8C18B90-1385-07E0-29B8-D507546C88A5}"/>
          </ac:picMkLst>
        </pc:picChg>
      </pc:sldChg>
      <pc:sldChg chg="new">
        <pc:chgData name="O'Connor, Michael" userId="83488812-0f9c-4a6f-a258-83e1d3ca8dd8" providerId="ADAL" clId="{F007902B-5988-4E07-8A63-914FCAB316CF}" dt="2024-04-11T19:24:53.656" v="1571" actId="680"/>
        <pc:sldMkLst>
          <pc:docMk/>
          <pc:sldMk cId="51545506" sldId="2147481879"/>
        </pc:sldMkLst>
      </pc:sldChg>
      <pc:sldChg chg="add del">
        <pc:chgData name="O'Connor, Michael" userId="83488812-0f9c-4a6f-a258-83e1d3ca8dd8" providerId="ADAL" clId="{F007902B-5988-4E07-8A63-914FCAB316CF}" dt="2024-04-11T19:21:19.337" v="1473" actId="47"/>
        <pc:sldMkLst>
          <pc:docMk/>
          <pc:sldMk cId="243739216" sldId="2147481879"/>
        </pc:sldMkLst>
      </pc:sldChg>
      <pc:sldChg chg="addSp modSp add mod">
        <pc:chgData name="O'Connor, Michael" userId="83488812-0f9c-4a6f-a258-83e1d3ca8dd8" providerId="ADAL" clId="{F007902B-5988-4E07-8A63-914FCAB316CF}" dt="2024-04-11T19:39:35.802" v="1861" actId="1076"/>
        <pc:sldMkLst>
          <pc:docMk/>
          <pc:sldMk cId="275116648" sldId="2147481880"/>
        </pc:sldMkLst>
        <pc:spChg chg="mod">
          <ac:chgData name="O'Connor, Michael" userId="83488812-0f9c-4a6f-a258-83e1d3ca8dd8" providerId="ADAL" clId="{F007902B-5988-4E07-8A63-914FCAB316CF}" dt="2024-04-11T19:38:45.987" v="1852"/>
          <ac:spMkLst>
            <pc:docMk/>
            <pc:sldMk cId="275116648" sldId="2147481880"/>
            <ac:spMk id="17" creationId="{D3073E59-29CD-DEB4-00E8-133F553EC90B}"/>
          </ac:spMkLst>
        </pc:spChg>
        <pc:spChg chg="mod">
          <ac:chgData name="O'Connor, Michael" userId="83488812-0f9c-4a6f-a258-83e1d3ca8dd8" providerId="ADAL" clId="{F007902B-5988-4E07-8A63-914FCAB316CF}" dt="2024-04-11T19:38:45.987" v="1852"/>
          <ac:spMkLst>
            <pc:docMk/>
            <pc:sldMk cId="275116648" sldId="2147481880"/>
            <ac:spMk id="19" creationId="{ABE52728-0322-BD4C-1F19-CE7B6F574EFD}"/>
          </ac:spMkLst>
        </pc:spChg>
        <pc:spChg chg="mod">
          <ac:chgData name="O'Connor, Michael" userId="83488812-0f9c-4a6f-a258-83e1d3ca8dd8" providerId="ADAL" clId="{F007902B-5988-4E07-8A63-914FCAB316CF}" dt="2024-04-11T19:38:45.987" v="1852"/>
          <ac:spMkLst>
            <pc:docMk/>
            <pc:sldMk cId="275116648" sldId="2147481880"/>
            <ac:spMk id="21" creationId="{F4E37DF9-A8F9-3294-19C6-B48826F74A8A}"/>
          </ac:spMkLst>
        </pc:spChg>
        <pc:spChg chg="mod">
          <ac:chgData name="O'Connor, Michael" userId="83488812-0f9c-4a6f-a258-83e1d3ca8dd8" providerId="ADAL" clId="{F007902B-5988-4E07-8A63-914FCAB316CF}" dt="2024-04-11T19:38:45.987" v="1852"/>
          <ac:spMkLst>
            <pc:docMk/>
            <pc:sldMk cId="275116648" sldId="2147481880"/>
            <ac:spMk id="22" creationId="{F684BC76-514A-7076-E9E7-EFAC98B559D5}"/>
          </ac:spMkLst>
        </pc:spChg>
        <pc:spChg chg="add mod">
          <ac:chgData name="O'Connor, Michael" userId="83488812-0f9c-4a6f-a258-83e1d3ca8dd8" providerId="ADAL" clId="{F007902B-5988-4E07-8A63-914FCAB316CF}" dt="2024-04-11T19:38:53.249" v="1854" actId="14100"/>
          <ac:spMkLst>
            <pc:docMk/>
            <pc:sldMk cId="275116648" sldId="2147481880"/>
            <ac:spMk id="24" creationId="{8863737A-E88F-498A-561F-AE894C9C4A84}"/>
          </ac:spMkLst>
        </pc:spChg>
        <pc:spChg chg="add mod">
          <ac:chgData name="O'Connor, Michael" userId="83488812-0f9c-4a6f-a258-83e1d3ca8dd8" providerId="ADAL" clId="{F007902B-5988-4E07-8A63-914FCAB316CF}" dt="2024-04-11T19:39:35.802" v="1861" actId="1076"/>
          <ac:spMkLst>
            <pc:docMk/>
            <pc:sldMk cId="275116648" sldId="2147481880"/>
            <ac:spMk id="32" creationId="{6C1802E0-88E5-7891-9F17-24E49FCB6945}"/>
          </ac:spMkLst>
        </pc:spChg>
        <pc:grpChg chg="add mod">
          <ac:chgData name="O'Connor, Michael" userId="83488812-0f9c-4a6f-a258-83e1d3ca8dd8" providerId="ADAL" clId="{F007902B-5988-4E07-8A63-914FCAB316CF}" dt="2024-04-11T19:38:53.249" v="1854" actId="14100"/>
          <ac:grpSpMkLst>
            <pc:docMk/>
            <pc:sldMk cId="275116648" sldId="2147481880"/>
            <ac:grpSpMk id="16" creationId="{8D8ABF8F-B404-E623-D175-D3F78CBB479C}"/>
          </ac:grpSpMkLst>
        </pc:grpChg>
        <pc:graphicFrameChg chg="mod">
          <ac:chgData name="O'Connor, Michael" userId="83488812-0f9c-4a6f-a258-83e1d3ca8dd8" providerId="ADAL" clId="{F007902B-5988-4E07-8A63-914FCAB316CF}" dt="2024-04-11T19:38:44.616" v="1851" actId="14100"/>
          <ac:graphicFrameMkLst>
            <pc:docMk/>
            <pc:sldMk cId="275116648" sldId="2147481880"/>
            <ac:graphicFrameMk id="3" creationId="{281F0D67-A7F0-B1C8-40C9-35B6AFCB384B}"/>
          </ac:graphicFrameMkLst>
        </pc:graphicFrameChg>
        <pc:graphicFrameChg chg="add mod">
          <ac:chgData name="O'Connor, Michael" userId="83488812-0f9c-4a6f-a258-83e1d3ca8dd8" providerId="ADAL" clId="{F007902B-5988-4E07-8A63-914FCAB316CF}" dt="2024-04-11T19:38:53.249" v="1854" actId="14100"/>
          <ac:graphicFrameMkLst>
            <pc:docMk/>
            <pc:sldMk cId="275116648" sldId="2147481880"/>
            <ac:graphicFrameMk id="4" creationId="{63EE3DFC-D2E1-C12B-9FDB-41E4872D97B3}"/>
          </ac:graphicFrameMkLst>
        </pc:graphicFrameChg>
        <pc:graphicFrameChg chg="add mod">
          <ac:chgData name="O'Connor, Michael" userId="83488812-0f9c-4a6f-a258-83e1d3ca8dd8" providerId="ADAL" clId="{F007902B-5988-4E07-8A63-914FCAB316CF}" dt="2024-04-11T19:39:26.446" v="1860" actId="113"/>
          <ac:graphicFrameMkLst>
            <pc:docMk/>
            <pc:sldMk cId="275116648" sldId="2147481880"/>
            <ac:graphicFrameMk id="31" creationId="{3F856A64-8DAC-9A7F-B2D0-684FB62FB724}"/>
          </ac:graphicFrameMkLst>
        </pc:graphicFrameChg>
        <pc:picChg chg="add mod">
          <ac:chgData name="O'Connor, Michael" userId="83488812-0f9c-4a6f-a258-83e1d3ca8dd8" providerId="ADAL" clId="{F007902B-5988-4E07-8A63-914FCAB316CF}" dt="2024-04-11T19:38:53.249" v="1854" actId="14100"/>
          <ac:picMkLst>
            <pc:docMk/>
            <pc:sldMk cId="275116648" sldId="2147481880"/>
            <ac:picMk id="5" creationId="{A16CCD69-F76A-7946-E431-EEA28139DEA8}"/>
          </ac:picMkLst>
        </pc:picChg>
        <pc:picChg chg="add mod">
          <ac:chgData name="O'Connor, Michael" userId="83488812-0f9c-4a6f-a258-83e1d3ca8dd8" providerId="ADAL" clId="{F007902B-5988-4E07-8A63-914FCAB316CF}" dt="2024-04-11T19:38:53.249" v="1854" actId="14100"/>
          <ac:picMkLst>
            <pc:docMk/>
            <pc:sldMk cId="275116648" sldId="2147481880"/>
            <ac:picMk id="6" creationId="{BA3F23E8-0602-F8C1-60F4-73B1D6EFCE86}"/>
          </ac:picMkLst>
        </pc:picChg>
        <pc:picChg chg="add mod">
          <ac:chgData name="O'Connor, Michael" userId="83488812-0f9c-4a6f-a258-83e1d3ca8dd8" providerId="ADAL" clId="{F007902B-5988-4E07-8A63-914FCAB316CF}" dt="2024-04-11T19:38:53.249" v="1854" actId="14100"/>
          <ac:picMkLst>
            <pc:docMk/>
            <pc:sldMk cId="275116648" sldId="2147481880"/>
            <ac:picMk id="7" creationId="{DAB47BDE-C360-0F89-A00E-868933B78F91}"/>
          </ac:picMkLst>
        </pc:picChg>
        <pc:picChg chg="add mod">
          <ac:chgData name="O'Connor, Michael" userId="83488812-0f9c-4a6f-a258-83e1d3ca8dd8" providerId="ADAL" clId="{F007902B-5988-4E07-8A63-914FCAB316CF}" dt="2024-04-11T19:38:53.249" v="1854" actId="14100"/>
          <ac:picMkLst>
            <pc:docMk/>
            <pc:sldMk cId="275116648" sldId="2147481880"/>
            <ac:picMk id="8" creationId="{989EBB33-0F91-8C93-356B-44D13D8653B2}"/>
          </ac:picMkLst>
        </pc:picChg>
        <pc:picChg chg="add mod">
          <ac:chgData name="O'Connor, Michael" userId="83488812-0f9c-4a6f-a258-83e1d3ca8dd8" providerId="ADAL" clId="{F007902B-5988-4E07-8A63-914FCAB316CF}" dt="2024-04-11T19:38:53.249" v="1854" actId="14100"/>
          <ac:picMkLst>
            <pc:docMk/>
            <pc:sldMk cId="275116648" sldId="2147481880"/>
            <ac:picMk id="9" creationId="{74C7F61E-E7DE-5362-ABE3-0C9544A00419}"/>
          </ac:picMkLst>
        </pc:picChg>
        <pc:picChg chg="add mod">
          <ac:chgData name="O'Connor, Michael" userId="83488812-0f9c-4a6f-a258-83e1d3ca8dd8" providerId="ADAL" clId="{F007902B-5988-4E07-8A63-914FCAB316CF}" dt="2024-04-11T19:38:53.249" v="1854" actId="14100"/>
          <ac:picMkLst>
            <pc:docMk/>
            <pc:sldMk cId="275116648" sldId="2147481880"/>
            <ac:picMk id="10" creationId="{6576FF24-8727-57D7-5624-651D1E80EAF9}"/>
          </ac:picMkLst>
        </pc:picChg>
        <pc:picChg chg="add mod">
          <ac:chgData name="O'Connor, Michael" userId="83488812-0f9c-4a6f-a258-83e1d3ca8dd8" providerId="ADAL" clId="{F007902B-5988-4E07-8A63-914FCAB316CF}" dt="2024-04-11T19:38:53.249" v="1854" actId="14100"/>
          <ac:picMkLst>
            <pc:docMk/>
            <pc:sldMk cId="275116648" sldId="2147481880"/>
            <ac:picMk id="11" creationId="{93BCBC71-002E-E661-53F7-C1ADE9E092F3}"/>
          </ac:picMkLst>
        </pc:picChg>
        <pc:picChg chg="add mod">
          <ac:chgData name="O'Connor, Michael" userId="83488812-0f9c-4a6f-a258-83e1d3ca8dd8" providerId="ADAL" clId="{F007902B-5988-4E07-8A63-914FCAB316CF}" dt="2024-04-11T19:38:53.249" v="1854" actId="14100"/>
          <ac:picMkLst>
            <pc:docMk/>
            <pc:sldMk cId="275116648" sldId="2147481880"/>
            <ac:picMk id="12" creationId="{04D5C5A2-78F7-6D50-34E5-14EEB8503146}"/>
          </ac:picMkLst>
        </pc:picChg>
        <pc:picChg chg="add mod">
          <ac:chgData name="O'Connor, Michael" userId="83488812-0f9c-4a6f-a258-83e1d3ca8dd8" providerId="ADAL" clId="{F007902B-5988-4E07-8A63-914FCAB316CF}" dt="2024-04-11T19:38:53.249" v="1854" actId="14100"/>
          <ac:picMkLst>
            <pc:docMk/>
            <pc:sldMk cId="275116648" sldId="2147481880"/>
            <ac:picMk id="13" creationId="{00C62CE1-FAEF-98B8-6D42-8DD1E5B32247}"/>
          </ac:picMkLst>
        </pc:picChg>
        <pc:picChg chg="add mod">
          <ac:chgData name="O'Connor, Michael" userId="83488812-0f9c-4a6f-a258-83e1d3ca8dd8" providerId="ADAL" clId="{F007902B-5988-4E07-8A63-914FCAB316CF}" dt="2024-04-11T19:38:53.249" v="1854" actId="14100"/>
          <ac:picMkLst>
            <pc:docMk/>
            <pc:sldMk cId="275116648" sldId="2147481880"/>
            <ac:picMk id="14" creationId="{5E7FFEEA-4B52-7D55-7AC6-60AF0C96DDB4}"/>
          </ac:picMkLst>
        </pc:picChg>
        <pc:picChg chg="add mod">
          <ac:chgData name="O'Connor, Michael" userId="83488812-0f9c-4a6f-a258-83e1d3ca8dd8" providerId="ADAL" clId="{F007902B-5988-4E07-8A63-914FCAB316CF}" dt="2024-04-11T19:38:53.249" v="1854" actId="14100"/>
          <ac:picMkLst>
            <pc:docMk/>
            <pc:sldMk cId="275116648" sldId="2147481880"/>
            <ac:picMk id="15" creationId="{76DA0072-8215-C83A-161D-0A20D1A59C29}"/>
          </ac:picMkLst>
        </pc:picChg>
        <pc:picChg chg="mod">
          <ac:chgData name="O'Connor, Michael" userId="83488812-0f9c-4a6f-a258-83e1d3ca8dd8" providerId="ADAL" clId="{F007902B-5988-4E07-8A63-914FCAB316CF}" dt="2024-04-11T19:38:45.987" v="1852"/>
          <ac:picMkLst>
            <pc:docMk/>
            <pc:sldMk cId="275116648" sldId="2147481880"/>
            <ac:picMk id="18" creationId="{439BC6C8-9C6B-E467-52C1-3CB512FF66E0}"/>
          </ac:picMkLst>
        </pc:picChg>
        <pc:picChg chg="mod">
          <ac:chgData name="O'Connor, Michael" userId="83488812-0f9c-4a6f-a258-83e1d3ca8dd8" providerId="ADAL" clId="{F007902B-5988-4E07-8A63-914FCAB316CF}" dt="2024-04-11T19:38:45.987" v="1852"/>
          <ac:picMkLst>
            <pc:docMk/>
            <pc:sldMk cId="275116648" sldId="2147481880"/>
            <ac:picMk id="20" creationId="{E7B9102A-AC7E-B0A5-8B97-AB6489178F93}"/>
          </ac:picMkLst>
        </pc:picChg>
        <pc:picChg chg="mod">
          <ac:chgData name="O'Connor, Michael" userId="83488812-0f9c-4a6f-a258-83e1d3ca8dd8" providerId="ADAL" clId="{F007902B-5988-4E07-8A63-914FCAB316CF}" dt="2024-04-11T19:38:45.987" v="1852"/>
          <ac:picMkLst>
            <pc:docMk/>
            <pc:sldMk cId="275116648" sldId="2147481880"/>
            <ac:picMk id="23" creationId="{FFB26DEB-D0AD-9CE0-AF7E-6B6B612005F8}"/>
          </ac:picMkLst>
        </pc:picChg>
        <pc:picChg chg="add mod">
          <ac:chgData name="O'Connor, Michael" userId="83488812-0f9c-4a6f-a258-83e1d3ca8dd8" providerId="ADAL" clId="{F007902B-5988-4E07-8A63-914FCAB316CF}" dt="2024-04-11T19:38:53.249" v="1854" actId="14100"/>
          <ac:picMkLst>
            <pc:docMk/>
            <pc:sldMk cId="275116648" sldId="2147481880"/>
            <ac:picMk id="25" creationId="{47BBC7EE-C8B8-CB2C-92BB-FF722213E7D8}"/>
          </ac:picMkLst>
        </pc:picChg>
        <pc:picChg chg="add mod">
          <ac:chgData name="O'Connor, Michael" userId="83488812-0f9c-4a6f-a258-83e1d3ca8dd8" providerId="ADAL" clId="{F007902B-5988-4E07-8A63-914FCAB316CF}" dt="2024-04-11T19:38:53.249" v="1854" actId="14100"/>
          <ac:picMkLst>
            <pc:docMk/>
            <pc:sldMk cId="275116648" sldId="2147481880"/>
            <ac:picMk id="26" creationId="{1332A523-AB09-706B-AC69-238FAD3CCF35}"/>
          </ac:picMkLst>
        </pc:picChg>
        <pc:picChg chg="add mod">
          <ac:chgData name="O'Connor, Michael" userId="83488812-0f9c-4a6f-a258-83e1d3ca8dd8" providerId="ADAL" clId="{F007902B-5988-4E07-8A63-914FCAB316CF}" dt="2024-04-11T19:38:53.249" v="1854" actId="14100"/>
          <ac:picMkLst>
            <pc:docMk/>
            <pc:sldMk cId="275116648" sldId="2147481880"/>
            <ac:picMk id="27" creationId="{652EE5F0-8606-DE4D-5C9F-93ADE2DD22F7}"/>
          </ac:picMkLst>
        </pc:picChg>
        <pc:picChg chg="add mod">
          <ac:chgData name="O'Connor, Michael" userId="83488812-0f9c-4a6f-a258-83e1d3ca8dd8" providerId="ADAL" clId="{F007902B-5988-4E07-8A63-914FCAB316CF}" dt="2024-04-11T19:38:53.249" v="1854" actId="14100"/>
          <ac:picMkLst>
            <pc:docMk/>
            <pc:sldMk cId="275116648" sldId="2147481880"/>
            <ac:picMk id="28" creationId="{7F79B29B-20D3-EB05-2D56-2A36AAAEC9E4}"/>
          </ac:picMkLst>
        </pc:picChg>
        <pc:picChg chg="add mod">
          <ac:chgData name="O'Connor, Michael" userId="83488812-0f9c-4a6f-a258-83e1d3ca8dd8" providerId="ADAL" clId="{F007902B-5988-4E07-8A63-914FCAB316CF}" dt="2024-04-11T19:38:53.249" v="1854" actId="14100"/>
          <ac:picMkLst>
            <pc:docMk/>
            <pc:sldMk cId="275116648" sldId="2147481880"/>
            <ac:picMk id="29" creationId="{96E2FAC8-92A2-0337-40CC-6FCD181089F2}"/>
          </ac:picMkLst>
        </pc:picChg>
        <pc:picChg chg="add mod">
          <ac:chgData name="O'Connor, Michael" userId="83488812-0f9c-4a6f-a258-83e1d3ca8dd8" providerId="ADAL" clId="{F007902B-5988-4E07-8A63-914FCAB316CF}" dt="2024-04-11T19:38:53.249" v="1854" actId="14100"/>
          <ac:picMkLst>
            <pc:docMk/>
            <pc:sldMk cId="275116648" sldId="2147481880"/>
            <ac:picMk id="30" creationId="{8D8E0407-D3FD-D1E7-C38C-5591058BE6F0}"/>
          </ac:picMkLst>
        </pc:picChg>
      </pc:sldChg>
      <pc:sldChg chg="add del">
        <pc:chgData name="O'Connor, Michael" userId="83488812-0f9c-4a6f-a258-83e1d3ca8dd8" providerId="ADAL" clId="{F007902B-5988-4E07-8A63-914FCAB316CF}" dt="2024-04-11T19:21:16.849" v="1470" actId="47"/>
        <pc:sldMkLst>
          <pc:docMk/>
          <pc:sldMk cId="394692746" sldId="2147481880"/>
        </pc:sldMkLst>
      </pc:sldChg>
      <pc:sldChg chg="modSp add mod">
        <pc:chgData name="O'Connor, Michael" userId="83488812-0f9c-4a6f-a258-83e1d3ca8dd8" providerId="ADAL" clId="{F007902B-5988-4E07-8A63-914FCAB316CF}" dt="2024-04-11T19:39:42.743" v="1862" actId="20577"/>
        <pc:sldMkLst>
          <pc:docMk/>
          <pc:sldMk cId="4063393381" sldId="2147481881"/>
        </pc:sldMkLst>
        <pc:graphicFrameChg chg="mod">
          <ac:chgData name="O'Connor, Michael" userId="83488812-0f9c-4a6f-a258-83e1d3ca8dd8" providerId="ADAL" clId="{F007902B-5988-4E07-8A63-914FCAB316CF}" dt="2024-04-11T19:39:42.743" v="1862" actId="20577"/>
          <ac:graphicFrameMkLst>
            <pc:docMk/>
            <pc:sldMk cId="4063393381" sldId="2147481881"/>
            <ac:graphicFrameMk id="3" creationId="{85546B6D-9258-13F0-1ACC-4E8A562AF9E6}"/>
          </ac:graphicFrameMkLst>
        </pc:graphicFrameChg>
      </pc:sldChg>
      <pc:sldChg chg="addSp delSp modSp add mod">
        <pc:chgData name="O'Connor, Michael" userId="83488812-0f9c-4a6f-a258-83e1d3ca8dd8" providerId="ADAL" clId="{F007902B-5988-4E07-8A63-914FCAB316CF}" dt="2024-04-11T19:38:06.082" v="1849" actId="1076"/>
        <pc:sldMkLst>
          <pc:docMk/>
          <pc:sldMk cId="3786541256" sldId="2147481882"/>
        </pc:sldMkLst>
        <pc:spChg chg="add mod">
          <ac:chgData name="O'Connor, Michael" userId="83488812-0f9c-4a6f-a258-83e1d3ca8dd8" providerId="ADAL" clId="{F007902B-5988-4E07-8A63-914FCAB316CF}" dt="2024-04-11T19:37:39.824" v="1842" actId="20577"/>
          <ac:spMkLst>
            <pc:docMk/>
            <pc:sldMk cId="3786541256" sldId="2147481882"/>
            <ac:spMk id="4" creationId="{EEDB5895-D821-0C8D-B553-C08C99E1772A}"/>
          </ac:spMkLst>
        </pc:spChg>
        <pc:spChg chg="add mod">
          <ac:chgData name="O'Connor, Michael" userId="83488812-0f9c-4a6f-a258-83e1d3ca8dd8" providerId="ADAL" clId="{F007902B-5988-4E07-8A63-914FCAB316CF}" dt="2024-04-11T19:37:14.433" v="1830" actId="1036"/>
          <ac:spMkLst>
            <pc:docMk/>
            <pc:sldMk cId="3786541256" sldId="2147481882"/>
            <ac:spMk id="5" creationId="{825EC23E-1F40-E083-7FEA-D776D8808DFA}"/>
          </ac:spMkLst>
        </pc:spChg>
        <pc:spChg chg="add mod">
          <ac:chgData name="O'Connor, Michael" userId="83488812-0f9c-4a6f-a258-83e1d3ca8dd8" providerId="ADAL" clId="{F007902B-5988-4E07-8A63-914FCAB316CF}" dt="2024-04-11T19:37:14.433" v="1830" actId="1036"/>
          <ac:spMkLst>
            <pc:docMk/>
            <pc:sldMk cId="3786541256" sldId="2147481882"/>
            <ac:spMk id="6" creationId="{65389160-2DEE-D8E6-E514-057271B2D7D1}"/>
          </ac:spMkLst>
        </pc:spChg>
        <pc:spChg chg="add mod">
          <ac:chgData name="O'Connor, Michael" userId="83488812-0f9c-4a6f-a258-83e1d3ca8dd8" providerId="ADAL" clId="{F007902B-5988-4E07-8A63-914FCAB316CF}" dt="2024-04-11T19:37:14.433" v="1830" actId="1036"/>
          <ac:spMkLst>
            <pc:docMk/>
            <pc:sldMk cId="3786541256" sldId="2147481882"/>
            <ac:spMk id="7" creationId="{E672DEB9-FC52-10BA-0AD0-34E1C8029B5F}"/>
          </ac:spMkLst>
        </pc:spChg>
        <pc:spChg chg="add mod">
          <ac:chgData name="O'Connor, Michael" userId="83488812-0f9c-4a6f-a258-83e1d3ca8dd8" providerId="ADAL" clId="{F007902B-5988-4E07-8A63-914FCAB316CF}" dt="2024-04-11T19:37:43.015" v="1843" actId="20577"/>
          <ac:spMkLst>
            <pc:docMk/>
            <pc:sldMk cId="3786541256" sldId="2147481882"/>
            <ac:spMk id="8" creationId="{5D120762-A111-3D49-37B8-B7CA7A260301}"/>
          </ac:spMkLst>
        </pc:spChg>
        <pc:spChg chg="add mod">
          <ac:chgData name="O'Connor, Michael" userId="83488812-0f9c-4a6f-a258-83e1d3ca8dd8" providerId="ADAL" clId="{F007902B-5988-4E07-8A63-914FCAB316CF}" dt="2024-04-11T19:37:14.433" v="1830" actId="1036"/>
          <ac:spMkLst>
            <pc:docMk/>
            <pc:sldMk cId="3786541256" sldId="2147481882"/>
            <ac:spMk id="9" creationId="{EB95FC99-3B48-2E76-B033-279BAF79B939}"/>
          </ac:spMkLst>
        </pc:spChg>
        <pc:spChg chg="add mod">
          <ac:chgData name="O'Connor, Michael" userId="83488812-0f9c-4a6f-a258-83e1d3ca8dd8" providerId="ADAL" clId="{F007902B-5988-4E07-8A63-914FCAB316CF}" dt="2024-04-11T19:37:23.057" v="1834" actId="20577"/>
          <ac:spMkLst>
            <pc:docMk/>
            <pc:sldMk cId="3786541256" sldId="2147481882"/>
            <ac:spMk id="10" creationId="{81C3D415-7CAD-9141-8CF6-3CB78826DB02}"/>
          </ac:spMkLst>
        </pc:spChg>
        <pc:spChg chg="add mod">
          <ac:chgData name="O'Connor, Michael" userId="83488812-0f9c-4a6f-a258-83e1d3ca8dd8" providerId="ADAL" clId="{F007902B-5988-4E07-8A63-914FCAB316CF}" dt="2024-04-11T19:37:30.618" v="1837" actId="20577"/>
          <ac:spMkLst>
            <pc:docMk/>
            <pc:sldMk cId="3786541256" sldId="2147481882"/>
            <ac:spMk id="11" creationId="{F514E117-5E08-30E8-E537-E6925E30D00F}"/>
          </ac:spMkLst>
        </pc:spChg>
        <pc:spChg chg="mod">
          <ac:chgData name="O'Connor, Michael" userId="83488812-0f9c-4a6f-a258-83e1d3ca8dd8" providerId="ADAL" clId="{F007902B-5988-4E07-8A63-914FCAB316CF}" dt="2024-04-11T19:37:19.615" v="1833" actId="20577"/>
          <ac:spMkLst>
            <pc:docMk/>
            <pc:sldMk cId="3786541256" sldId="2147481882"/>
            <ac:spMk id="14" creationId="{B24B0902-A68F-4064-13D2-7A831E794224}"/>
          </ac:spMkLst>
        </pc:spChg>
        <pc:spChg chg="mod">
          <ac:chgData name="O'Connor, Michael" userId="83488812-0f9c-4a6f-a258-83e1d3ca8dd8" providerId="ADAL" clId="{F007902B-5988-4E07-8A63-914FCAB316CF}" dt="2024-04-11T19:35:23.362" v="1719"/>
          <ac:spMkLst>
            <pc:docMk/>
            <pc:sldMk cId="3786541256" sldId="2147481882"/>
            <ac:spMk id="17" creationId="{B3BBD257-393F-E6DA-3C69-8B2EF193C661}"/>
          </ac:spMkLst>
        </pc:spChg>
        <pc:spChg chg="mod">
          <ac:chgData name="O'Connor, Michael" userId="83488812-0f9c-4a6f-a258-83e1d3ca8dd8" providerId="ADAL" clId="{F007902B-5988-4E07-8A63-914FCAB316CF}" dt="2024-04-11T19:35:23.362" v="1719"/>
          <ac:spMkLst>
            <pc:docMk/>
            <pc:sldMk cId="3786541256" sldId="2147481882"/>
            <ac:spMk id="20" creationId="{06351A24-5235-C27F-436C-BD2F331EEFC8}"/>
          </ac:spMkLst>
        </pc:spChg>
        <pc:spChg chg="add mod">
          <ac:chgData name="O'Connor, Michael" userId="83488812-0f9c-4a6f-a258-83e1d3ca8dd8" providerId="ADAL" clId="{F007902B-5988-4E07-8A63-914FCAB316CF}" dt="2024-04-11T19:37:36.741" v="1839" actId="20577"/>
          <ac:spMkLst>
            <pc:docMk/>
            <pc:sldMk cId="3786541256" sldId="2147481882"/>
            <ac:spMk id="21" creationId="{403808DE-40EB-D069-46B3-1BE0B3DC0287}"/>
          </ac:spMkLst>
        </pc:spChg>
        <pc:spChg chg="add mod">
          <ac:chgData name="O'Connor, Michael" userId="83488812-0f9c-4a6f-a258-83e1d3ca8dd8" providerId="ADAL" clId="{F007902B-5988-4E07-8A63-914FCAB316CF}" dt="2024-04-11T19:37:14.433" v="1830" actId="1036"/>
          <ac:spMkLst>
            <pc:docMk/>
            <pc:sldMk cId="3786541256" sldId="2147481882"/>
            <ac:spMk id="22" creationId="{F4F16299-9216-C96D-18DB-B5B4D6BBC8E0}"/>
          </ac:spMkLst>
        </pc:spChg>
        <pc:spChg chg="add mod">
          <ac:chgData name="O'Connor, Michael" userId="83488812-0f9c-4a6f-a258-83e1d3ca8dd8" providerId="ADAL" clId="{F007902B-5988-4E07-8A63-914FCAB316CF}" dt="2024-04-11T19:37:34.482" v="1838" actId="20577"/>
          <ac:spMkLst>
            <pc:docMk/>
            <pc:sldMk cId="3786541256" sldId="2147481882"/>
            <ac:spMk id="23" creationId="{64DBE075-2B6F-20FF-A6E8-D23B7C455EF4}"/>
          </ac:spMkLst>
        </pc:spChg>
        <pc:spChg chg="add mod">
          <ac:chgData name="O'Connor, Michael" userId="83488812-0f9c-4a6f-a258-83e1d3ca8dd8" providerId="ADAL" clId="{F007902B-5988-4E07-8A63-914FCAB316CF}" dt="2024-04-11T19:37:14.433" v="1830" actId="1036"/>
          <ac:spMkLst>
            <pc:docMk/>
            <pc:sldMk cId="3786541256" sldId="2147481882"/>
            <ac:spMk id="24" creationId="{22BE8F09-489F-3EEC-8E99-CE42665D5D32}"/>
          </ac:spMkLst>
        </pc:spChg>
        <pc:spChg chg="mod">
          <ac:chgData name="O'Connor, Michael" userId="83488812-0f9c-4a6f-a258-83e1d3ca8dd8" providerId="ADAL" clId="{F007902B-5988-4E07-8A63-914FCAB316CF}" dt="2024-04-11T19:35:23.362" v="1719"/>
          <ac:spMkLst>
            <pc:docMk/>
            <pc:sldMk cId="3786541256" sldId="2147481882"/>
            <ac:spMk id="27" creationId="{62FFDA27-1780-A3AA-EC21-D84AA7E643A1}"/>
          </ac:spMkLst>
        </pc:spChg>
        <pc:spChg chg="mod">
          <ac:chgData name="O'Connor, Michael" userId="83488812-0f9c-4a6f-a258-83e1d3ca8dd8" providerId="ADAL" clId="{F007902B-5988-4E07-8A63-914FCAB316CF}" dt="2024-04-11T19:35:23.362" v="1719"/>
          <ac:spMkLst>
            <pc:docMk/>
            <pc:sldMk cId="3786541256" sldId="2147481882"/>
            <ac:spMk id="30" creationId="{D750A29D-2E3F-0C43-7D87-2DC5D2811F3B}"/>
          </ac:spMkLst>
        </pc:spChg>
        <pc:spChg chg="mod">
          <ac:chgData name="O'Connor, Michael" userId="83488812-0f9c-4a6f-a258-83e1d3ca8dd8" providerId="ADAL" clId="{F007902B-5988-4E07-8A63-914FCAB316CF}" dt="2024-04-11T19:35:23.362" v="1719"/>
          <ac:spMkLst>
            <pc:docMk/>
            <pc:sldMk cId="3786541256" sldId="2147481882"/>
            <ac:spMk id="33" creationId="{7D542DE4-4688-F069-D56F-76BFDD7FAF3C}"/>
          </ac:spMkLst>
        </pc:spChg>
        <pc:spChg chg="add mod">
          <ac:chgData name="O'Connor, Michael" userId="83488812-0f9c-4a6f-a258-83e1d3ca8dd8" providerId="ADAL" clId="{F007902B-5988-4E07-8A63-914FCAB316CF}" dt="2024-04-11T19:37:14.433" v="1830" actId="1036"/>
          <ac:spMkLst>
            <pc:docMk/>
            <pc:sldMk cId="3786541256" sldId="2147481882"/>
            <ac:spMk id="34" creationId="{E976CA93-884A-EDEC-32CD-BBBBBE02CE10}"/>
          </ac:spMkLst>
        </pc:spChg>
        <pc:spChg chg="add mod">
          <ac:chgData name="O'Connor, Michael" userId="83488812-0f9c-4a6f-a258-83e1d3ca8dd8" providerId="ADAL" clId="{F007902B-5988-4E07-8A63-914FCAB316CF}" dt="2024-04-11T19:37:14.433" v="1830" actId="1036"/>
          <ac:spMkLst>
            <pc:docMk/>
            <pc:sldMk cId="3786541256" sldId="2147481882"/>
            <ac:spMk id="35" creationId="{705C4BA3-CB2F-A03B-0FC7-3C61C46E95F1}"/>
          </ac:spMkLst>
        </pc:spChg>
        <pc:spChg chg="add del mod">
          <ac:chgData name="O'Connor, Michael" userId="83488812-0f9c-4a6f-a258-83e1d3ca8dd8" providerId="ADAL" clId="{F007902B-5988-4E07-8A63-914FCAB316CF}" dt="2024-04-11T19:37:04.297" v="1803" actId="478"/>
          <ac:spMkLst>
            <pc:docMk/>
            <pc:sldMk cId="3786541256" sldId="2147481882"/>
            <ac:spMk id="36" creationId="{1C5E43A5-C1D4-8B71-809B-032E9F238E6F}"/>
          </ac:spMkLst>
        </pc:spChg>
        <pc:spChg chg="add mod">
          <ac:chgData name="O'Connor, Michael" userId="83488812-0f9c-4a6f-a258-83e1d3ca8dd8" providerId="ADAL" clId="{F007902B-5988-4E07-8A63-914FCAB316CF}" dt="2024-04-11T19:37:14.433" v="1830" actId="1036"/>
          <ac:spMkLst>
            <pc:docMk/>
            <pc:sldMk cId="3786541256" sldId="2147481882"/>
            <ac:spMk id="37" creationId="{ACCA5D5E-FB2F-9C29-6EC6-EB4BBFD66C4C}"/>
          </ac:spMkLst>
        </pc:spChg>
        <pc:spChg chg="add mod">
          <ac:chgData name="O'Connor, Michael" userId="83488812-0f9c-4a6f-a258-83e1d3ca8dd8" providerId="ADAL" clId="{F007902B-5988-4E07-8A63-914FCAB316CF}" dt="2024-04-11T19:37:14.433" v="1830" actId="1036"/>
          <ac:spMkLst>
            <pc:docMk/>
            <pc:sldMk cId="3786541256" sldId="2147481882"/>
            <ac:spMk id="38" creationId="{03D4D433-14AA-D097-8F71-813914529184}"/>
          </ac:spMkLst>
        </pc:spChg>
        <pc:spChg chg="mod">
          <ac:chgData name="O'Connor, Michael" userId="83488812-0f9c-4a6f-a258-83e1d3ca8dd8" providerId="ADAL" clId="{F007902B-5988-4E07-8A63-914FCAB316CF}" dt="2024-04-11T19:35:23.362" v="1719"/>
          <ac:spMkLst>
            <pc:docMk/>
            <pc:sldMk cId="3786541256" sldId="2147481882"/>
            <ac:spMk id="40" creationId="{4662938D-C7BE-0F0E-DDDB-F3102C07CECD}"/>
          </ac:spMkLst>
        </pc:spChg>
        <pc:spChg chg="mod">
          <ac:chgData name="O'Connor, Michael" userId="83488812-0f9c-4a6f-a258-83e1d3ca8dd8" providerId="ADAL" clId="{F007902B-5988-4E07-8A63-914FCAB316CF}" dt="2024-04-11T19:35:23.362" v="1719"/>
          <ac:spMkLst>
            <pc:docMk/>
            <pc:sldMk cId="3786541256" sldId="2147481882"/>
            <ac:spMk id="41" creationId="{D766B067-8266-4CE1-CCF0-7E3646351994}"/>
          </ac:spMkLst>
        </pc:spChg>
        <pc:spChg chg="mod">
          <ac:chgData name="O'Connor, Michael" userId="83488812-0f9c-4a6f-a258-83e1d3ca8dd8" providerId="ADAL" clId="{F007902B-5988-4E07-8A63-914FCAB316CF}" dt="2024-04-11T19:35:23.362" v="1719"/>
          <ac:spMkLst>
            <pc:docMk/>
            <pc:sldMk cId="3786541256" sldId="2147481882"/>
            <ac:spMk id="42" creationId="{1A4AA777-ECFD-6F05-6ED9-CD77C67FF959}"/>
          </ac:spMkLst>
        </pc:spChg>
        <pc:spChg chg="mod">
          <ac:chgData name="O'Connor, Michael" userId="83488812-0f9c-4a6f-a258-83e1d3ca8dd8" providerId="ADAL" clId="{F007902B-5988-4E07-8A63-914FCAB316CF}" dt="2024-04-11T19:35:23.362" v="1719"/>
          <ac:spMkLst>
            <pc:docMk/>
            <pc:sldMk cId="3786541256" sldId="2147481882"/>
            <ac:spMk id="43" creationId="{89BC24D0-E1E2-F798-D5F7-43138410BF9D}"/>
          </ac:spMkLst>
        </pc:spChg>
        <pc:spChg chg="mod">
          <ac:chgData name="O'Connor, Michael" userId="83488812-0f9c-4a6f-a258-83e1d3ca8dd8" providerId="ADAL" clId="{F007902B-5988-4E07-8A63-914FCAB316CF}" dt="2024-04-11T19:35:23.362" v="1719"/>
          <ac:spMkLst>
            <pc:docMk/>
            <pc:sldMk cId="3786541256" sldId="2147481882"/>
            <ac:spMk id="44" creationId="{B1447438-4B6B-73A8-7BB9-3C57AE372440}"/>
          </ac:spMkLst>
        </pc:spChg>
        <pc:spChg chg="add mod">
          <ac:chgData name="O'Connor, Michael" userId="83488812-0f9c-4a6f-a258-83e1d3ca8dd8" providerId="ADAL" clId="{F007902B-5988-4E07-8A63-914FCAB316CF}" dt="2024-04-11T19:37:14.433" v="1830" actId="1036"/>
          <ac:spMkLst>
            <pc:docMk/>
            <pc:sldMk cId="3786541256" sldId="2147481882"/>
            <ac:spMk id="53" creationId="{ED45490A-31AD-6ADD-7AAE-CDA700BAF2BC}"/>
          </ac:spMkLst>
        </pc:spChg>
        <pc:spChg chg="add mod">
          <ac:chgData name="O'Connor, Michael" userId="83488812-0f9c-4a6f-a258-83e1d3ca8dd8" providerId="ADAL" clId="{F007902B-5988-4E07-8A63-914FCAB316CF}" dt="2024-04-11T19:37:14.433" v="1830" actId="1036"/>
          <ac:spMkLst>
            <pc:docMk/>
            <pc:sldMk cId="3786541256" sldId="2147481882"/>
            <ac:spMk id="55" creationId="{AE95B97E-1423-7462-68F3-2B42F2FBBA93}"/>
          </ac:spMkLst>
        </pc:spChg>
        <pc:grpChg chg="add mod">
          <ac:chgData name="O'Connor, Michael" userId="83488812-0f9c-4a6f-a258-83e1d3ca8dd8" providerId="ADAL" clId="{F007902B-5988-4E07-8A63-914FCAB316CF}" dt="2024-04-11T19:37:14.433" v="1830" actId="1036"/>
          <ac:grpSpMkLst>
            <pc:docMk/>
            <pc:sldMk cId="3786541256" sldId="2147481882"/>
            <ac:grpSpMk id="12" creationId="{6C4868CB-9FA8-C4BD-049E-A51CC3644370}"/>
          </ac:grpSpMkLst>
        </pc:grpChg>
        <pc:grpChg chg="add mod">
          <ac:chgData name="O'Connor, Michael" userId="83488812-0f9c-4a6f-a258-83e1d3ca8dd8" providerId="ADAL" clId="{F007902B-5988-4E07-8A63-914FCAB316CF}" dt="2024-04-11T19:37:14.433" v="1830" actId="1036"/>
          <ac:grpSpMkLst>
            <pc:docMk/>
            <pc:sldMk cId="3786541256" sldId="2147481882"/>
            <ac:grpSpMk id="15" creationId="{6F638B9A-0614-1521-3D90-0077F107E2FF}"/>
          </ac:grpSpMkLst>
        </pc:grpChg>
        <pc:grpChg chg="add mod">
          <ac:chgData name="O'Connor, Michael" userId="83488812-0f9c-4a6f-a258-83e1d3ca8dd8" providerId="ADAL" clId="{F007902B-5988-4E07-8A63-914FCAB316CF}" dt="2024-04-11T19:37:14.433" v="1830" actId="1036"/>
          <ac:grpSpMkLst>
            <pc:docMk/>
            <pc:sldMk cId="3786541256" sldId="2147481882"/>
            <ac:grpSpMk id="18" creationId="{DB018D46-24E1-8203-76FE-737B49612127}"/>
          </ac:grpSpMkLst>
        </pc:grpChg>
        <pc:grpChg chg="add mod">
          <ac:chgData name="O'Connor, Michael" userId="83488812-0f9c-4a6f-a258-83e1d3ca8dd8" providerId="ADAL" clId="{F007902B-5988-4E07-8A63-914FCAB316CF}" dt="2024-04-11T19:37:14.433" v="1830" actId="1036"/>
          <ac:grpSpMkLst>
            <pc:docMk/>
            <pc:sldMk cId="3786541256" sldId="2147481882"/>
            <ac:grpSpMk id="25" creationId="{F010650B-2738-1653-A3C5-5055CF6AB80A}"/>
          </ac:grpSpMkLst>
        </pc:grpChg>
        <pc:grpChg chg="add mod">
          <ac:chgData name="O'Connor, Michael" userId="83488812-0f9c-4a6f-a258-83e1d3ca8dd8" providerId="ADAL" clId="{F007902B-5988-4E07-8A63-914FCAB316CF}" dt="2024-04-11T19:37:14.433" v="1830" actId="1036"/>
          <ac:grpSpMkLst>
            <pc:docMk/>
            <pc:sldMk cId="3786541256" sldId="2147481882"/>
            <ac:grpSpMk id="28" creationId="{5999199F-AB48-1B44-A60D-79A3AFFF07EB}"/>
          </ac:grpSpMkLst>
        </pc:grpChg>
        <pc:grpChg chg="add mod">
          <ac:chgData name="O'Connor, Michael" userId="83488812-0f9c-4a6f-a258-83e1d3ca8dd8" providerId="ADAL" clId="{F007902B-5988-4E07-8A63-914FCAB316CF}" dt="2024-04-11T19:37:14.433" v="1830" actId="1036"/>
          <ac:grpSpMkLst>
            <pc:docMk/>
            <pc:sldMk cId="3786541256" sldId="2147481882"/>
            <ac:grpSpMk id="31" creationId="{6AFE7C9B-CCC5-2CCF-97EB-8C145E3677F2}"/>
          </ac:grpSpMkLst>
        </pc:grpChg>
        <pc:grpChg chg="add mod">
          <ac:chgData name="O'Connor, Michael" userId="83488812-0f9c-4a6f-a258-83e1d3ca8dd8" providerId="ADAL" clId="{F007902B-5988-4E07-8A63-914FCAB316CF}" dt="2024-04-11T19:37:50.900" v="1844" actId="1076"/>
          <ac:grpSpMkLst>
            <pc:docMk/>
            <pc:sldMk cId="3786541256" sldId="2147481882"/>
            <ac:grpSpMk id="39" creationId="{211A9FEE-AFDB-0BA5-B368-216BFBE3FA64}"/>
          </ac:grpSpMkLst>
        </pc:grpChg>
        <pc:graphicFrameChg chg="mod">
          <ac:chgData name="O'Connor, Michael" userId="83488812-0f9c-4a6f-a258-83e1d3ca8dd8" providerId="ADAL" clId="{F007902B-5988-4E07-8A63-914FCAB316CF}" dt="2024-04-11T19:38:06.082" v="1849" actId="1076"/>
          <ac:graphicFrameMkLst>
            <pc:docMk/>
            <pc:sldMk cId="3786541256" sldId="2147481882"/>
            <ac:graphicFrameMk id="3" creationId="{E91926F7-EC59-B359-AFE6-358D7FD56B63}"/>
          </ac:graphicFrameMkLst>
        </pc:graphicFrameChg>
        <pc:cxnChg chg="mod">
          <ac:chgData name="O'Connor, Michael" userId="83488812-0f9c-4a6f-a258-83e1d3ca8dd8" providerId="ADAL" clId="{F007902B-5988-4E07-8A63-914FCAB316CF}" dt="2024-04-11T19:35:23.362" v="1719"/>
          <ac:cxnSpMkLst>
            <pc:docMk/>
            <pc:sldMk cId="3786541256" sldId="2147481882"/>
            <ac:cxnSpMk id="13" creationId="{701F642B-7392-5CF8-36FF-919D9B24691F}"/>
          </ac:cxnSpMkLst>
        </pc:cxnChg>
        <pc:cxnChg chg="mod">
          <ac:chgData name="O'Connor, Michael" userId="83488812-0f9c-4a6f-a258-83e1d3ca8dd8" providerId="ADAL" clId="{F007902B-5988-4E07-8A63-914FCAB316CF}" dt="2024-04-11T19:35:23.362" v="1719"/>
          <ac:cxnSpMkLst>
            <pc:docMk/>
            <pc:sldMk cId="3786541256" sldId="2147481882"/>
            <ac:cxnSpMk id="16" creationId="{73498F3E-D1F0-6EEE-1728-C45B3665A21E}"/>
          </ac:cxnSpMkLst>
        </pc:cxnChg>
        <pc:cxnChg chg="mod">
          <ac:chgData name="O'Connor, Michael" userId="83488812-0f9c-4a6f-a258-83e1d3ca8dd8" providerId="ADAL" clId="{F007902B-5988-4E07-8A63-914FCAB316CF}" dt="2024-04-11T19:35:23.362" v="1719"/>
          <ac:cxnSpMkLst>
            <pc:docMk/>
            <pc:sldMk cId="3786541256" sldId="2147481882"/>
            <ac:cxnSpMk id="19" creationId="{E147B9C8-67DA-C6AB-F4E0-4B5B09BF40CE}"/>
          </ac:cxnSpMkLst>
        </pc:cxnChg>
        <pc:cxnChg chg="mod">
          <ac:chgData name="O'Connor, Michael" userId="83488812-0f9c-4a6f-a258-83e1d3ca8dd8" providerId="ADAL" clId="{F007902B-5988-4E07-8A63-914FCAB316CF}" dt="2024-04-11T19:35:23.362" v="1719"/>
          <ac:cxnSpMkLst>
            <pc:docMk/>
            <pc:sldMk cId="3786541256" sldId="2147481882"/>
            <ac:cxnSpMk id="26" creationId="{E5763AC2-32BA-229C-338B-33086D2507EB}"/>
          </ac:cxnSpMkLst>
        </pc:cxnChg>
        <pc:cxnChg chg="mod">
          <ac:chgData name="O'Connor, Michael" userId="83488812-0f9c-4a6f-a258-83e1d3ca8dd8" providerId="ADAL" clId="{F007902B-5988-4E07-8A63-914FCAB316CF}" dt="2024-04-11T19:35:23.362" v="1719"/>
          <ac:cxnSpMkLst>
            <pc:docMk/>
            <pc:sldMk cId="3786541256" sldId="2147481882"/>
            <ac:cxnSpMk id="29" creationId="{9975C973-67AF-AF77-F5AF-CAEEB99FBE8E}"/>
          </ac:cxnSpMkLst>
        </pc:cxnChg>
        <pc:cxnChg chg="mod">
          <ac:chgData name="O'Connor, Michael" userId="83488812-0f9c-4a6f-a258-83e1d3ca8dd8" providerId="ADAL" clId="{F007902B-5988-4E07-8A63-914FCAB316CF}" dt="2024-04-11T19:35:23.362" v="1719"/>
          <ac:cxnSpMkLst>
            <pc:docMk/>
            <pc:sldMk cId="3786541256" sldId="2147481882"/>
            <ac:cxnSpMk id="32" creationId="{E22BBE1C-C147-8FF7-5583-212051FC48AB}"/>
          </ac:cxnSpMkLst>
        </pc:cxnChg>
        <pc:cxnChg chg="add mod">
          <ac:chgData name="O'Connor, Michael" userId="83488812-0f9c-4a6f-a258-83e1d3ca8dd8" providerId="ADAL" clId="{F007902B-5988-4E07-8A63-914FCAB316CF}" dt="2024-04-11T19:37:14.433" v="1830" actId="1036"/>
          <ac:cxnSpMkLst>
            <pc:docMk/>
            <pc:sldMk cId="3786541256" sldId="2147481882"/>
            <ac:cxnSpMk id="45" creationId="{1412120C-9DA3-6A6E-F1C7-78CFADB965E1}"/>
          </ac:cxnSpMkLst>
        </pc:cxnChg>
        <pc:cxnChg chg="add mod">
          <ac:chgData name="O'Connor, Michael" userId="83488812-0f9c-4a6f-a258-83e1d3ca8dd8" providerId="ADAL" clId="{F007902B-5988-4E07-8A63-914FCAB316CF}" dt="2024-04-11T19:37:14.433" v="1830" actId="1036"/>
          <ac:cxnSpMkLst>
            <pc:docMk/>
            <pc:sldMk cId="3786541256" sldId="2147481882"/>
            <ac:cxnSpMk id="46" creationId="{C3888085-83FE-F746-8CAB-D38F42C9912C}"/>
          </ac:cxnSpMkLst>
        </pc:cxnChg>
        <pc:cxnChg chg="add mod">
          <ac:chgData name="O'Connor, Michael" userId="83488812-0f9c-4a6f-a258-83e1d3ca8dd8" providerId="ADAL" clId="{F007902B-5988-4E07-8A63-914FCAB316CF}" dt="2024-04-11T19:37:14.433" v="1830" actId="1036"/>
          <ac:cxnSpMkLst>
            <pc:docMk/>
            <pc:sldMk cId="3786541256" sldId="2147481882"/>
            <ac:cxnSpMk id="47" creationId="{0F6F8B3A-FF23-05C7-C451-9548BDB15041}"/>
          </ac:cxnSpMkLst>
        </pc:cxnChg>
        <pc:cxnChg chg="add mod">
          <ac:chgData name="O'Connor, Michael" userId="83488812-0f9c-4a6f-a258-83e1d3ca8dd8" providerId="ADAL" clId="{F007902B-5988-4E07-8A63-914FCAB316CF}" dt="2024-04-11T19:37:14.433" v="1830" actId="1036"/>
          <ac:cxnSpMkLst>
            <pc:docMk/>
            <pc:sldMk cId="3786541256" sldId="2147481882"/>
            <ac:cxnSpMk id="48" creationId="{73EBA578-A0CA-9678-4524-566C91F25C58}"/>
          </ac:cxnSpMkLst>
        </pc:cxnChg>
        <pc:cxnChg chg="add mod">
          <ac:chgData name="O'Connor, Michael" userId="83488812-0f9c-4a6f-a258-83e1d3ca8dd8" providerId="ADAL" clId="{F007902B-5988-4E07-8A63-914FCAB316CF}" dt="2024-04-11T19:37:14.433" v="1830" actId="1036"/>
          <ac:cxnSpMkLst>
            <pc:docMk/>
            <pc:sldMk cId="3786541256" sldId="2147481882"/>
            <ac:cxnSpMk id="49" creationId="{D8227B3F-03BC-9A03-96EF-7AF6971ABD9D}"/>
          </ac:cxnSpMkLst>
        </pc:cxnChg>
        <pc:cxnChg chg="add mod">
          <ac:chgData name="O'Connor, Michael" userId="83488812-0f9c-4a6f-a258-83e1d3ca8dd8" providerId="ADAL" clId="{F007902B-5988-4E07-8A63-914FCAB316CF}" dt="2024-04-11T19:37:14.433" v="1830" actId="1036"/>
          <ac:cxnSpMkLst>
            <pc:docMk/>
            <pc:sldMk cId="3786541256" sldId="2147481882"/>
            <ac:cxnSpMk id="50" creationId="{8F63CFFC-BCF0-8EBA-3168-1F21EA188222}"/>
          </ac:cxnSpMkLst>
        </pc:cxnChg>
        <pc:cxnChg chg="add mod">
          <ac:chgData name="O'Connor, Michael" userId="83488812-0f9c-4a6f-a258-83e1d3ca8dd8" providerId="ADAL" clId="{F007902B-5988-4E07-8A63-914FCAB316CF}" dt="2024-04-11T19:37:14.433" v="1830" actId="1036"/>
          <ac:cxnSpMkLst>
            <pc:docMk/>
            <pc:sldMk cId="3786541256" sldId="2147481882"/>
            <ac:cxnSpMk id="51" creationId="{1D024501-A0AD-A2C0-4348-3A9FBEB28826}"/>
          </ac:cxnSpMkLst>
        </pc:cxnChg>
        <pc:cxnChg chg="add mod">
          <ac:chgData name="O'Connor, Michael" userId="83488812-0f9c-4a6f-a258-83e1d3ca8dd8" providerId="ADAL" clId="{F007902B-5988-4E07-8A63-914FCAB316CF}" dt="2024-04-11T19:37:14.433" v="1830" actId="1036"/>
          <ac:cxnSpMkLst>
            <pc:docMk/>
            <pc:sldMk cId="3786541256" sldId="2147481882"/>
            <ac:cxnSpMk id="52" creationId="{3AE10E14-6C86-DA27-C6C0-FFADDEAEDA16}"/>
          </ac:cxnSpMkLst>
        </pc:cxnChg>
      </pc:sldChg>
      <pc:sldChg chg="modSp add mod ord">
        <pc:chgData name="O'Connor, Michael" userId="83488812-0f9c-4a6f-a258-83e1d3ca8dd8" providerId="ADAL" clId="{F007902B-5988-4E07-8A63-914FCAB316CF}" dt="2024-04-11T19:40:53.818" v="1874"/>
        <pc:sldMkLst>
          <pc:docMk/>
          <pc:sldMk cId="371379075" sldId="2147481883"/>
        </pc:sldMkLst>
        <pc:graphicFrameChg chg="mod">
          <ac:chgData name="O'Connor, Michael" userId="83488812-0f9c-4a6f-a258-83e1d3ca8dd8" providerId="ADAL" clId="{F007902B-5988-4E07-8A63-914FCAB316CF}" dt="2024-04-11T19:40:47.635" v="1872" actId="14100"/>
          <ac:graphicFrameMkLst>
            <pc:docMk/>
            <pc:sldMk cId="371379075" sldId="2147481883"/>
            <ac:graphicFrameMk id="3" creationId="{69C3534F-36D8-ECF2-2A29-A6BD9655E626}"/>
          </ac:graphicFrameMkLst>
        </pc:graphicFrameChg>
      </pc:sldChg>
      <pc:sldChg chg="modSp add mod">
        <pc:chgData name="O'Connor, Michael" userId="83488812-0f9c-4a6f-a258-83e1d3ca8dd8" providerId="ADAL" clId="{F007902B-5988-4E07-8A63-914FCAB316CF}" dt="2024-04-11T19:43:58.729" v="1884" actId="14100"/>
        <pc:sldMkLst>
          <pc:docMk/>
          <pc:sldMk cId="1109418678" sldId="2147481884"/>
        </pc:sldMkLst>
        <pc:graphicFrameChg chg="mod">
          <ac:chgData name="O'Connor, Michael" userId="83488812-0f9c-4a6f-a258-83e1d3ca8dd8" providerId="ADAL" clId="{F007902B-5988-4E07-8A63-914FCAB316CF}" dt="2024-04-11T19:43:58.729" v="1884" actId="14100"/>
          <ac:graphicFrameMkLst>
            <pc:docMk/>
            <pc:sldMk cId="1109418678" sldId="2147481884"/>
            <ac:graphicFrameMk id="3" creationId="{7BDA0217-6023-004B-1B5E-35DD36A2703C}"/>
          </ac:graphicFrameMkLst>
        </pc:graphicFrameChg>
      </pc:sldChg>
      <pc:sldMasterChg chg="del delSldLayout">
        <pc:chgData name="O'Connor, Michael" userId="83488812-0f9c-4a6f-a258-83e1d3ca8dd8" providerId="ADAL" clId="{F007902B-5988-4E07-8A63-914FCAB316CF}" dt="2024-04-11T17:27:26.706" v="0" actId="700"/>
        <pc:sldMasterMkLst>
          <pc:docMk/>
          <pc:sldMasterMk cId="3780322887" sldId="2147483684"/>
        </pc:sldMasterMkLst>
        <pc:sldLayoutChg chg="del">
          <pc:chgData name="O'Connor, Michael" userId="83488812-0f9c-4a6f-a258-83e1d3ca8dd8" providerId="ADAL" clId="{F007902B-5988-4E07-8A63-914FCAB316CF}" dt="2024-04-11T17:27:26.706" v="0" actId="700"/>
          <pc:sldLayoutMkLst>
            <pc:docMk/>
            <pc:sldMasterMk cId="3780322887" sldId="2147483684"/>
            <pc:sldLayoutMk cId="3121495122" sldId="2147483685"/>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1221707709" sldId="2147483686"/>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2271565747" sldId="2147483687"/>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1355522049" sldId="2147483688"/>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2308862625" sldId="2147483689"/>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1073719417" sldId="2147483690"/>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1168437012" sldId="2147483691"/>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2904745176" sldId="2147483692"/>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1336992409" sldId="2147483693"/>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3140323597" sldId="2147483694"/>
          </pc:sldLayoutMkLst>
        </pc:sldLayoutChg>
        <pc:sldLayoutChg chg="del">
          <pc:chgData name="O'Connor, Michael" userId="83488812-0f9c-4a6f-a258-83e1d3ca8dd8" providerId="ADAL" clId="{F007902B-5988-4E07-8A63-914FCAB316CF}" dt="2024-04-11T17:27:26.706" v="0" actId="700"/>
          <pc:sldLayoutMkLst>
            <pc:docMk/>
            <pc:sldMasterMk cId="3780322887" sldId="2147483684"/>
            <pc:sldLayoutMk cId="2669809597" sldId="2147483695"/>
          </pc:sldLayoutMkLst>
        </pc:sldLayoutChg>
      </pc:sldMasterChg>
      <pc:sldMasterChg chg="modSldLayout">
        <pc:chgData name="O'Connor, Michael" userId="83488812-0f9c-4a6f-a258-83e1d3ca8dd8" providerId="ADAL" clId="{F007902B-5988-4E07-8A63-914FCAB316CF}" dt="2024-04-11T17:47:22.346" v="367" actId="1076"/>
        <pc:sldMasterMkLst>
          <pc:docMk/>
          <pc:sldMasterMk cId="2762969544" sldId="2147483697"/>
        </pc:sldMasterMkLst>
        <pc:sldLayoutChg chg="delSp modSp mod">
          <pc:chgData name="O'Connor, Michael" userId="83488812-0f9c-4a6f-a258-83e1d3ca8dd8" providerId="ADAL" clId="{F007902B-5988-4E07-8A63-914FCAB316CF}" dt="2024-04-11T17:47:22.346" v="367" actId="1076"/>
          <pc:sldLayoutMkLst>
            <pc:docMk/>
            <pc:sldMasterMk cId="2762969544" sldId="2147483697"/>
            <pc:sldLayoutMk cId="3278914747" sldId="2147483717"/>
          </pc:sldLayoutMkLst>
          <pc:spChg chg="mod">
            <ac:chgData name="O'Connor, Michael" userId="83488812-0f9c-4a6f-a258-83e1d3ca8dd8" providerId="ADAL" clId="{F007902B-5988-4E07-8A63-914FCAB316CF}" dt="2024-04-11T17:47:22.346" v="367" actId="1076"/>
            <ac:spMkLst>
              <pc:docMk/>
              <pc:sldMasterMk cId="2762969544" sldId="2147483697"/>
              <pc:sldLayoutMk cId="3278914747" sldId="2147483717"/>
              <ac:spMk id="4" creationId="{6C3D89FC-A4B9-4683-B64F-B0644150274F}"/>
            </ac:spMkLst>
          </pc:spChg>
          <pc:spChg chg="del">
            <ac:chgData name="O'Connor, Michael" userId="83488812-0f9c-4a6f-a258-83e1d3ca8dd8" providerId="ADAL" clId="{F007902B-5988-4E07-8A63-914FCAB316CF}" dt="2024-04-11T17:47:15.089" v="365" actId="478"/>
            <ac:spMkLst>
              <pc:docMk/>
              <pc:sldMasterMk cId="2762969544" sldId="2147483697"/>
              <pc:sldLayoutMk cId="3278914747" sldId="2147483717"/>
              <ac:spMk id="5" creationId="{FCB23073-B92A-E5DF-883E-FE1EBBE32968}"/>
            </ac:spMkLst>
          </pc:spChg>
          <pc:spChg chg="del">
            <ac:chgData name="O'Connor, Michael" userId="83488812-0f9c-4a6f-a258-83e1d3ca8dd8" providerId="ADAL" clId="{F007902B-5988-4E07-8A63-914FCAB316CF}" dt="2024-04-11T17:47:13.454" v="364" actId="478"/>
            <ac:spMkLst>
              <pc:docMk/>
              <pc:sldMasterMk cId="2762969544" sldId="2147483697"/>
              <pc:sldLayoutMk cId="3278914747" sldId="2147483717"/>
              <ac:spMk id="11" creationId="{082DA109-5FB0-43D0-B3F5-861EA6FE2D50}"/>
            </ac:spMkLst>
          </pc:spChg>
          <pc:spChg chg="del">
            <ac:chgData name="O'Connor, Michael" userId="83488812-0f9c-4a6f-a258-83e1d3ca8dd8" providerId="ADAL" clId="{F007902B-5988-4E07-8A63-914FCAB316CF}" dt="2024-04-11T17:47:17.618" v="366" actId="478"/>
            <ac:spMkLst>
              <pc:docMk/>
              <pc:sldMasterMk cId="2762969544" sldId="2147483697"/>
              <pc:sldLayoutMk cId="3278914747" sldId="2147483717"/>
              <ac:spMk id="12" creationId="{F4D54449-3621-409C-9EA8-8AF4052A3381}"/>
            </ac:spMkLst>
          </pc:spChg>
        </pc:sldLayoutChg>
      </pc:sldMasterChg>
    </pc:docChg>
  </pc:docChgLst>
  <pc:docChgLst>
    <pc:chgData name="Charles Gertler" userId="358b04f6-4910-46c8-94dc-b8053eac4dec" providerId="ADAL" clId="{D86BDEBE-6DB4-4640-88BB-60E7BE672101}"/>
    <pc:docChg chg="undo custSel modSld modMainMaster">
      <pc:chgData name="Charles Gertler" userId="358b04f6-4910-46c8-94dc-b8053eac4dec" providerId="ADAL" clId="{D86BDEBE-6DB4-4640-88BB-60E7BE672101}" dt="2024-04-11T22:55:32.785" v="56" actId="255"/>
      <pc:docMkLst>
        <pc:docMk/>
      </pc:docMkLst>
      <pc:sldChg chg="delSp mod">
        <pc:chgData name="Charles Gertler" userId="358b04f6-4910-46c8-94dc-b8053eac4dec" providerId="ADAL" clId="{D86BDEBE-6DB4-4640-88BB-60E7BE672101}" dt="2024-04-11T22:54:09.749" v="40" actId="478"/>
        <pc:sldMkLst>
          <pc:docMk/>
          <pc:sldMk cId="4022313300" sldId="2147481842"/>
        </pc:sldMkLst>
        <pc:spChg chg="del">
          <ac:chgData name="Charles Gertler" userId="358b04f6-4910-46c8-94dc-b8053eac4dec" providerId="ADAL" clId="{D86BDEBE-6DB4-4640-88BB-60E7BE672101}" dt="2024-04-11T22:54:09.749" v="40" actId="478"/>
          <ac:spMkLst>
            <pc:docMk/>
            <pc:sldMk cId="4022313300" sldId="2147481842"/>
            <ac:spMk id="3" creationId="{50E0D69E-6C01-02CB-30DB-CB463361F95B}"/>
          </ac:spMkLst>
        </pc:spChg>
      </pc:sldChg>
      <pc:sldChg chg="delSp mod">
        <pc:chgData name="Charles Gertler" userId="358b04f6-4910-46c8-94dc-b8053eac4dec" providerId="ADAL" clId="{D86BDEBE-6DB4-4640-88BB-60E7BE672101}" dt="2024-04-11T22:51:42.216" v="0" actId="478"/>
        <pc:sldMkLst>
          <pc:docMk/>
          <pc:sldMk cId="3298680973" sldId="2147481871"/>
        </pc:sldMkLst>
        <pc:spChg chg="del">
          <ac:chgData name="Charles Gertler" userId="358b04f6-4910-46c8-94dc-b8053eac4dec" providerId="ADAL" clId="{D86BDEBE-6DB4-4640-88BB-60E7BE672101}" dt="2024-04-11T22:51:42.216" v="0" actId="478"/>
          <ac:spMkLst>
            <pc:docMk/>
            <pc:sldMk cId="3298680973" sldId="2147481871"/>
            <ac:spMk id="20" creationId="{39D198A2-7198-073A-D72A-3DCA0CE4EB7E}"/>
          </ac:spMkLst>
        </pc:spChg>
      </pc:sldChg>
      <pc:sldChg chg="delSp modSp mod">
        <pc:chgData name="Charles Gertler" userId="358b04f6-4910-46c8-94dc-b8053eac4dec" providerId="ADAL" clId="{D86BDEBE-6DB4-4640-88BB-60E7BE672101}" dt="2024-04-11T22:52:12.386" v="21" actId="20577"/>
        <pc:sldMkLst>
          <pc:docMk/>
          <pc:sldMk cId="1419187103" sldId="2147481872"/>
        </pc:sldMkLst>
        <pc:spChg chg="mod">
          <ac:chgData name="Charles Gertler" userId="358b04f6-4910-46c8-94dc-b8053eac4dec" providerId="ADAL" clId="{D86BDEBE-6DB4-4640-88BB-60E7BE672101}" dt="2024-04-11T22:52:12.386" v="21" actId="20577"/>
          <ac:spMkLst>
            <pc:docMk/>
            <pc:sldMk cId="1419187103" sldId="2147481872"/>
            <ac:spMk id="3" creationId="{776FA983-E384-8A51-FE33-85CA0B69192D}"/>
          </ac:spMkLst>
        </pc:spChg>
        <pc:spChg chg="del">
          <ac:chgData name="Charles Gertler" userId="358b04f6-4910-46c8-94dc-b8053eac4dec" providerId="ADAL" clId="{D86BDEBE-6DB4-4640-88BB-60E7BE672101}" dt="2024-04-11T22:52:01.383" v="4" actId="478"/>
          <ac:spMkLst>
            <pc:docMk/>
            <pc:sldMk cId="1419187103" sldId="2147481872"/>
            <ac:spMk id="20" creationId="{AB195990-5E7B-AC8F-79D5-68840006D747}"/>
          </ac:spMkLst>
        </pc:spChg>
      </pc:sldChg>
      <pc:sldChg chg="modSp mod">
        <pc:chgData name="Charles Gertler" userId="358b04f6-4910-46c8-94dc-b8053eac4dec" providerId="ADAL" clId="{D86BDEBE-6DB4-4640-88BB-60E7BE672101}" dt="2024-04-11T22:53:51.450" v="39" actId="14100"/>
        <pc:sldMkLst>
          <pc:docMk/>
          <pc:sldMk cId="4132443101" sldId="2147481873"/>
        </pc:sldMkLst>
        <pc:spChg chg="mod">
          <ac:chgData name="Charles Gertler" userId="358b04f6-4910-46c8-94dc-b8053eac4dec" providerId="ADAL" clId="{D86BDEBE-6DB4-4640-88BB-60E7BE672101}" dt="2024-04-11T22:53:51.450" v="39" actId="14100"/>
          <ac:spMkLst>
            <pc:docMk/>
            <pc:sldMk cId="4132443101" sldId="2147481873"/>
            <ac:spMk id="2" creationId="{DDABF11C-719A-8827-5F61-157CBDC2A8EF}"/>
          </ac:spMkLst>
        </pc:spChg>
        <pc:graphicFrameChg chg="mod modGraphic">
          <ac:chgData name="Charles Gertler" userId="358b04f6-4910-46c8-94dc-b8053eac4dec" providerId="ADAL" clId="{D86BDEBE-6DB4-4640-88BB-60E7BE672101}" dt="2024-04-11T22:53:42.277" v="38"/>
          <ac:graphicFrameMkLst>
            <pc:docMk/>
            <pc:sldMk cId="4132443101" sldId="2147481873"/>
            <ac:graphicFrameMk id="5" creationId="{659F9115-66E0-9780-B9D6-C7CE1B12A419}"/>
          </ac:graphicFrameMkLst>
        </pc:graphicFrameChg>
      </pc:sldChg>
      <pc:sldChg chg="modSp">
        <pc:chgData name="Charles Gertler" userId="358b04f6-4910-46c8-94dc-b8053eac4dec" providerId="ADAL" clId="{D86BDEBE-6DB4-4640-88BB-60E7BE672101}" dt="2024-04-11T22:55:08.102" v="53" actId="113"/>
        <pc:sldMkLst>
          <pc:docMk/>
          <pc:sldMk cId="3030348996" sldId="2147481875"/>
        </pc:sldMkLst>
        <pc:graphicFrameChg chg="mod">
          <ac:chgData name="Charles Gertler" userId="358b04f6-4910-46c8-94dc-b8053eac4dec" providerId="ADAL" clId="{D86BDEBE-6DB4-4640-88BB-60E7BE672101}" dt="2024-04-11T22:55:08.102" v="53" actId="113"/>
          <ac:graphicFrameMkLst>
            <pc:docMk/>
            <pc:sldMk cId="3030348996" sldId="2147481875"/>
            <ac:graphicFrameMk id="3" creationId="{B5AA7D21-8CEC-3664-C775-E236E52D68B5}"/>
          </ac:graphicFrameMkLst>
        </pc:graphicFrameChg>
      </pc:sldChg>
      <pc:sldChg chg="modSp">
        <pc:chgData name="Charles Gertler" userId="358b04f6-4910-46c8-94dc-b8053eac4dec" providerId="ADAL" clId="{D86BDEBE-6DB4-4640-88BB-60E7BE672101}" dt="2024-04-11T22:55:32.785" v="56" actId="255"/>
        <pc:sldMkLst>
          <pc:docMk/>
          <pc:sldMk cId="516001558" sldId="2147481876"/>
        </pc:sldMkLst>
        <pc:graphicFrameChg chg="mod">
          <ac:chgData name="Charles Gertler" userId="358b04f6-4910-46c8-94dc-b8053eac4dec" providerId="ADAL" clId="{D86BDEBE-6DB4-4640-88BB-60E7BE672101}" dt="2024-04-11T22:55:32.785" v="56" actId="255"/>
          <ac:graphicFrameMkLst>
            <pc:docMk/>
            <pc:sldMk cId="516001558" sldId="2147481876"/>
            <ac:graphicFrameMk id="3" creationId="{D15471DE-9EF0-E035-0EB1-F45613CED00E}"/>
          </ac:graphicFrameMkLst>
        </pc:graphicFrameChg>
      </pc:sldChg>
      <pc:sldMasterChg chg="modSldLayout">
        <pc:chgData name="Charles Gertler" userId="358b04f6-4910-46c8-94dc-b8053eac4dec" providerId="ADAL" clId="{D86BDEBE-6DB4-4640-88BB-60E7BE672101}" dt="2024-04-11T22:51:53.636" v="3" actId="478"/>
        <pc:sldMasterMkLst>
          <pc:docMk/>
          <pc:sldMasterMk cId="2762969544" sldId="2147483697"/>
        </pc:sldMasterMkLst>
        <pc:sldLayoutChg chg="delSp mod">
          <pc:chgData name="Charles Gertler" userId="358b04f6-4910-46c8-94dc-b8053eac4dec" providerId="ADAL" clId="{D86BDEBE-6DB4-4640-88BB-60E7BE672101}" dt="2024-04-11T22:51:53.636" v="3" actId="478"/>
          <pc:sldLayoutMkLst>
            <pc:docMk/>
            <pc:sldMasterMk cId="2762969544" sldId="2147483697"/>
            <pc:sldLayoutMk cId="3265951674" sldId="2147483708"/>
          </pc:sldLayoutMkLst>
          <pc:spChg chg="del">
            <ac:chgData name="Charles Gertler" userId="358b04f6-4910-46c8-94dc-b8053eac4dec" providerId="ADAL" clId="{D86BDEBE-6DB4-4640-88BB-60E7BE672101}" dt="2024-04-11T22:51:50.232" v="1" actId="478"/>
            <ac:spMkLst>
              <pc:docMk/>
              <pc:sldMasterMk cId="2762969544" sldId="2147483697"/>
              <pc:sldLayoutMk cId="3265951674" sldId="2147483708"/>
              <ac:spMk id="2" creationId="{6BF3427C-F0C4-0564-4A42-5EB46957A489}"/>
            </ac:spMkLst>
          </pc:spChg>
          <pc:spChg chg="del">
            <ac:chgData name="Charles Gertler" userId="358b04f6-4910-46c8-94dc-b8053eac4dec" providerId="ADAL" clId="{D86BDEBE-6DB4-4640-88BB-60E7BE672101}" dt="2024-04-11T22:51:51.432" v="2" actId="478"/>
            <ac:spMkLst>
              <pc:docMk/>
              <pc:sldMasterMk cId="2762969544" sldId="2147483697"/>
              <pc:sldLayoutMk cId="3265951674" sldId="2147483708"/>
              <ac:spMk id="12" creationId="{5A4B53E5-F403-4B10-8361-06D4F7DCDFA4}"/>
            </ac:spMkLst>
          </pc:spChg>
          <pc:spChg chg="del">
            <ac:chgData name="Charles Gertler" userId="358b04f6-4910-46c8-94dc-b8053eac4dec" providerId="ADAL" clId="{D86BDEBE-6DB4-4640-88BB-60E7BE672101}" dt="2024-04-11T22:51:53.636" v="3" actId="478"/>
            <ac:spMkLst>
              <pc:docMk/>
              <pc:sldMasterMk cId="2762969544" sldId="2147483697"/>
              <pc:sldLayoutMk cId="3265951674" sldId="2147483708"/>
              <ac:spMk id="13" creationId="{CEC2D3A6-46D9-4AA5-98EF-AA6119E2B3AA}"/>
            </ac:spMkLst>
          </pc:spChg>
        </pc:sldLayoutChg>
      </pc:sldMasterChg>
    </pc:docChg>
  </pc:docChgLst>
  <pc:docChgLst>
    <pc:chgData name="Gertler, Charles (CONTR)" userId="358b04f6-4910-46c8-94dc-b8053eac4dec" providerId="ADAL" clId="{D86BDEBE-6DB4-4640-88BB-60E7BE672101}"/>
    <pc:docChg chg="undo custSel addSld delSld modSld modSection">
      <pc:chgData name="Gertler, Charles (CONTR)" userId="358b04f6-4910-46c8-94dc-b8053eac4dec" providerId="ADAL" clId="{D86BDEBE-6DB4-4640-88BB-60E7BE672101}" dt="2024-04-12T17:23:59.202" v="228" actId="20577"/>
      <pc:docMkLst>
        <pc:docMk/>
      </pc:docMkLst>
      <pc:sldChg chg="modSp mod">
        <pc:chgData name="Gertler, Charles (CONTR)" userId="358b04f6-4910-46c8-94dc-b8053eac4dec" providerId="ADAL" clId="{D86BDEBE-6DB4-4640-88BB-60E7BE672101}" dt="2024-04-12T14:05:39.921" v="121" actId="20577"/>
        <pc:sldMkLst>
          <pc:docMk/>
          <pc:sldMk cId="2097036141" sldId="2147481832"/>
        </pc:sldMkLst>
        <pc:spChg chg="mod">
          <ac:chgData name="Gertler, Charles (CONTR)" userId="358b04f6-4910-46c8-94dc-b8053eac4dec" providerId="ADAL" clId="{D86BDEBE-6DB4-4640-88BB-60E7BE672101}" dt="2024-04-12T14:05:39.921" v="121" actId="20577"/>
          <ac:spMkLst>
            <pc:docMk/>
            <pc:sldMk cId="2097036141" sldId="2147481832"/>
            <ac:spMk id="2" creationId="{979FF2AA-506D-E68D-2813-77B696C367F1}"/>
          </ac:spMkLst>
        </pc:spChg>
      </pc:sldChg>
      <pc:sldChg chg="delSp modSp mod">
        <pc:chgData name="Gertler, Charles (CONTR)" userId="358b04f6-4910-46c8-94dc-b8053eac4dec" providerId="ADAL" clId="{D86BDEBE-6DB4-4640-88BB-60E7BE672101}" dt="2024-04-12T14:45:26.940" v="174" actId="478"/>
        <pc:sldMkLst>
          <pc:docMk/>
          <pc:sldMk cId="1282770988" sldId="2147481837"/>
        </pc:sldMkLst>
        <pc:spChg chg="del">
          <ac:chgData name="Gertler, Charles (CONTR)" userId="358b04f6-4910-46c8-94dc-b8053eac4dec" providerId="ADAL" clId="{D86BDEBE-6DB4-4640-88BB-60E7BE672101}" dt="2024-04-12T14:45:26.940" v="174" actId="478"/>
          <ac:spMkLst>
            <pc:docMk/>
            <pc:sldMk cId="1282770988" sldId="2147481837"/>
            <ac:spMk id="3" creationId="{50E0D69E-6C01-02CB-30DB-CB463361F95B}"/>
          </ac:spMkLst>
        </pc:spChg>
        <pc:spChg chg="mod">
          <ac:chgData name="Gertler, Charles (CONTR)" userId="358b04f6-4910-46c8-94dc-b8053eac4dec" providerId="ADAL" clId="{D86BDEBE-6DB4-4640-88BB-60E7BE672101}" dt="2024-04-12T14:07:46.527" v="173" actId="1036"/>
          <ac:spMkLst>
            <pc:docMk/>
            <pc:sldMk cId="1282770988" sldId="2147481837"/>
            <ac:spMk id="28" creationId="{53ED71E7-2999-494C-AF08-1789D09F03BC}"/>
          </ac:spMkLst>
        </pc:spChg>
      </pc:sldChg>
      <pc:sldChg chg="modSp mod">
        <pc:chgData name="Gertler, Charles (CONTR)" userId="358b04f6-4910-46c8-94dc-b8053eac4dec" providerId="ADAL" clId="{D86BDEBE-6DB4-4640-88BB-60E7BE672101}" dt="2024-04-12T14:06:42.903" v="150" actId="20577"/>
        <pc:sldMkLst>
          <pc:docMk/>
          <pc:sldMk cId="3059082726" sldId="2147481853"/>
        </pc:sldMkLst>
        <pc:spChg chg="mod">
          <ac:chgData name="Gertler, Charles (CONTR)" userId="358b04f6-4910-46c8-94dc-b8053eac4dec" providerId="ADAL" clId="{D86BDEBE-6DB4-4640-88BB-60E7BE672101}" dt="2024-04-12T14:06:42.903" v="150" actId="20577"/>
          <ac:spMkLst>
            <pc:docMk/>
            <pc:sldMk cId="3059082726" sldId="2147481853"/>
            <ac:spMk id="5" creationId="{2EAFAE1C-31B0-5CE8-61E6-05002FB382CE}"/>
          </ac:spMkLst>
        </pc:spChg>
      </pc:sldChg>
      <pc:sldChg chg="del">
        <pc:chgData name="Gertler, Charles (CONTR)" userId="358b04f6-4910-46c8-94dc-b8053eac4dec" providerId="ADAL" clId="{D86BDEBE-6DB4-4640-88BB-60E7BE672101}" dt="2024-04-12T14:03:35.802" v="50" actId="47"/>
        <pc:sldMkLst>
          <pc:docMk/>
          <pc:sldMk cId="4293885089" sldId="2147481860"/>
        </pc:sldMkLst>
      </pc:sldChg>
      <pc:sldChg chg="delSp modSp del mod modNotesTx">
        <pc:chgData name="Gertler, Charles (CONTR)" userId="358b04f6-4910-46c8-94dc-b8053eac4dec" providerId="ADAL" clId="{D86BDEBE-6DB4-4640-88BB-60E7BE672101}" dt="2024-04-12T14:03:39.548" v="51" actId="47"/>
        <pc:sldMkLst>
          <pc:docMk/>
          <pc:sldMk cId="2906697816" sldId="2147481861"/>
        </pc:sldMkLst>
        <pc:spChg chg="mod">
          <ac:chgData name="Gertler, Charles (CONTR)" userId="358b04f6-4910-46c8-94dc-b8053eac4dec" providerId="ADAL" clId="{D86BDEBE-6DB4-4640-88BB-60E7BE672101}" dt="2024-04-12T14:02:17.227" v="27" actId="20577"/>
          <ac:spMkLst>
            <pc:docMk/>
            <pc:sldMk cId="2906697816" sldId="2147481861"/>
            <ac:spMk id="2" creationId="{63753D98-C025-E339-EC58-11ED0FDFFB5A}"/>
          </ac:spMkLst>
        </pc:spChg>
        <pc:spChg chg="del">
          <ac:chgData name="Gertler, Charles (CONTR)" userId="358b04f6-4910-46c8-94dc-b8053eac4dec" providerId="ADAL" clId="{D86BDEBE-6DB4-4640-88BB-60E7BE672101}" dt="2024-04-12T14:02:25.831" v="29" actId="478"/>
          <ac:spMkLst>
            <pc:docMk/>
            <pc:sldMk cId="2906697816" sldId="2147481861"/>
            <ac:spMk id="77" creationId="{A45023BA-BDC3-BF06-7959-0DBCDF136793}"/>
          </ac:spMkLst>
        </pc:spChg>
      </pc:sldChg>
      <pc:sldChg chg="modSp mod">
        <pc:chgData name="Gertler, Charles (CONTR)" userId="358b04f6-4910-46c8-94dc-b8053eac4dec" providerId="ADAL" clId="{D86BDEBE-6DB4-4640-88BB-60E7BE672101}" dt="2024-04-12T14:58:09.786" v="180" actId="20577"/>
        <pc:sldMkLst>
          <pc:docMk/>
          <pc:sldMk cId="3298680973" sldId="2147481871"/>
        </pc:sldMkLst>
        <pc:spChg chg="mod">
          <ac:chgData name="Gertler, Charles (CONTR)" userId="358b04f6-4910-46c8-94dc-b8053eac4dec" providerId="ADAL" clId="{D86BDEBE-6DB4-4640-88BB-60E7BE672101}" dt="2024-04-12T14:58:09.786" v="180" actId="20577"/>
          <ac:spMkLst>
            <pc:docMk/>
            <pc:sldMk cId="3298680973" sldId="2147481871"/>
            <ac:spMk id="18" creationId="{4B666315-4B13-9F54-7943-CFA2C746AD50}"/>
          </ac:spMkLst>
        </pc:spChg>
        <pc:picChg chg="mod">
          <ac:chgData name="Gertler, Charles (CONTR)" userId="358b04f6-4910-46c8-94dc-b8053eac4dec" providerId="ADAL" clId="{D86BDEBE-6DB4-4640-88BB-60E7BE672101}" dt="2024-04-12T14:57:54.678" v="178" actId="18131"/>
          <ac:picMkLst>
            <pc:docMk/>
            <pc:sldMk cId="3298680973" sldId="2147481871"/>
            <ac:picMk id="4" creationId="{6E3CE1EB-F35A-1B0A-456B-0539BE9AF754}"/>
          </ac:picMkLst>
        </pc:picChg>
        <pc:picChg chg="mod">
          <ac:chgData name="Gertler, Charles (CONTR)" userId="358b04f6-4910-46c8-94dc-b8053eac4dec" providerId="ADAL" clId="{D86BDEBE-6DB4-4640-88BB-60E7BE672101}" dt="2024-04-12T14:57:51.264" v="177" actId="18131"/>
          <ac:picMkLst>
            <pc:docMk/>
            <pc:sldMk cId="3298680973" sldId="2147481871"/>
            <ac:picMk id="5" creationId="{8EB2FC4D-5A70-547C-3F47-E67F6EEFC316}"/>
          </ac:picMkLst>
        </pc:picChg>
        <pc:picChg chg="mod">
          <ac:chgData name="Gertler, Charles (CONTR)" userId="358b04f6-4910-46c8-94dc-b8053eac4dec" providerId="ADAL" clId="{D86BDEBE-6DB4-4640-88BB-60E7BE672101}" dt="2024-04-12T14:57:47.748" v="176" actId="18131"/>
          <ac:picMkLst>
            <pc:docMk/>
            <pc:sldMk cId="3298680973" sldId="2147481871"/>
            <ac:picMk id="10" creationId="{5654D210-D83F-C971-23D9-E4C5A25EF9A7}"/>
          </ac:picMkLst>
        </pc:picChg>
        <pc:picChg chg="mod">
          <ac:chgData name="Gertler, Charles (CONTR)" userId="358b04f6-4910-46c8-94dc-b8053eac4dec" providerId="ADAL" clId="{D86BDEBE-6DB4-4640-88BB-60E7BE672101}" dt="2024-04-12T14:57:58.575" v="179" actId="18131"/>
          <ac:picMkLst>
            <pc:docMk/>
            <pc:sldMk cId="3298680973" sldId="2147481871"/>
            <ac:picMk id="12" creationId="{20A33978-CDDC-62DE-A907-A3F2665B1C8E}"/>
          </ac:picMkLst>
        </pc:picChg>
      </pc:sldChg>
      <pc:sldChg chg="modSp mod">
        <pc:chgData name="Gertler, Charles (CONTR)" userId="358b04f6-4910-46c8-94dc-b8053eac4dec" providerId="ADAL" clId="{D86BDEBE-6DB4-4640-88BB-60E7BE672101}" dt="2024-04-12T14:58:15.456" v="181" actId="20577"/>
        <pc:sldMkLst>
          <pc:docMk/>
          <pc:sldMk cId="1419187103" sldId="2147481872"/>
        </pc:sldMkLst>
        <pc:spChg chg="mod">
          <ac:chgData name="Gertler, Charles (CONTR)" userId="358b04f6-4910-46c8-94dc-b8053eac4dec" providerId="ADAL" clId="{D86BDEBE-6DB4-4640-88BB-60E7BE672101}" dt="2024-04-12T14:58:15.456" v="181" actId="20577"/>
          <ac:spMkLst>
            <pc:docMk/>
            <pc:sldMk cId="1419187103" sldId="2147481872"/>
            <ac:spMk id="18" creationId="{CA427EBC-4DD3-BE0A-F430-A83E0F3723D5}"/>
          </ac:spMkLst>
        </pc:spChg>
      </pc:sldChg>
      <pc:sldChg chg="modSp">
        <pc:chgData name="Gertler, Charles (CONTR)" userId="358b04f6-4910-46c8-94dc-b8053eac4dec" providerId="ADAL" clId="{D86BDEBE-6DB4-4640-88BB-60E7BE672101}" dt="2024-04-12T14:57:27.032" v="175" actId="20577"/>
        <pc:sldMkLst>
          <pc:docMk/>
          <pc:sldMk cId="4132443101" sldId="2147481873"/>
        </pc:sldMkLst>
        <pc:graphicFrameChg chg="mod">
          <ac:chgData name="Gertler, Charles (CONTR)" userId="358b04f6-4910-46c8-94dc-b8053eac4dec" providerId="ADAL" clId="{D86BDEBE-6DB4-4640-88BB-60E7BE672101}" dt="2024-04-12T14:57:27.032" v="175" actId="20577"/>
          <ac:graphicFrameMkLst>
            <pc:docMk/>
            <pc:sldMk cId="4132443101" sldId="2147481873"/>
            <ac:graphicFrameMk id="5" creationId="{659F9115-66E0-9780-B9D6-C7CE1B12A419}"/>
          </ac:graphicFrameMkLst>
        </pc:graphicFrameChg>
      </pc:sldChg>
      <pc:sldChg chg="modSp">
        <pc:chgData name="Gertler, Charles (CONTR)" userId="358b04f6-4910-46c8-94dc-b8053eac4dec" providerId="ADAL" clId="{D86BDEBE-6DB4-4640-88BB-60E7BE672101}" dt="2024-04-12T17:23:59.202" v="228" actId="20577"/>
        <pc:sldMkLst>
          <pc:docMk/>
          <pc:sldMk cId="3030348996" sldId="2147481875"/>
        </pc:sldMkLst>
        <pc:graphicFrameChg chg="mod">
          <ac:chgData name="Gertler, Charles (CONTR)" userId="358b04f6-4910-46c8-94dc-b8053eac4dec" providerId="ADAL" clId="{D86BDEBE-6DB4-4640-88BB-60E7BE672101}" dt="2024-04-12T17:23:59.202" v="228" actId="20577"/>
          <ac:graphicFrameMkLst>
            <pc:docMk/>
            <pc:sldMk cId="3030348996" sldId="2147481875"/>
            <ac:graphicFrameMk id="3" creationId="{B5AA7D21-8CEC-3664-C775-E236E52D68B5}"/>
          </ac:graphicFrameMkLst>
        </pc:graphicFrameChg>
      </pc:sldChg>
      <pc:sldChg chg="addSp delSp modSp add mod">
        <pc:chgData name="Gertler, Charles (CONTR)" userId="358b04f6-4910-46c8-94dc-b8053eac4dec" providerId="ADAL" clId="{D86BDEBE-6DB4-4640-88BB-60E7BE672101}" dt="2024-04-12T14:03:33.312" v="49" actId="1076"/>
        <pc:sldMkLst>
          <pc:docMk/>
          <pc:sldMk cId="14695471" sldId="2147481885"/>
        </pc:sldMkLst>
        <pc:spChg chg="del">
          <ac:chgData name="Gertler, Charles (CONTR)" userId="358b04f6-4910-46c8-94dc-b8053eac4dec" providerId="ADAL" clId="{D86BDEBE-6DB4-4640-88BB-60E7BE672101}" dt="2024-04-12T14:02:44.864" v="31" actId="478"/>
          <ac:spMkLst>
            <pc:docMk/>
            <pc:sldMk cId="14695471" sldId="2147481885"/>
            <ac:spMk id="9" creationId="{1F32FD60-E61A-231F-0235-39A6CA6E01C5}"/>
          </ac:spMkLst>
        </pc:spChg>
        <pc:spChg chg="del">
          <ac:chgData name="Gertler, Charles (CONTR)" userId="358b04f6-4910-46c8-94dc-b8053eac4dec" providerId="ADAL" clId="{D86BDEBE-6DB4-4640-88BB-60E7BE672101}" dt="2024-04-12T14:02:44.864" v="31" actId="478"/>
          <ac:spMkLst>
            <pc:docMk/>
            <pc:sldMk cId="14695471" sldId="2147481885"/>
            <ac:spMk id="10" creationId="{22ABD1B4-F323-15F0-973A-C9D46EB33395}"/>
          </ac:spMkLst>
        </pc:spChg>
        <pc:spChg chg="del">
          <ac:chgData name="Gertler, Charles (CONTR)" userId="358b04f6-4910-46c8-94dc-b8053eac4dec" providerId="ADAL" clId="{D86BDEBE-6DB4-4640-88BB-60E7BE672101}" dt="2024-04-12T14:02:44.864" v="31" actId="478"/>
          <ac:spMkLst>
            <pc:docMk/>
            <pc:sldMk cId="14695471" sldId="2147481885"/>
            <ac:spMk id="11" creationId="{A9AF3A2A-38B8-298D-1F3B-AC7604736921}"/>
          </ac:spMkLst>
        </pc:spChg>
        <pc:spChg chg="del">
          <ac:chgData name="Gertler, Charles (CONTR)" userId="358b04f6-4910-46c8-94dc-b8053eac4dec" providerId="ADAL" clId="{D86BDEBE-6DB4-4640-88BB-60E7BE672101}" dt="2024-04-12T14:02:44.864" v="31" actId="478"/>
          <ac:spMkLst>
            <pc:docMk/>
            <pc:sldMk cId="14695471" sldId="2147481885"/>
            <ac:spMk id="12" creationId="{DA22B915-A1B1-BBAD-7CCE-F694E7329624}"/>
          </ac:spMkLst>
        </pc:spChg>
        <pc:spChg chg="del">
          <ac:chgData name="Gertler, Charles (CONTR)" userId="358b04f6-4910-46c8-94dc-b8053eac4dec" providerId="ADAL" clId="{D86BDEBE-6DB4-4640-88BB-60E7BE672101}" dt="2024-04-12T14:02:44.864" v="31" actId="478"/>
          <ac:spMkLst>
            <pc:docMk/>
            <pc:sldMk cId="14695471" sldId="2147481885"/>
            <ac:spMk id="17" creationId="{60EF4022-1444-ED90-2937-F85E1B384782}"/>
          </ac:spMkLst>
        </pc:spChg>
        <pc:spChg chg="del">
          <ac:chgData name="Gertler, Charles (CONTR)" userId="358b04f6-4910-46c8-94dc-b8053eac4dec" providerId="ADAL" clId="{D86BDEBE-6DB4-4640-88BB-60E7BE672101}" dt="2024-04-12T14:02:44.864" v="31" actId="478"/>
          <ac:spMkLst>
            <pc:docMk/>
            <pc:sldMk cId="14695471" sldId="2147481885"/>
            <ac:spMk id="22" creationId="{370AA285-503E-2135-0486-05A65F49F91E}"/>
          </ac:spMkLst>
        </pc:spChg>
        <pc:spChg chg="del">
          <ac:chgData name="Gertler, Charles (CONTR)" userId="358b04f6-4910-46c8-94dc-b8053eac4dec" providerId="ADAL" clId="{D86BDEBE-6DB4-4640-88BB-60E7BE672101}" dt="2024-04-12T14:02:44.864" v="31" actId="478"/>
          <ac:spMkLst>
            <pc:docMk/>
            <pc:sldMk cId="14695471" sldId="2147481885"/>
            <ac:spMk id="23" creationId="{625C729F-374E-03EF-A37D-7508A8EFF5EE}"/>
          </ac:spMkLst>
        </pc:spChg>
        <pc:spChg chg="del">
          <ac:chgData name="Gertler, Charles (CONTR)" userId="358b04f6-4910-46c8-94dc-b8053eac4dec" providerId="ADAL" clId="{D86BDEBE-6DB4-4640-88BB-60E7BE672101}" dt="2024-04-12T14:02:44.864" v="31" actId="478"/>
          <ac:spMkLst>
            <pc:docMk/>
            <pc:sldMk cId="14695471" sldId="2147481885"/>
            <ac:spMk id="34" creationId="{271C6907-CAAF-ED0B-B207-6D2AE401DFBF}"/>
          </ac:spMkLst>
        </pc:spChg>
        <pc:spChg chg="del">
          <ac:chgData name="Gertler, Charles (CONTR)" userId="358b04f6-4910-46c8-94dc-b8053eac4dec" providerId="ADAL" clId="{D86BDEBE-6DB4-4640-88BB-60E7BE672101}" dt="2024-04-12T14:02:44.864" v="31" actId="478"/>
          <ac:spMkLst>
            <pc:docMk/>
            <pc:sldMk cId="14695471" sldId="2147481885"/>
            <ac:spMk id="35" creationId="{C8045BDF-F59F-80D1-948A-E862FD93EEB5}"/>
          </ac:spMkLst>
        </pc:spChg>
        <pc:spChg chg="del">
          <ac:chgData name="Gertler, Charles (CONTR)" userId="358b04f6-4910-46c8-94dc-b8053eac4dec" providerId="ADAL" clId="{D86BDEBE-6DB4-4640-88BB-60E7BE672101}" dt="2024-04-12T14:02:44.864" v="31" actId="478"/>
          <ac:spMkLst>
            <pc:docMk/>
            <pc:sldMk cId="14695471" sldId="2147481885"/>
            <ac:spMk id="36" creationId="{C71815E0-5031-D8F0-C0C7-9226D04DC7A4}"/>
          </ac:spMkLst>
        </pc:spChg>
        <pc:spChg chg="del">
          <ac:chgData name="Gertler, Charles (CONTR)" userId="358b04f6-4910-46c8-94dc-b8053eac4dec" providerId="ADAL" clId="{D86BDEBE-6DB4-4640-88BB-60E7BE672101}" dt="2024-04-12T14:02:44.864" v="31" actId="478"/>
          <ac:spMkLst>
            <pc:docMk/>
            <pc:sldMk cId="14695471" sldId="2147481885"/>
            <ac:spMk id="51" creationId="{CEA7B9F1-7FB1-C23D-280C-6E549145114B}"/>
          </ac:spMkLst>
        </pc:spChg>
        <pc:spChg chg="del">
          <ac:chgData name="Gertler, Charles (CONTR)" userId="358b04f6-4910-46c8-94dc-b8053eac4dec" providerId="ADAL" clId="{D86BDEBE-6DB4-4640-88BB-60E7BE672101}" dt="2024-04-12T14:02:44.864" v="31" actId="478"/>
          <ac:spMkLst>
            <pc:docMk/>
            <pc:sldMk cId="14695471" sldId="2147481885"/>
            <ac:spMk id="52" creationId="{75E8AC39-2DDC-3088-6F2A-5574B916FF0C}"/>
          </ac:spMkLst>
        </pc:spChg>
        <pc:spChg chg="del">
          <ac:chgData name="Gertler, Charles (CONTR)" userId="358b04f6-4910-46c8-94dc-b8053eac4dec" providerId="ADAL" clId="{D86BDEBE-6DB4-4640-88BB-60E7BE672101}" dt="2024-04-12T14:02:44.864" v="31" actId="478"/>
          <ac:spMkLst>
            <pc:docMk/>
            <pc:sldMk cId="14695471" sldId="2147481885"/>
            <ac:spMk id="53" creationId="{B7F476A2-3166-6A82-D5E7-41DC634D63DA}"/>
          </ac:spMkLst>
        </pc:spChg>
        <pc:spChg chg="del">
          <ac:chgData name="Gertler, Charles (CONTR)" userId="358b04f6-4910-46c8-94dc-b8053eac4dec" providerId="ADAL" clId="{D86BDEBE-6DB4-4640-88BB-60E7BE672101}" dt="2024-04-12T14:02:44.864" v="31" actId="478"/>
          <ac:spMkLst>
            <pc:docMk/>
            <pc:sldMk cId="14695471" sldId="2147481885"/>
            <ac:spMk id="54" creationId="{1D5BE9D1-3C2F-BF40-EA7C-5396F6198082}"/>
          </ac:spMkLst>
        </pc:spChg>
        <pc:spChg chg="del">
          <ac:chgData name="Gertler, Charles (CONTR)" userId="358b04f6-4910-46c8-94dc-b8053eac4dec" providerId="ADAL" clId="{D86BDEBE-6DB4-4640-88BB-60E7BE672101}" dt="2024-04-12T14:02:44.864" v="31" actId="478"/>
          <ac:spMkLst>
            <pc:docMk/>
            <pc:sldMk cId="14695471" sldId="2147481885"/>
            <ac:spMk id="55" creationId="{5CFB3B45-D62E-22DE-E924-4FE10619A869}"/>
          </ac:spMkLst>
        </pc:spChg>
        <pc:spChg chg="del">
          <ac:chgData name="Gertler, Charles (CONTR)" userId="358b04f6-4910-46c8-94dc-b8053eac4dec" providerId="ADAL" clId="{D86BDEBE-6DB4-4640-88BB-60E7BE672101}" dt="2024-04-12T14:02:44.864" v="31" actId="478"/>
          <ac:spMkLst>
            <pc:docMk/>
            <pc:sldMk cId="14695471" sldId="2147481885"/>
            <ac:spMk id="56" creationId="{22E4248E-4DB5-1FC7-2E20-07759FD73526}"/>
          </ac:spMkLst>
        </pc:spChg>
        <pc:spChg chg="del">
          <ac:chgData name="Gertler, Charles (CONTR)" userId="358b04f6-4910-46c8-94dc-b8053eac4dec" providerId="ADAL" clId="{D86BDEBE-6DB4-4640-88BB-60E7BE672101}" dt="2024-04-12T14:02:44.864" v="31" actId="478"/>
          <ac:spMkLst>
            <pc:docMk/>
            <pc:sldMk cId="14695471" sldId="2147481885"/>
            <ac:spMk id="57" creationId="{68CBA983-A0F7-D958-9C83-082429DEC666}"/>
          </ac:spMkLst>
        </pc:spChg>
        <pc:spChg chg="del">
          <ac:chgData name="Gertler, Charles (CONTR)" userId="358b04f6-4910-46c8-94dc-b8053eac4dec" providerId="ADAL" clId="{D86BDEBE-6DB4-4640-88BB-60E7BE672101}" dt="2024-04-12T14:02:44.864" v="31" actId="478"/>
          <ac:spMkLst>
            <pc:docMk/>
            <pc:sldMk cId="14695471" sldId="2147481885"/>
            <ac:spMk id="58" creationId="{4BC027E7-ADD7-D00D-8F0B-98D3985075A0}"/>
          </ac:spMkLst>
        </pc:spChg>
        <pc:spChg chg="del">
          <ac:chgData name="Gertler, Charles (CONTR)" userId="358b04f6-4910-46c8-94dc-b8053eac4dec" providerId="ADAL" clId="{D86BDEBE-6DB4-4640-88BB-60E7BE672101}" dt="2024-04-12T14:02:44.864" v="31" actId="478"/>
          <ac:spMkLst>
            <pc:docMk/>
            <pc:sldMk cId="14695471" sldId="2147481885"/>
            <ac:spMk id="59" creationId="{0B44B2C3-AB0E-389B-DF9B-B08843CADC20}"/>
          </ac:spMkLst>
        </pc:spChg>
        <pc:spChg chg="del">
          <ac:chgData name="Gertler, Charles (CONTR)" userId="358b04f6-4910-46c8-94dc-b8053eac4dec" providerId="ADAL" clId="{D86BDEBE-6DB4-4640-88BB-60E7BE672101}" dt="2024-04-12T14:02:44.864" v="31" actId="478"/>
          <ac:spMkLst>
            <pc:docMk/>
            <pc:sldMk cId="14695471" sldId="2147481885"/>
            <ac:spMk id="60" creationId="{17DA8A4A-0FF4-843F-6E7B-BC36B3A1AE99}"/>
          </ac:spMkLst>
        </pc:spChg>
        <pc:spChg chg="del">
          <ac:chgData name="Gertler, Charles (CONTR)" userId="358b04f6-4910-46c8-94dc-b8053eac4dec" providerId="ADAL" clId="{D86BDEBE-6DB4-4640-88BB-60E7BE672101}" dt="2024-04-12T14:02:44.864" v="31" actId="478"/>
          <ac:spMkLst>
            <pc:docMk/>
            <pc:sldMk cId="14695471" sldId="2147481885"/>
            <ac:spMk id="61" creationId="{834B11F9-38CF-3A07-F7DF-DB9BA1F7681D}"/>
          </ac:spMkLst>
        </pc:spChg>
        <pc:spChg chg="del">
          <ac:chgData name="Gertler, Charles (CONTR)" userId="358b04f6-4910-46c8-94dc-b8053eac4dec" providerId="ADAL" clId="{D86BDEBE-6DB4-4640-88BB-60E7BE672101}" dt="2024-04-12T14:02:44.864" v="31" actId="478"/>
          <ac:spMkLst>
            <pc:docMk/>
            <pc:sldMk cId="14695471" sldId="2147481885"/>
            <ac:spMk id="62" creationId="{219FDBE4-35D3-3772-6345-BB171B4B3760}"/>
          </ac:spMkLst>
        </pc:spChg>
        <pc:spChg chg="del">
          <ac:chgData name="Gertler, Charles (CONTR)" userId="358b04f6-4910-46c8-94dc-b8053eac4dec" providerId="ADAL" clId="{D86BDEBE-6DB4-4640-88BB-60E7BE672101}" dt="2024-04-12T14:02:44.864" v="31" actId="478"/>
          <ac:spMkLst>
            <pc:docMk/>
            <pc:sldMk cId="14695471" sldId="2147481885"/>
            <ac:spMk id="63" creationId="{A4C37CE2-06B6-B86C-FC39-D289E94B789D}"/>
          </ac:spMkLst>
        </pc:spChg>
        <pc:spChg chg="del">
          <ac:chgData name="Gertler, Charles (CONTR)" userId="358b04f6-4910-46c8-94dc-b8053eac4dec" providerId="ADAL" clId="{D86BDEBE-6DB4-4640-88BB-60E7BE672101}" dt="2024-04-12T14:02:44.864" v="31" actId="478"/>
          <ac:spMkLst>
            <pc:docMk/>
            <pc:sldMk cId="14695471" sldId="2147481885"/>
            <ac:spMk id="64" creationId="{781632A3-FBEC-380B-CB5F-5953B0E7E3FA}"/>
          </ac:spMkLst>
        </pc:spChg>
        <pc:spChg chg="del">
          <ac:chgData name="Gertler, Charles (CONTR)" userId="358b04f6-4910-46c8-94dc-b8053eac4dec" providerId="ADAL" clId="{D86BDEBE-6DB4-4640-88BB-60E7BE672101}" dt="2024-04-12T14:02:44.864" v="31" actId="478"/>
          <ac:spMkLst>
            <pc:docMk/>
            <pc:sldMk cId="14695471" sldId="2147481885"/>
            <ac:spMk id="69" creationId="{99F455C8-63EB-4D30-7C12-2178F22E4A91}"/>
          </ac:spMkLst>
        </pc:spChg>
        <pc:spChg chg="del">
          <ac:chgData name="Gertler, Charles (CONTR)" userId="358b04f6-4910-46c8-94dc-b8053eac4dec" providerId="ADAL" clId="{D86BDEBE-6DB4-4640-88BB-60E7BE672101}" dt="2024-04-12T14:02:44.864" v="31" actId="478"/>
          <ac:spMkLst>
            <pc:docMk/>
            <pc:sldMk cId="14695471" sldId="2147481885"/>
            <ac:spMk id="70" creationId="{D7D0C95D-345B-1ED9-B6EB-880255C3ADE5}"/>
          </ac:spMkLst>
        </pc:spChg>
        <pc:spChg chg="del">
          <ac:chgData name="Gertler, Charles (CONTR)" userId="358b04f6-4910-46c8-94dc-b8053eac4dec" providerId="ADAL" clId="{D86BDEBE-6DB4-4640-88BB-60E7BE672101}" dt="2024-04-12T14:02:44.864" v="31" actId="478"/>
          <ac:spMkLst>
            <pc:docMk/>
            <pc:sldMk cId="14695471" sldId="2147481885"/>
            <ac:spMk id="72" creationId="{497544C3-8D46-984B-D4B0-FF5234AA0812}"/>
          </ac:spMkLst>
        </pc:spChg>
        <pc:spChg chg="del">
          <ac:chgData name="Gertler, Charles (CONTR)" userId="358b04f6-4910-46c8-94dc-b8053eac4dec" providerId="ADAL" clId="{D86BDEBE-6DB4-4640-88BB-60E7BE672101}" dt="2024-04-12T14:02:44.864" v="31" actId="478"/>
          <ac:spMkLst>
            <pc:docMk/>
            <pc:sldMk cId="14695471" sldId="2147481885"/>
            <ac:spMk id="73" creationId="{677454BF-3141-7F03-2906-E5D5C813CB1E}"/>
          </ac:spMkLst>
        </pc:spChg>
        <pc:spChg chg="del">
          <ac:chgData name="Gertler, Charles (CONTR)" userId="358b04f6-4910-46c8-94dc-b8053eac4dec" providerId="ADAL" clId="{D86BDEBE-6DB4-4640-88BB-60E7BE672101}" dt="2024-04-12T14:02:44.864" v="31" actId="478"/>
          <ac:spMkLst>
            <pc:docMk/>
            <pc:sldMk cId="14695471" sldId="2147481885"/>
            <ac:spMk id="75" creationId="{42D16505-6CB8-01B4-3E6F-35164CAE185B}"/>
          </ac:spMkLst>
        </pc:spChg>
        <pc:spChg chg="del">
          <ac:chgData name="Gertler, Charles (CONTR)" userId="358b04f6-4910-46c8-94dc-b8053eac4dec" providerId="ADAL" clId="{D86BDEBE-6DB4-4640-88BB-60E7BE672101}" dt="2024-04-12T14:02:44.864" v="31" actId="478"/>
          <ac:spMkLst>
            <pc:docMk/>
            <pc:sldMk cId="14695471" sldId="2147481885"/>
            <ac:spMk id="76" creationId="{843B1952-2CFC-FD9F-F6B7-D91B042A77AA}"/>
          </ac:spMkLst>
        </pc:spChg>
        <pc:spChg chg="del">
          <ac:chgData name="Gertler, Charles (CONTR)" userId="358b04f6-4910-46c8-94dc-b8053eac4dec" providerId="ADAL" clId="{D86BDEBE-6DB4-4640-88BB-60E7BE672101}" dt="2024-04-12T14:02:47.235" v="32" actId="478"/>
          <ac:spMkLst>
            <pc:docMk/>
            <pc:sldMk cId="14695471" sldId="2147481885"/>
            <ac:spMk id="78" creationId="{0CBECD8C-B535-8512-EC34-0C2B6B6ED00B}"/>
          </ac:spMkLst>
        </pc:spChg>
        <pc:spChg chg="del">
          <ac:chgData name="Gertler, Charles (CONTR)" userId="358b04f6-4910-46c8-94dc-b8053eac4dec" providerId="ADAL" clId="{D86BDEBE-6DB4-4640-88BB-60E7BE672101}" dt="2024-04-12T14:02:44.864" v="31" actId="478"/>
          <ac:spMkLst>
            <pc:docMk/>
            <pc:sldMk cId="14695471" sldId="2147481885"/>
            <ac:spMk id="83" creationId="{D0F3780D-3CA6-2CAA-DA24-9BC77153AEFF}"/>
          </ac:spMkLst>
        </pc:spChg>
        <pc:spChg chg="del">
          <ac:chgData name="Gertler, Charles (CONTR)" userId="358b04f6-4910-46c8-94dc-b8053eac4dec" providerId="ADAL" clId="{D86BDEBE-6DB4-4640-88BB-60E7BE672101}" dt="2024-04-12T14:02:44.864" v="31" actId="478"/>
          <ac:spMkLst>
            <pc:docMk/>
            <pc:sldMk cId="14695471" sldId="2147481885"/>
            <ac:spMk id="85" creationId="{8805F02D-5418-8781-9A09-6421520D8AB5}"/>
          </ac:spMkLst>
        </pc:spChg>
        <pc:graphicFrameChg chg="del">
          <ac:chgData name="Gertler, Charles (CONTR)" userId="358b04f6-4910-46c8-94dc-b8053eac4dec" providerId="ADAL" clId="{D86BDEBE-6DB4-4640-88BB-60E7BE672101}" dt="2024-04-12T14:02:44.864" v="31" actId="478"/>
          <ac:graphicFrameMkLst>
            <pc:docMk/>
            <pc:sldMk cId="14695471" sldId="2147481885"/>
            <ac:graphicFrameMk id="45" creationId="{A2BA2803-5BC9-1981-3B06-08E3EDDA4794}"/>
          </ac:graphicFrameMkLst>
        </pc:graphicFrameChg>
        <pc:picChg chg="add mod">
          <ac:chgData name="Gertler, Charles (CONTR)" userId="358b04f6-4910-46c8-94dc-b8053eac4dec" providerId="ADAL" clId="{D86BDEBE-6DB4-4640-88BB-60E7BE672101}" dt="2024-04-12T14:03:30.149" v="48" actId="1076"/>
          <ac:picMkLst>
            <pc:docMk/>
            <pc:sldMk cId="14695471" sldId="2147481885"/>
            <ac:picMk id="3" creationId="{00122126-4E31-6D49-4B3C-04668B81720E}"/>
          </ac:picMkLst>
        </pc:picChg>
        <pc:picChg chg="add mod">
          <ac:chgData name="Gertler, Charles (CONTR)" userId="358b04f6-4910-46c8-94dc-b8053eac4dec" providerId="ADAL" clId="{D86BDEBE-6DB4-4640-88BB-60E7BE672101}" dt="2024-04-12T14:03:33.312" v="49" actId="1076"/>
          <ac:picMkLst>
            <pc:docMk/>
            <pc:sldMk cId="14695471" sldId="2147481885"/>
            <ac:picMk id="4" creationId="{36438996-B0DD-E874-E5F8-A9E5E859AAEF}"/>
          </ac:picMkLst>
        </pc:picChg>
        <pc:cxnChg chg="del">
          <ac:chgData name="Gertler, Charles (CONTR)" userId="358b04f6-4910-46c8-94dc-b8053eac4dec" providerId="ADAL" clId="{D86BDEBE-6DB4-4640-88BB-60E7BE672101}" dt="2024-04-12T14:02:44.864" v="31" actId="478"/>
          <ac:cxnSpMkLst>
            <pc:docMk/>
            <pc:sldMk cId="14695471" sldId="2147481885"/>
            <ac:cxnSpMk id="37" creationId="{80D90AFC-98EF-93FB-FCB5-604F80BED084}"/>
          </ac:cxnSpMkLst>
        </pc:cxnChg>
        <pc:cxnChg chg="del mod">
          <ac:chgData name="Gertler, Charles (CONTR)" userId="358b04f6-4910-46c8-94dc-b8053eac4dec" providerId="ADAL" clId="{D86BDEBE-6DB4-4640-88BB-60E7BE672101}" dt="2024-04-12T14:02:44.864" v="31" actId="478"/>
          <ac:cxnSpMkLst>
            <pc:docMk/>
            <pc:sldMk cId="14695471" sldId="2147481885"/>
            <ac:cxnSpMk id="38" creationId="{3588116B-334A-50BF-F025-E8331F21A14E}"/>
          </ac:cxnSpMkLst>
        </pc:cxnChg>
        <pc:cxnChg chg="del">
          <ac:chgData name="Gertler, Charles (CONTR)" userId="358b04f6-4910-46c8-94dc-b8053eac4dec" providerId="ADAL" clId="{D86BDEBE-6DB4-4640-88BB-60E7BE672101}" dt="2024-04-12T14:02:44.864" v="31" actId="478"/>
          <ac:cxnSpMkLst>
            <pc:docMk/>
            <pc:sldMk cId="14695471" sldId="2147481885"/>
            <ac:cxnSpMk id="39" creationId="{E7F5B478-7C37-538F-F630-F5E0804A60ED}"/>
          </ac:cxnSpMkLst>
        </pc:cxnChg>
        <pc:cxnChg chg="del mod">
          <ac:chgData name="Gertler, Charles (CONTR)" userId="358b04f6-4910-46c8-94dc-b8053eac4dec" providerId="ADAL" clId="{D86BDEBE-6DB4-4640-88BB-60E7BE672101}" dt="2024-04-12T14:02:44.864" v="31" actId="478"/>
          <ac:cxnSpMkLst>
            <pc:docMk/>
            <pc:sldMk cId="14695471" sldId="2147481885"/>
            <ac:cxnSpMk id="43" creationId="{FEA88A66-8511-2EA2-3A6B-C4DFB91912FA}"/>
          </ac:cxnSpMkLst>
        </pc:cxnChg>
        <pc:cxnChg chg="del">
          <ac:chgData name="Gertler, Charles (CONTR)" userId="358b04f6-4910-46c8-94dc-b8053eac4dec" providerId="ADAL" clId="{D86BDEBE-6DB4-4640-88BB-60E7BE672101}" dt="2024-04-12T14:02:44.864" v="31" actId="478"/>
          <ac:cxnSpMkLst>
            <pc:docMk/>
            <pc:sldMk cId="14695471" sldId="2147481885"/>
            <ac:cxnSpMk id="50" creationId="{E9C22DF3-C69F-A52E-D011-6097CA12FCCE}"/>
          </ac:cxnSpMkLst>
        </pc:cxnChg>
        <pc:cxnChg chg="del">
          <ac:chgData name="Gertler, Charles (CONTR)" userId="358b04f6-4910-46c8-94dc-b8053eac4dec" providerId="ADAL" clId="{D86BDEBE-6DB4-4640-88BB-60E7BE672101}" dt="2024-04-12T14:02:44.864" v="31" actId="478"/>
          <ac:cxnSpMkLst>
            <pc:docMk/>
            <pc:sldMk cId="14695471" sldId="2147481885"/>
            <ac:cxnSpMk id="80" creationId="{55E9E636-F1A0-B3DB-BE23-86B01FE54771}"/>
          </ac:cxnSpMkLst>
        </pc:cxnChg>
        <pc:cxnChg chg="del">
          <ac:chgData name="Gertler, Charles (CONTR)" userId="358b04f6-4910-46c8-94dc-b8053eac4dec" providerId="ADAL" clId="{D86BDEBE-6DB4-4640-88BB-60E7BE672101}" dt="2024-04-12T14:02:44.864" v="31" actId="478"/>
          <ac:cxnSpMkLst>
            <pc:docMk/>
            <pc:sldMk cId="14695471" sldId="2147481885"/>
            <ac:cxnSpMk id="82" creationId="{16B602AA-58CE-9037-5BFD-C017F27D025B}"/>
          </ac:cxnSpMkLst>
        </pc:cxnChg>
        <pc:cxnChg chg="del">
          <ac:chgData name="Gertler, Charles (CONTR)" userId="358b04f6-4910-46c8-94dc-b8053eac4dec" providerId="ADAL" clId="{D86BDEBE-6DB4-4640-88BB-60E7BE672101}" dt="2024-04-12T14:02:44.864" v="31" actId="478"/>
          <ac:cxnSpMkLst>
            <pc:docMk/>
            <pc:sldMk cId="14695471" sldId="2147481885"/>
            <ac:cxnSpMk id="84" creationId="{EF4895F1-6E5C-DDBD-4396-47781B7B889F}"/>
          </ac:cxnSpMkLst>
        </pc:cxnChg>
        <pc:cxnChg chg="del">
          <ac:chgData name="Gertler, Charles (CONTR)" userId="358b04f6-4910-46c8-94dc-b8053eac4dec" providerId="ADAL" clId="{D86BDEBE-6DB4-4640-88BB-60E7BE672101}" dt="2024-04-12T14:02:44.864" v="31" actId="478"/>
          <ac:cxnSpMkLst>
            <pc:docMk/>
            <pc:sldMk cId="14695471" sldId="2147481885"/>
            <ac:cxnSpMk id="86" creationId="{5C786AED-7BFE-F45F-3D55-1609CC3FDA3B}"/>
          </ac:cxnSpMkLst>
        </pc:cxnChg>
        <pc:cxnChg chg="del">
          <ac:chgData name="Gertler, Charles (CONTR)" userId="358b04f6-4910-46c8-94dc-b8053eac4dec" providerId="ADAL" clId="{D86BDEBE-6DB4-4640-88BB-60E7BE672101}" dt="2024-04-12T14:02:44.864" v="31" actId="478"/>
          <ac:cxnSpMkLst>
            <pc:docMk/>
            <pc:sldMk cId="14695471" sldId="2147481885"/>
            <ac:cxnSpMk id="88" creationId="{D8535957-D702-1001-79E6-A5AA5AA03330}"/>
          </ac:cxnSpMkLst>
        </pc:cxnChg>
        <pc:cxnChg chg="del">
          <ac:chgData name="Gertler, Charles (CONTR)" userId="358b04f6-4910-46c8-94dc-b8053eac4dec" providerId="ADAL" clId="{D86BDEBE-6DB4-4640-88BB-60E7BE672101}" dt="2024-04-12T14:02:44.864" v="31" actId="478"/>
          <ac:cxnSpMkLst>
            <pc:docMk/>
            <pc:sldMk cId="14695471" sldId="2147481885"/>
            <ac:cxnSpMk id="114" creationId="{A3BA0BA5-2FD1-2B94-4010-C5D9B95D8F3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9.xml.rels><?xml version="1.0" encoding="UTF-8" standalone="yes"?>
<Relationships xmlns="http://schemas.openxmlformats.org/package/2006/relationships"><Relationship Id="rId3" Type="http://schemas.openxmlformats.org/officeDocument/2006/relationships/oleObject" Target="https://usdoe.sharepoint.com/sites/DDPathways/Shared%20Documents/Next-Gen%20Geothermal/Outlines%20and%20Figures/Geothermal%20Liftoff%20Figure%20Raw%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Capacity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Conventional</c:v>
                </c:pt>
                <c:pt idx="1">
                  <c:v>Next-Generation</c:v>
                </c:pt>
              </c:strCache>
            </c:strRef>
          </c:cat>
          <c:val>
            <c:numRef>
              <c:f>Sheet1!$B$2:$B$3</c:f>
              <c:numCache>
                <c:formatCode>General</c:formatCode>
                <c:ptCount val="2"/>
                <c:pt idx="0">
                  <c:v>40</c:v>
                </c:pt>
                <c:pt idx="1">
                  <c:v>5500</c:v>
                </c:pt>
              </c:numCache>
            </c:numRef>
          </c:val>
          <c:extLst>
            <c:ext xmlns:c16="http://schemas.microsoft.com/office/drawing/2014/chart" uri="{C3380CC4-5D6E-409C-BE32-E72D297353CC}">
              <c16:uniqueId val="{00000000-BC0F-47DC-AACA-AEC43D6ED1E3}"/>
            </c:ext>
          </c:extLst>
        </c:ser>
        <c:dLbls>
          <c:showLegendKey val="0"/>
          <c:showVal val="0"/>
          <c:showCatName val="0"/>
          <c:showSerName val="0"/>
          <c:showPercent val="0"/>
          <c:showBubbleSize val="0"/>
        </c:dLbls>
        <c:gapWidth val="219"/>
        <c:overlap val="-27"/>
        <c:axId val="1059828735"/>
        <c:axId val="515050288"/>
      </c:barChart>
      <c:catAx>
        <c:axId val="105982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5050288"/>
        <c:crosses val="autoZero"/>
        <c:auto val="1"/>
        <c:lblAlgn val="ctr"/>
        <c:lblOffset val="100"/>
        <c:noMultiLvlLbl val="0"/>
      </c:catAx>
      <c:valAx>
        <c:axId val="51505028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Total resource</a:t>
                </a:r>
                <a:r>
                  <a:rPr lang="en-US" baseline="0"/>
                  <a:t> availability [GW]</a:t>
                </a:r>
                <a:endParaRPr lang="en-US"/>
              </a:p>
            </c:rich>
          </c:tx>
          <c:layout>
            <c:manualLayout>
              <c:xMode val="edge"/>
              <c:yMode val="edge"/>
              <c:x val="1.8115942028985508E-2"/>
              <c:y val="0.1413838800782098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9828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5652238063660479"/>
          <c:y val="0.13737108848604102"/>
          <c:w val="0.79502619363395222"/>
          <c:h val="0.83044346946481584"/>
        </c:manualLayout>
      </c:layout>
      <c:scatterChart>
        <c:scatterStyle val="smoothMarker"/>
        <c:varyColors val="0"/>
        <c:ser>
          <c:idx val="0"/>
          <c:order val="0"/>
          <c:tx>
            <c:strRef>
              <c:f>'[Geothermal Liftoff Figure Raw Data.xlsx]ROP_Figure'!$A$1</c:f>
              <c:strCache>
                <c:ptCount val="1"/>
                <c:pt idx="0">
                  <c:v>FORGE 78B32</c:v>
                </c:pt>
              </c:strCache>
            </c:strRef>
          </c:tx>
          <c:spPr>
            <a:ln w="19050" cap="rnd">
              <a:solidFill>
                <a:srgbClr val="05823C"/>
              </a:solidFill>
              <a:round/>
            </a:ln>
            <a:effectLst/>
          </c:spPr>
          <c:marker>
            <c:symbol val="none"/>
          </c:marker>
          <c:xVal>
            <c:numRef>
              <c:f>'[Geothermal Liftoff Figure Raw Data.xlsx]ROP_Figure'!$A$3:$A$75</c:f>
              <c:numCache>
                <c:formatCode>General</c:formatCode>
                <c:ptCount val="73"/>
                <c:pt idx="0">
                  <c:v>3.6379999999999999</c:v>
                </c:pt>
                <c:pt idx="1">
                  <c:v>8.9489999999999998</c:v>
                </c:pt>
                <c:pt idx="2">
                  <c:v>11.6</c:v>
                </c:pt>
                <c:pt idx="3">
                  <c:v>15.58</c:v>
                </c:pt>
                <c:pt idx="4">
                  <c:v>18.239999999999998</c:v>
                </c:pt>
                <c:pt idx="5">
                  <c:v>19.57</c:v>
                </c:pt>
                <c:pt idx="6">
                  <c:v>20.9</c:v>
                </c:pt>
                <c:pt idx="7">
                  <c:v>23.55</c:v>
                </c:pt>
                <c:pt idx="8">
                  <c:v>25.54</c:v>
                </c:pt>
                <c:pt idx="9">
                  <c:v>28.2</c:v>
                </c:pt>
                <c:pt idx="10">
                  <c:v>31.52</c:v>
                </c:pt>
                <c:pt idx="11">
                  <c:v>32.85</c:v>
                </c:pt>
                <c:pt idx="12">
                  <c:v>34.18</c:v>
                </c:pt>
                <c:pt idx="13">
                  <c:v>35.5</c:v>
                </c:pt>
                <c:pt idx="14">
                  <c:v>36.83</c:v>
                </c:pt>
                <c:pt idx="15">
                  <c:v>38.159999999999997</c:v>
                </c:pt>
                <c:pt idx="16">
                  <c:v>42.14</c:v>
                </c:pt>
                <c:pt idx="17">
                  <c:v>43.47</c:v>
                </c:pt>
                <c:pt idx="18">
                  <c:v>44.8</c:v>
                </c:pt>
                <c:pt idx="19">
                  <c:v>46.79</c:v>
                </c:pt>
                <c:pt idx="20">
                  <c:v>48.78</c:v>
                </c:pt>
                <c:pt idx="21">
                  <c:v>50.11</c:v>
                </c:pt>
                <c:pt idx="22">
                  <c:v>52.77</c:v>
                </c:pt>
                <c:pt idx="23">
                  <c:v>54.09</c:v>
                </c:pt>
                <c:pt idx="24">
                  <c:v>55.42</c:v>
                </c:pt>
                <c:pt idx="25">
                  <c:v>56.75</c:v>
                </c:pt>
                <c:pt idx="26">
                  <c:v>59.41</c:v>
                </c:pt>
                <c:pt idx="27">
                  <c:v>60.73</c:v>
                </c:pt>
                <c:pt idx="28">
                  <c:v>62.06</c:v>
                </c:pt>
                <c:pt idx="29">
                  <c:v>64.72</c:v>
                </c:pt>
                <c:pt idx="30">
                  <c:v>66.05</c:v>
                </c:pt>
                <c:pt idx="31">
                  <c:v>67.37</c:v>
                </c:pt>
                <c:pt idx="32">
                  <c:v>68.7</c:v>
                </c:pt>
                <c:pt idx="33">
                  <c:v>70.03</c:v>
                </c:pt>
                <c:pt idx="34">
                  <c:v>72.680000000000007</c:v>
                </c:pt>
                <c:pt idx="35">
                  <c:v>74.010000000000005</c:v>
                </c:pt>
                <c:pt idx="36">
                  <c:v>75.34</c:v>
                </c:pt>
                <c:pt idx="37">
                  <c:v>76.67</c:v>
                </c:pt>
                <c:pt idx="38">
                  <c:v>78</c:v>
                </c:pt>
                <c:pt idx="39">
                  <c:v>79.319999999999993</c:v>
                </c:pt>
                <c:pt idx="40">
                  <c:v>80.650000000000006</c:v>
                </c:pt>
                <c:pt idx="41">
                  <c:v>81.98</c:v>
                </c:pt>
                <c:pt idx="42">
                  <c:v>83.31</c:v>
                </c:pt>
                <c:pt idx="43">
                  <c:v>84.64</c:v>
                </c:pt>
                <c:pt idx="44">
                  <c:v>85.96</c:v>
                </c:pt>
                <c:pt idx="45">
                  <c:v>87.29</c:v>
                </c:pt>
                <c:pt idx="46">
                  <c:v>88.62</c:v>
                </c:pt>
                <c:pt idx="47">
                  <c:v>89.95</c:v>
                </c:pt>
                <c:pt idx="48">
                  <c:v>91.28</c:v>
                </c:pt>
                <c:pt idx="49">
                  <c:v>92.6</c:v>
                </c:pt>
                <c:pt idx="50">
                  <c:v>99.91</c:v>
                </c:pt>
                <c:pt idx="51">
                  <c:v>101.9</c:v>
                </c:pt>
                <c:pt idx="52">
                  <c:v>103.2</c:v>
                </c:pt>
                <c:pt idx="53">
                  <c:v>104.5</c:v>
                </c:pt>
                <c:pt idx="54">
                  <c:v>105.8</c:v>
                </c:pt>
                <c:pt idx="55">
                  <c:v>107.2</c:v>
                </c:pt>
                <c:pt idx="56">
                  <c:v>108.5</c:v>
                </c:pt>
              </c:numCache>
            </c:numRef>
          </c:xVal>
          <c:yVal>
            <c:numRef>
              <c:f>'[Geothermal Liftoff Figure Raw Data.xlsx]ROP_Figure'!$B$3:$B$75</c:f>
              <c:numCache>
                <c:formatCode>0.00</c:formatCode>
                <c:ptCount val="73"/>
                <c:pt idx="0">
                  <c:v>2061.9526273885299</c:v>
                </c:pt>
                <c:pt idx="1">
                  <c:v>2680.1187632696301</c:v>
                </c:pt>
                <c:pt idx="2">
                  <c:v>2812.5829352441601</c:v>
                </c:pt>
                <c:pt idx="3">
                  <c:v>2945.0471072186801</c:v>
                </c:pt>
                <c:pt idx="4">
                  <c:v>3033.3565552016898</c:v>
                </c:pt>
                <c:pt idx="5">
                  <c:v>3143.7433651804599</c:v>
                </c:pt>
                <c:pt idx="6">
                  <c:v>3298.2848991507399</c:v>
                </c:pt>
                <c:pt idx="7">
                  <c:v>3386.59434713375</c:v>
                </c:pt>
                <c:pt idx="8">
                  <c:v>3496.9811571125201</c:v>
                </c:pt>
                <c:pt idx="9">
                  <c:v>3585.2906050955398</c:v>
                </c:pt>
                <c:pt idx="10">
                  <c:v>3695.6774150743099</c:v>
                </c:pt>
                <c:pt idx="11">
                  <c:v>3850.2189490445799</c:v>
                </c:pt>
                <c:pt idx="12">
                  <c:v>4026.8378450106102</c:v>
                </c:pt>
                <c:pt idx="13">
                  <c:v>4159.3020169851297</c:v>
                </c:pt>
                <c:pt idx="14">
                  <c:v>4291.7661889596602</c:v>
                </c:pt>
                <c:pt idx="15">
                  <c:v>4402.1529989384198</c:v>
                </c:pt>
                <c:pt idx="16">
                  <c:v>4755.3907908704796</c:v>
                </c:pt>
                <c:pt idx="17">
                  <c:v>4843.7002388535002</c:v>
                </c:pt>
                <c:pt idx="18">
                  <c:v>4954.0870488322698</c:v>
                </c:pt>
                <c:pt idx="19">
                  <c:v>5042.3964968152804</c:v>
                </c:pt>
                <c:pt idx="20">
                  <c:v>5152.7833067940501</c:v>
                </c:pt>
                <c:pt idx="21">
                  <c:v>5241.0927547770698</c:v>
                </c:pt>
                <c:pt idx="22">
                  <c:v>5373.5569267515903</c:v>
                </c:pt>
                <c:pt idx="23">
                  <c:v>5461.8663747346</c:v>
                </c:pt>
                <c:pt idx="24">
                  <c:v>5550.1758227176197</c:v>
                </c:pt>
                <c:pt idx="25">
                  <c:v>5638.4852707006303</c:v>
                </c:pt>
                <c:pt idx="26">
                  <c:v>5793.0268046709098</c:v>
                </c:pt>
                <c:pt idx="27">
                  <c:v>5947.5683386411802</c:v>
                </c:pt>
                <c:pt idx="28">
                  <c:v>6080.0325106157097</c:v>
                </c:pt>
                <c:pt idx="29">
                  <c:v>6256.65140658174</c:v>
                </c:pt>
                <c:pt idx="30">
                  <c:v>6344.9608545647498</c:v>
                </c:pt>
                <c:pt idx="31">
                  <c:v>6433.2703025477704</c:v>
                </c:pt>
                <c:pt idx="32">
                  <c:v>6543.65711252654</c:v>
                </c:pt>
                <c:pt idx="33">
                  <c:v>6654.0439225052996</c:v>
                </c:pt>
                <c:pt idx="34">
                  <c:v>6742.3533704883203</c:v>
                </c:pt>
                <c:pt idx="35">
                  <c:v>6808.58545647558</c:v>
                </c:pt>
                <c:pt idx="36">
                  <c:v>6963.1269904458604</c:v>
                </c:pt>
                <c:pt idx="37">
                  <c:v>7095.59116242038</c:v>
                </c:pt>
                <c:pt idx="38">
                  <c:v>7205.9779723991496</c:v>
                </c:pt>
                <c:pt idx="39">
                  <c:v>7316.3647823779102</c:v>
                </c:pt>
                <c:pt idx="40">
                  <c:v>7382.5968683651799</c:v>
                </c:pt>
                <c:pt idx="41">
                  <c:v>7492.9836783439496</c:v>
                </c:pt>
                <c:pt idx="42">
                  <c:v>7603.3704883227101</c:v>
                </c:pt>
                <c:pt idx="43">
                  <c:v>7779.9893842887404</c:v>
                </c:pt>
                <c:pt idx="44">
                  <c:v>7912.45355626327</c:v>
                </c:pt>
                <c:pt idx="45">
                  <c:v>8022.8403662420296</c:v>
                </c:pt>
                <c:pt idx="46">
                  <c:v>8111.1498142250502</c:v>
                </c:pt>
                <c:pt idx="47">
                  <c:v>8243.6139861995707</c:v>
                </c:pt>
                <c:pt idx="48">
                  <c:v>8331.9234341825904</c:v>
                </c:pt>
                <c:pt idx="49">
                  <c:v>8420.2328821655992</c:v>
                </c:pt>
                <c:pt idx="50">
                  <c:v>8530.6196921443698</c:v>
                </c:pt>
                <c:pt idx="51">
                  <c:v>8641.0065021231403</c:v>
                </c:pt>
                <c:pt idx="52">
                  <c:v>8773.4706740976599</c:v>
                </c:pt>
                <c:pt idx="53">
                  <c:v>9038.3990180467099</c:v>
                </c:pt>
                <c:pt idx="54">
                  <c:v>9192.9405520169803</c:v>
                </c:pt>
                <c:pt idx="55">
                  <c:v>9347.4820859872598</c:v>
                </c:pt>
                <c:pt idx="56">
                  <c:v>9457.8688959660303</c:v>
                </c:pt>
              </c:numCache>
            </c:numRef>
          </c:yVal>
          <c:smooth val="1"/>
          <c:extLst>
            <c:ext xmlns:c16="http://schemas.microsoft.com/office/drawing/2014/chart" uri="{C3380CC4-5D6E-409C-BE32-E72D297353CC}">
              <c16:uniqueId val="{00000000-060D-460F-8214-8F136AB42945}"/>
            </c:ext>
          </c:extLst>
        </c:ser>
        <c:ser>
          <c:idx val="1"/>
          <c:order val="1"/>
          <c:tx>
            <c:strRef>
              <c:f>'[Geothermal Liftoff Figure Raw Data.xlsx]ROP_Figure'!$C$1</c:f>
              <c:strCache>
                <c:ptCount val="1"/>
                <c:pt idx="0">
                  <c:v>FORGE 5632</c:v>
                </c:pt>
              </c:strCache>
            </c:strRef>
          </c:tx>
          <c:spPr>
            <a:ln w="19050" cap="rnd">
              <a:solidFill>
                <a:srgbClr val="009643"/>
              </a:solidFill>
              <a:round/>
            </a:ln>
            <a:effectLst/>
          </c:spPr>
          <c:marker>
            <c:symbol val="none"/>
          </c:marker>
          <c:xVal>
            <c:numRef>
              <c:f>'[Geothermal Liftoff Figure Raw Data.xlsx]ROP_Figure'!$C$3:$C$36</c:f>
              <c:numCache>
                <c:formatCode>General</c:formatCode>
                <c:ptCount val="34"/>
                <c:pt idx="1">
                  <c:v>6.2930000000000001</c:v>
                </c:pt>
                <c:pt idx="2">
                  <c:v>7.6210000000000004</c:v>
                </c:pt>
                <c:pt idx="3">
                  <c:v>11.6</c:v>
                </c:pt>
                <c:pt idx="4">
                  <c:v>15.58</c:v>
                </c:pt>
                <c:pt idx="5">
                  <c:v>18.239999999999998</c:v>
                </c:pt>
                <c:pt idx="6">
                  <c:v>19.57</c:v>
                </c:pt>
                <c:pt idx="7">
                  <c:v>27.54</c:v>
                </c:pt>
                <c:pt idx="8">
                  <c:v>30.19</c:v>
                </c:pt>
                <c:pt idx="9">
                  <c:v>35.5</c:v>
                </c:pt>
                <c:pt idx="10">
                  <c:v>47.45</c:v>
                </c:pt>
                <c:pt idx="11">
                  <c:v>55.42</c:v>
                </c:pt>
                <c:pt idx="12">
                  <c:v>58.08</c:v>
                </c:pt>
                <c:pt idx="13">
                  <c:v>60.73</c:v>
                </c:pt>
                <c:pt idx="14">
                  <c:v>63.39</c:v>
                </c:pt>
                <c:pt idx="15">
                  <c:v>67.37</c:v>
                </c:pt>
                <c:pt idx="16">
                  <c:v>74.010000000000005</c:v>
                </c:pt>
                <c:pt idx="17">
                  <c:v>79.989999999999995</c:v>
                </c:pt>
                <c:pt idx="18">
                  <c:v>88.62</c:v>
                </c:pt>
                <c:pt idx="19">
                  <c:v>95.26</c:v>
                </c:pt>
                <c:pt idx="20">
                  <c:v>117.8</c:v>
                </c:pt>
                <c:pt idx="21">
                  <c:v>124.4</c:v>
                </c:pt>
                <c:pt idx="22">
                  <c:v>128.4</c:v>
                </c:pt>
                <c:pt idx="23">
                  <c:v>131.1</c:v>
                </c:pt>
                <c:pt idx="24">
                  <c:v>136.4</c:v>
                </c:pt>
                <c:pt idx="25">
                  <c:v>141.69999999999999</c:v>
                </c:pt>
                <c:pt idx="26">
                  <c:v>145.69999999999999</c:v>
                </c:pt>
                <c:pt idx="27">
                  <c:v>153.6</c:v>
                </c:pt>
                <c:pt idx="28">
                  <c:v>159</c:v>
                </c:pt>
                <c:pt idx="29">
                  <c:v>162.9</c:v>
                </c:pt>
                <c:pt idx="30">
                  <c:v>171.6</c:v>
                </c:pt>
                <c:pt idx="31">
                  <c:v>176.2</c:v>
                </c:pt>
                <c:pt idx="32">
                  <c:v>181.5</c:v>
                </c:pt>
                <c:pt idx="33">
                  <c:v>192.2</c:v>
                </c:pt>
              </c:numCache>
            </c:numRef>
          </c:xVal>
          <c:yVal>
            <c:numRef>
              <c:f>'[Geothermal Liftoff Figure Raw Data.xlsx]ROP_Figure'!$D$1:$D$36</c:f>
              <c:numCache>
                <c:formatCode>General</c:formatCode>
                <c:ptCount val="36"/>
                <c:pt idx="1">
                  <c:v>0</c:v>
                </c:pt>
                <c:pt idx="3" formatCode="0.00">
                  <c:v>2989.20183121019</c:v>
                </c:pt>
                <c:pt idx="4" formatCode="0.00">
                  <c:v>3165.8207271762199</c:v>
                </c:pt>
                <c:pt idx="5" formatCode="0.00">
                  <c:v>3474.9037951167702</c:v>
                </c:pt>
                <c:pt idx="6" formatCode="0.00">
                  <c:v>3695.6774150743099</c:v>
                </c:pt>
                <c:pt idx="7" formatCode="0.00">
                  <c:v>3960.6057590233499</c:v>
                </c:pt>
                <c:pt idx="8" formatCode="0.00">
                  <c:v>4093.06993099787</c:v>
                </c:pt>
                <c:pt idx="9" formatCode="0.00">
                  <c:v>4313.8435509554101</c:v>
                </c:pt>
                <c:pt idx="10" formatCode="0.00">
                  <c:v>4402.1529989384198</c:v>
                </c:pt>
                <c:pt idx="11" formatCode="0.00">
                  <c:v>4490.4624469214396</c:v>
                </c:pt>
                <c:pt idx="12" formatCode="0.00">
                  <c:v>4711.2360668789797</c:v>
                </c:pt>
                <c:pt idx="13" formatCode="0.00">
                  <c:v>4887.85496284501</c:v>
                </c:pt>
                <c:pt idx="14" formatCode="0.00">
                  <c:v>4932.0096868365099</c:v>
                </c:pt>
                <c:pt idx="15" formatCode="0.00">
                  <c:v>4976.1644108280198</c:v>
                </c:pt>
                <c:pt idx="16" formatCode="0.00">
                  <c:v>5020.3191348195296</c:v>
                </c:pt>
                <c:pt idx="17" formatCode="0.00">
                  <c:v>5108.6285828025402</c:v>
                </c:pt>
                <c:pt idx="18" formatCode="0.00">
                  <c:v>5373.5569267515903</c:v>
                </c:pt>
                <c:pt idx="19" formatCode="0.00">
                  <c:v>5506.0210987261098</c:v>
                </c:pt>
                <c:pt idx="20" formatCode="0.00">
                  <c:v>5815.1041666666597</c:v>
                </c:pt>
                <c:pt idx="21" formatCode="0.00">
                  <c:v>5903.4136146496803</c:v>
                </c:pt>
                <c:pt idx="22" formatCode="0.00">
                  <c:v>6477.4250265392702</c:v>
                </c:pt>
                <c:pt idx="23" formatCode="0.00">
                  <c:v>6565.7344745222899</c:v>
                </c:pt>
                <c:pt idx="24" formatCode="0.00">
                  <c:v>6654.0439225052996</c:v>
                </c:pt>
                <c:pt idx="25" formatCode="0.00">
                  <c:v>6742.3533704883203</c:v>
                </c:pt>
                <c:pt idx="26" formatCode="0.00">
                  <c:v>6830.66281847133</c:v>
                </c:pt>
                <c:pt idx="27" formatCode="0.00">
                  <c:v>6963.1269904458604</c:v>
                </c:pt>
                <c:pt idx="28" formatCode="0.00">
                  <c:v>7095.59116242038</c:v>
                </c:pt>
                <c:pt idx="29" formatCode="0.00">
                  <c:v>7448.8289543524397</c:v>
                </c:pt>
                <c:pt idx="30" formatCode="0.00">
                  <c:v>7669.6025743099799</c:v>
                </c:pt>
                <c:pt idx="31" formatCode="0.00">
                  <c:v>8022.8403662420296</c:v>
                </c:pt>
                <c:pt idx="32" formatCode="0.00">
                  <c:v>8342.9621151804604</c:v>
                </c:pt>
                <c:pt idx="33" formatCode="0.00">
                  <c:v>8420.2328821655992</c:v>
                </c:pt>
                <c:pt idx="34" formatCode="0.00">
                  <c:v>8596.8517781316295</c:v>
                </c:pt>
                <c:pt idx="35" formatCode="0.00">
                  <c:v>8817.6253980891706</c:v>
                </c:pt>
              </c:numCache>
            </c:numRef>
          </c:yVal>
          <c:smooth val="1"/>
          <c:extLst>
            <c:ext xmlns:c16="http://schemas.microsoft.com/office/drawing/2014/chart" uri="{C3380CC4-5D6E-409C-BE32-E72D297353CC}">
              <c16:uniqueId val="{00000001-060D-460F-8214-8F136AB42945}"/>
            </c:ext>
          </c:extLst>
        </c:ser>
        <c:ser>
          <c:idx val="2"/>
          <c:order val="2"/>
          <c:tx>
            <c:strRef>
              <c:f>'[Geothermal Liftoff Figure Raw Data.xlsx]ROP_Figure'!$E$1</c:f>
              <c:strCache>
                <c:ptCount val="1"/>
                <c:pt idx="0">
                  <c:v>FORGE 16A(78)32</c:v>
                </c:pt>
              </c:strCache>
            </c:strRef>
          </c:tx>
          <c:spPr>
            <a:ln w="19050" cap="rnd">
              <a:solidFill>
                <a:srgbClr val="00A84C"/>
              </a:solidFill>
              <a:round/>
            </a:ln>
            <a:effectLst/>
          </c:spPr>
          <c:marker>
            <c:symbol val="none"/>
          </c:marker>
          <c:xVal>
            <c:numRef>
              <c:f>'[Geothermal Liftoff Figure Raw Data.xlsx]ROP_Figure'!$E$3:$E$51</c:f>
              <c:numCache>
                <c:formatCode>General</c:formatCode>
                <c:ptCount val="49"/>
                <c:pt idx="0">
                  <c:v>4.9649999999999999</c:v>
                </c:pt>
                <c:pt idx="1">
                  <c:v>4.9649999999999999</c:v>
                </c:pt>
                <c:pt idx="2">
                  <c:v>6.2930000000000001</c:v>
                </c:pt>
                <c:pt idx="3">
                  <c:v>7.6210000000000004</c:v>
                </c:pt>
                <c:pt idx="4">
                  <c:v>8.9489999999999998</c:v>
                </c:pt>
                <c:pt idx="5">
                  <c:v>8.9489999999999998</c:v>
                </c:pt>
                <c:pt idx="6">
                  <c:v>10.27</c:v>
                </c:pt>
                <c:pt idx="7">
                  <c:v>11.6</c:v>
                </c:pt>
                <c:pt idx="8">
                  <c:v>12.93</c:v>
                </c:pt>
                <c:pt idx="9">
                  <c:v>15.58</c:v>
                </c:pt>
                <c:pt idx="10">
                  <c:v>23.55</c:v>
                </c:pt>
                <c:pt idx="11">
                  <c:v>35.5</c:v>
                </c:pt>
                <c:pt idx="12">
                  <c:v>36.83</c:v>
                </c:pt>
                <c:pt idx="13">
                  <c:v>39.49</c:v>
                </c:pt>
                <c:pt idx="14">
                  <c:v>47.45</c:v>
                </c:pt>
                <c:pt idx="15">
                  <c:v>52.77</c:v>
                </c:pt>
                <c:pt idx="16">
                  <c:v>56.75</c:v>
                </c:pt>
                <c:pt idx="17">
                  <c:v>76.67</c:v>
                </c:pt>
                <c:pt idx="18">
                  <c:v>81.98</c:v>
                </c:pt>
                <c:pt idx="19">
                  <c:v>87.29</c:v>
                </c:pt>
                <c:pt idx="20">
                  <c:v>89.95</c:v>
                </c:pt>
                <c:pt idx="21">
                  <c:v>100.5</c:v>
                </c:pt>
                <c:pt idx="22">
                  <c:v>116.5</c:v>
                </c:pt>
                <c:pt idx="23">
                  <c:v>123.1</c:v>
                </c:pt>
                <c:pt idx="24">
                  <c:v>131.1</c:v>
                </c:pt>
                <c:pt idx="25">
                  <c:v>149.69999999999999</c:v>
                </c:pt>
                <c:pt idx="26">
                  <c:v>153</c:v>
                </c:pt>
                <c:pt idx="27">
                  <c:v>172.2</c:v>
                </c:pt>
                <c:pt idx="28">
                  <c:v>181.5</c:v>
                </c:pt>
                <c:pt idx="29">
                  <c:v>184.2</c:v>
                </c:pt>
                <c:pt idx="30">
                  <c:v>188.2</c:v>
                </c:pt>
                <c:pt idx="31">
                  <c:v>193.5</c:v>
                </c:pt>
                <c:pt idx="32">
                  <c:v>199.5</c:v>
                </c:pt>
                <c:pt idx="33">
                  <c:v>214.7</c:v>
                </c:pt>
              </c:numCache>
            </c:numRef>
          </c:xVal>
          <c:yVal>
            <c:numRef>
              <c:f>'[Geothermal Liftoff Figure Raw Data.xlsx]ROP_Figure'!$F$3:$F$51</c:f>
              <c:numCache>
                <c:formatCode>0.00</c:formatCode>
                <c:ptCount val="49"/>
                <c:pt idx="0">
                  <c:v>1267.1675955414</c:v>
                </c:pt>
                <c:pt idx="1">
                  <c:v>1399.63176751592</c:v>
                </c:pt>
                <c:pt idx="2">
                  <c:v>1576.2506634819499</c:v>
                </c:pt>
                <c:pt idx="3">
                  <c:v>1708.7148354564699</c:v>
                </c:pt>
                <c:pt idx="4">
                  <c:v>1797.0242834394901</c:v>
                </c:pt>
                <c:pt idx="5">
                  <c:v>1929.4884554140101</c:v>
                </c:pt>
                <c:pt idx="6">
                  <c:v>2017.79790339702</c:v>
                </c:pt>
                <c:pt idx="7">
                  <c:v>2238.5715233545602</c:v>
                </c:pt>
                <c:pt idx="8">
                  <c:v>2326.8809713375699</c:v>
                </c:pt>
                <c:pt idx="9">
                  <c:v>2459.3451433120999</c:v>
                </c:pt>
                <c:pt idx="10">
                  <c:v>2945.0471072186801</c:v>
                </c:pt>
                <c:pt idx="11">
                  <c:v>3695.6774150743099</c:v>
                </c:pt>
                <c:pt idx="12">
                  <c:v>3872.2963110403298</c:v>
                </c:pt>
                <c:pt idx="13">
                  <c:v>4004.7604830148598</c:v>
                </c:pt>
                <c:pt idx="14">
                  <c:v>4313.8435509554101</c:v>
                </c:pt>
                <c:pt idx="15">
                  <c:v>4424.2303609341798</c:v>
                </c:pt>
                <c:pt idx="16">
                  <c:v>4534.6171709129503</c:v>
                </c:pt>
                <c:pt idx="17">
                  <c:v>4932.0096868365099</c:v>
                </c:pt>
                <c:pt idx="18">
                  <c:v>4976.1644108280198</c:v>
                </c:pt>
                <c:pt idx="19">
                  <c:v>5020.3191348195296</c:v>
                </c:pt>
                <c:pt idx="20">
                  <c:v>5020.3191348195296</c:v>
                </c:pt>
                <c:pt idx="21">
                  <c:v>5108.6285828025402</c:v>
                </c:pt>
                <c:pt idx="22">
                  <c:v>5329.4022027600804</c:v>
                </c:pt>
                <c:pt idx="23">
                  <c:v>5417.7116507431001</c:v>
                </c:pt>
                <c:pt idx="24">
                  <c:v>5506.0210987261098</c:v>
                </c:pt>
                <c:pt idx="25">
                  <c:v>5726.79471868365</c:v>
                </c:pt>
                <c:pt idx="26">
                  <c:v>5748.8720806793999</c:v>
                </c:pt>
                <c:pt idx="27">
                  <c:v>5815.1041666666597</c:v>
                </c:pt>
                <c:pt idx="28">
                  <c:v>5859.2588906581695</c:v>
                </c:pt>
                <c:pt idx="29">
                  <c:v>5903.4136146496803</c:v>
                </c:pt>
                <c:pt idx="30">
                  <c:v>5947.5683386411802</c:v>
                </c:pt>
                <c:pt idx="31">
                  <c:v>6212.4966825902302</c:v>
                </c:pt>
                <c:pt idx="32">
                  <c:v>6433.2703025477704</c:v>
                </c:pt>
                <c:pt idx="33">
                  <c:v>6874.8175424628398</c:v>
                </c:pt>
                <c:pt idx="34">
                  <c:v>7084.5524814225</c:v>
                </c:pt>
                <c:pt idx="35">
                  <c:v>7183.9006104033897</c:v>
                </c:pt>
                <c:pt idx="36">
                  <c:v>7548.1770833333303</c:v>
                </c:pt>
                <c:pt idx="37">
                  <c:v>7603.3704883227101</c:v>
                </c:pt>
                <c:pt idx="38">
                  <c:v>7978.6856422505298</c:v>
                </c:pt>
                <c:pt idx="39">
                  <c:v>8066.9950902335404</c:v>
                </c:pt>
                <c:pt idx="40">
                  <c:v>8729.3159501061491</c:v>
                </c:pt>
                <c:pt idx="41">
                  <c:v>8950.0895700636902</c:v>
                </c:pt>
                <c:pt idx="42">
                  <c:v>9082.5537420382097</c:v>
                </c:pt>
                <c:pt idx="43">
                  <c:v>9170.8631900212295</c:v>
                </c:pt>
                <c:pt idx="44">
                  <c:v>9391.6368099787596</c:v>
                </c:pt>
                <c:pt idx="45">
                  <c:v>9568.25570594479</c:v>
                </c:pt>
                <c:pt idx="46">
                  <c:v>10627.969081740899</c:v>
                </c:pt>
                <c:pt idx="47">
                  <c:v>10848.7427016985</c:v>
                </c:pt>
                <c:pt idx="48">
                  <c:v>10937.0521496815</c:v>
                </c:pt>
              </c:numCache>
            </c:numRef>
          </c:yVal>
          <c:smooth val="1"/>
          <c:extLst>
            <c:ext xmlns:c16="http://schemas.microsoft.com/office/drawing/2014/chart" uri="{C3380CC4-5D6E-409C-BE32-E72D297353CC}">
              <c16:uniqueId val="{00000002-060D-460F-8214-8F136AB42945}"/>
            </c:ext>
          </c:extLst>
        </c:ser>
        <c:ser>
          <c:idx val="3"/>
          <c:order val="3"/>
          <c:tx>
            <c:strRef>
              <c:f>'[Geothermal Liftoff Figure Raw Data.xlsx]ROP_Figure'!$G$1</c:f>
              <c:strCache>
                <c:ptCount val="1"/>
                <c:pt idx="0">
                  <c:v>FORGE 5832</c:v>
                </c:pt>
              </c:strCache>
            </c:strRef>
          </c:tx>
          <c:spPr>
            <a:ln w="19050" cap="rnd">
              <a:solidFill>
                <a:srgbClr val="59BA73"/>
              </a:solidFill>
              <a:round/>
            </a:ln>
            <a:effectLst/>
          </c:spPr>
          <c:marker>
            <c:symbol val="none"/>
          </c:marker>
          <c:xVal>
            <c:numRef>
              <c:f>'[Geothermal Liftoff Figure Raw Data.xlsx]ROP_Figure'!$G$3:$G$59</c:f>
              <c:numCache>
                <c:formatCode>General</c:formatCode>
                <c:ptCount val="57"/>
                <c:pt idx="0">
                  <c:v>12.94</c:v>
                </c:pt>
                <c:pt idx="1">
                  <c:v>17</c:v>
                </c:pt>
                <c:pt idx="2">
                  <c:v>27.85</c:v>
                </c:pt>
                <c:pt idx="3">
                  <c:v>30.56</c:v>
                </c:pt>
                <c:pt idx="4">
                  <c:v>45.46</c:v>
                </c:pt>
                <c:pt idx="5">
                  <c:v>56.31</c:v>
                </c:pt>
                <c:pt idx="6">
                  <c:v>60.37</c:v>
                </c:pt>
                <c:pt idx="7">
                  <c:v>68.5</c:v>
                </c:pt>
                <c:pt idx="8">
                  <c:v>71.209999999999994</c:v>
                </c:pt>
                <c:pt idx="9">
                  <c:v>73.930000000000007</c:v>
                </c:pt>
                <c:pt idx="10">
                  <c:v>91.54</c:v>
                </c:pt>
                <c:pt idx="11">
                  <c:v>98.32</c:v>
                </c:pt>
                <c:pt idx="12">
                  <c:v>99.68</c:v>
                </c:pt>
                <c:pt idx="13">
                  <c:v>111.8</c:v>
                </c:pt>
                <c:pt idx="14">
                  <c:v>114.5</c:v>
                </c:pt>
                <c:pt idx="15">
                  <c:v>121.3</c:v>
                </c:pt>
                <c:pt idx="16">
                  <c:v>128.1</c:v>
                </c:pt>
                <c:pt idx="17">
                  <c:v>144.4</c:v>
                </c:pt>
                <c:pt idx="18">
                  <c:v>151.1</c:v>
                </c:pt>
                <c:pt idx="19">
                  <c:v>157.9</c:v>
                </c:pt>
                <c:pt idx="20">
                  <c:v>164.7</c:v>
                </c:pt>
                <c:pt idx="21">
                  <c:v>167.4</c:v>
                </c:pt>
                <c:pt idx="22">
                  <c:v>187.7</c:v>
                </c:pt>
                <c:pt idx="23">
                  <c:v>190.4</c:v>
                </c:pt>
                <c:pt idx="24">
                  <c:v>199.2</c:v>
                </c:pt>
                <c:pt idx="25">
                  <c:v>208.7</c:v>
                </c:pt>
                <c:pt idx="26">
                  <c:v>218.2</c:v>
                </c:pt>
                <c:pt idx="27">
                  <c:v>227</c:v>
                </c:pt>
                <c:pt idx="28">
                  <c:v>236.5</c:v>
                </c:pt>
                <c:pt idx="29">
                  <c:v>247.4</c:v>
                </c:pt>
                <c:pt idx="30">
                  <c:v>252.8</c:v>
                </c:pt>
                <c:pt idx="31">
                  <c:v>274.5</c:v>
                </c:pt>
                <c:pt idx="32">
                  <c:v>281.2</c:v>
                </c:pt>
                <c:pt idx="33">
                  <c:v>300.2</c:v>
                </c:pt>
                <c:pt idx="34">
                  <c:v>305.60000000000002</c:v>
                </c:pt>
                <c:pt idx="35">
                  <c:v>312.39999999999998</c:v>
                </c:pt>
                <c:pt idx="36">
                  <c:v>318.5</c:v>
                </c:pt>
                <c:pt idx="37">
                  <c:v>331.4</c:v>
                </c:pt>
                <c:pt idx="38">
                  <c:v>336.8</c:v>
                </c:pt>
                <c:pt idx="39">
                  <c:v>350.4</c:v>
                </c:pt>
                <c:pt idx="40">
                  <c:v>355.8</c:v>
                </c:pt>
                <c:pt idx="41">
                  <c:v>362.6</c:v>
                </c:pt>
                <c:pt idx="42">
                  <c:v>368</c:v>
                </c:pt>
                <c:pt idx="43">
                  <c:v>374.8</c:v>
                </c:pt>
                <c:pt idx="44">
                  <c:v>380.2</c:v>
                </c:pt>
                <c:pt idx="45">
                  <c:v>385.6</c:v>
                </c:pt>
                <c:pt idx="46">
                  <c:v>392.4</c:v>
                </c:pt>
                <c:pt idx="47">
                  <c:v>397.8</c:v>
                </c:pt>
                <c:pt idx="48">
                  <c:v>407.3</c:v>
                </c:pt>
                <c:pt idx="49">
                  <c:v>412.7</c:v>
                </c:pt>
                <c:pt idx="50">
                  <c:v>429</c:v>
                </c:pt>
                <c:pt idx="51">
                  <c:v>434.4</c:v>
                </c:pt>
                <c:pt idx="52">
                  <c:v>438.5</c:v>
                </c:pt>
                <c:pt idx="53">
                  <c:v>443.9</c:v>
                </c:pt>
                <c:pt idx="54">
                  <c:v>449.3</c:v>
                </c:pt>
                <c:pt idx="55">
                  <c:v>453.4</c:v>
                </c:pt>
                <c:pt idx="56">
                  <c:v>457.4</c:v>
                </c:pt>
              </c:numCache>
            </c:numRef>
          </c:xVal>
          <c:yVal>
            <c:numRef>
              <c:f>'[Geothermal Liftoff Figure Raw Data.xlsx]ROP_Figure'!$H$1:$H$59</c:f>
              <c:numCache>
                <c:formatCode>General</c:formatCode>
                <c:ptCount val="59"/>
                <c:pt idx="1">
                  <c:v>0</c:v>
                </c:pt>
                <c:pt idx="2" formatCode="0.00">
                  <c:v>177.84676981541801</c:v>
                </c:pt>
                <c:pt idx="3" formatCode="0.00">
                  <c:v>358.492806731813</c:v>
                </c:pt>
                <c:pt idx="4" formatCode="0.00">
                  <c:v>629.46186210640599</c:v>
                </c:pt>
                <c:pt idx="5" formatCode="0.00">
                  <c:v>764.94638979370302</c:v>
                </c:pt>
                <c:pt idx="6" formatCode="0.00">
                  <c:v>1216.5614820846899</c:v>
                </c:pt>
                <c:pt idx="7" formatCode="0.00">
                  <c:v>1487.5305374592799</c:v>
                </c:pt>
                <c:pt idx="8" formatCode="0.00">
                  <c:v>1668.17657437567</c:v>
                </c:pt>
                <c:pt idx="9" formatCode="0.00">
                  <c:v>1848.82261129207</c:v>
                </c:pt>
                <c:pt idx="10" formatCode="0.00">
                  <c:v>1939.14562975027</c:v>
                </c:pt>
                <c:pt idx="11" formatCode="0.00">
                  <c:v>2074.6301574375598</c:v>
                </c:pt>
                <c:pt idx="12" formatCode="0.00">
                  <c:v>2571.4067589576498</c:v>
                </c:pt>
                <c:pt idx="13" formatCode="0.00">
                  <c:v>2706.89128664495</c:v>
                </c:pt>
                <c:pt idx="14" formatCode="0.00">
                  <c:v>2797.2143051031398</c:v>
                </c:pt>
                <c:pt idx="15" formatCode="0.00">
                  <c:v>3113.3448697068402</c:v>
                </c:pt>
                <c:pt idx="16" formatCode="0.00">
                  <c:v>3113.3448697068402</c:v>
                </c:pt>
                <c:pt idx="17" formatCode="0.00">
                  <c:v>3248.82939739413</c:v>
                </c:pt>
                <c:pt idx="18" formatCode="0.00">
                  <c:v>3339.1524158523298</c:v>
                </c:pt>
                <c:pt idx="19" formatCode="0.00">
                  <c:v>3519.7984527687299</c:v>
                </c:pt>
                <c:pt idx="20" formatCode="0.00">
                  <c:v>3655.2829804560201</c:v>
                </c:pt>
                <c:pt idx="21" formatCode="0.00">
                  <c:v>3745.60599891422</c:v>
                </c:pt>
                <c:pt idx="22" formatCode="0.00">
                  <c:v>3835.9290173724198</c:v>
                </c:pt>
                <c:pt idx="23" formatCode="0.00">
                  <c:v>3835.9290173724198</c:v>
                </c:pt>
                <c:pt idx="24" formatCode="0.00">
                  <c:v>4197.2210912052096</c:v>
                </c:pt>
                <c:pt idx="25" formatCode="0.00">
                  <c:v>4219.8018458197603</c:v>
                </c:pt>
                <c:pt idx="26" formatCode="0.00">
                  <c:v>4310.1248642779501</c:v>
                </c:pt>
                <c:pt idx="27" formatCode="0.00">
                  <c:v>4355.2863735070496</c:v>
                </c:pt>
                <c:pt idx="28" formatCode="0.00">
                  <c:v>4400.4478827361499</c:v>
                </c:pt>
                <c:pt idx="29" formatCode="0.00">
                  <c:v>4423.0286373506997</c:v>
                </c:pt>
                <c:pt idx="30" formatCode="0.00">
                  <c:v>4468.1901465798001</c:v>
                </c:pt>
                <c:pt idx="31" formatCode="0.00">
                  <c:v>4558.5131650379999</c:v>
                </c:pt>
                <c:pt idx="32" formatCode="0.00">
                  <c:v>4603.6746742671003</c:v>
                </c:pt>
                <c:pt idx="33" formatCode="0.00">
                  <c:v>4739.1592019543896</c:v>
                </c:pt>
                <c:pt idx="34" formatCode="0.00">
                  <c:v>4829.4822204125903</c:v>
                </c:pt>
                <c:pt idx="35" formatCode="0.00">
                  <c:v>4964.9667480998896</c:v>
                </c:pt>
                <c:pt idx="36" formatCode="0.00">
                  <c:v>4987.5475027144403</c:v>
                </c:pt>
                <c:pt idx="37" formatCode="0.00">
                  <c:v>5055.2897665580804</c:v>
                </c:pt>
                <c:pt idx="38" formatCode="0.00">
                  <c:v>5077.8705211726301</c:v>
                </c:pt>
                <c:pt idx="39" formatCode="0.00">
                  <c:v>5190.7742942453797</c:v>
                </c:pt>
                <c:pt idx="40" formatCode="0.00">
                  <c:v>5190.7742942453797</c:v>
                </c:pt>
                <c:pt idx="41" formatCode="0.00">
                  <c:v>5326.2588219326799</c:v>
                </c:pt>
                <c:pt idx="42" formatCode="0.00">
                  <c:v>5371.4203311617803</c:v>
                </c:pt>
                <c:pt idx="43" formatCode="0.00">
                  <c:v>5416.5818403908797</c:v>
                </c:pt>
                <c:pt idx="44" formatCode="0.00">
                  <c:v>5416.5818403908797</c:v>
                </c:pt>
                <c:pt idx="45" formatCode="0.00">
                  <c:v>5506.9048588490696</c:v>
                </c:pt>
                <c:pt idx="46" formatCode="0.00">
                  <c:v>5552.0663680781699</c:v>
                </c:pt>
                <c:pt idx="47" formatCode="0.00">
                  <c:v>5552.0663680781699</c:v>
                </c:pt>
                <c:pt idx="48" formatCode="0.00">
                  <c:v>5642.3893865363698</c:v>
                </c:pt>
                <c:pt idx="49" formatCode="0.00">
                  <c:v>5687.5508957654702</c:v>
                </c:pt>
                <c:pt idx="50" formatCode="0.00">
                  <c:v>5777.87391422367</c:v>
                </c:pt>
                <c:pt idx="51" formatCode="0.00">
                  <c:v>5777.87391422367</c:v>
                </c:pt>
                <c:pt idx="52" formatCode="0.00">
                  <c:v>5958.5199511400597</c:v>
                </c:pt>
                <c:pt idx="53" formatCode="0.00">
                  <c:v>6003.68146036916</c:v>
                </c:pt>
                <c:pt idx="54" formatCode="0.00">
                  <c:v>6003.68146036916</c:v>
                </c:pt>
                <c:pt idx="55" formatCode="0.00">
                  <c:v>6048.8429695982604</c:v>
                </c:pt>
                <c:pt idx="56" formatCode="0.00">
                  <c:v>6139.1659880564603</c:v>
                </c:pt>
                <c:pt idx="57" formatCode="0.00">
                  <c:v>6184.3274972855597</c:v>
                </c:pt>
                <c:pt idx="58" formatCode="0.00">
                  <c:v>6184.3274972855597</c:v>
                </c:pt>
              </c:numCache>
            </c:numRef>
          </c:yVal>
          <c:smooth val="1"/>
          <c:extLst>
            <c:ext xmlns:c16="http://schemas.microsoft.com/office/drawing/2014/chart" uri="{C3380CC4-5D6E-409C-BE32-E72D297353CC}">
              <c16:uniqueId val="{00000003-060D-460F-8214-8F136AB42945}"/>
            </c:ext>
          </c:extLst>
        </c:ser>
        <c:ser>
          <c:idx val="4"/>
          <c:order val="4"/>
          <c:tx>
            <c:strRef>
              <c:f>'[Geothermal Liftoff Figure Raw Data.xlsx]ROP_Figure'!$I$1</c:f>
              <c:strCache>
                <c:ptCount val="1"/>
                <c:pt idx="0">
                  <c:v>70FT/HR</c:v>
                </c:pt>
              </c:strCache>
            </c:strRef>
          </c:tx>
          <c:spPr>
            <a:ln w="19050" cap="rnd">
              <a:solidFill>
                <a:srgbClr val="C00000"/>
              </a:solidFill>
              <a:prstDash val="dash"/>
              <a:round/>
            </a:ln>
            <a:effectLst/>
          </c:spPr>
          <c:marker>
            <c:symbol val="none"/>
          </c:marker>
          <c:xVal>
            <c:numRef>
              <c:f>'[Geothermal Liftoff Figure Raw Data.xlsx]ROP_Figure'!$I$3:$I$18</c:f>
              <c:numCache>
                <c:formatCode>General</c:formatCode>
                <c:ptCount val="16"/>
                <c:pt idx="0">
                  <c:v>0</c:v>
                </c:pt>
                <c:pt idx="1">
                  <c:v>10</c:v>
                </c:pt>
                <c:pt idx="2">
                  <c:v>20</c:v>
                </c:pt>
                <c:pt idx="3">
                  <c:v>30</c:v>
                </c:pt>
                <c:pt idx="4">
                  <c:v>40</c:v>
                </c:pt>
                <c:pt idx="5">
                  <c:v>50</c:v>
                </c:pt>
                <c:pt idx="6">
                  <c:v>60</c:v>
                </c:pt>
                <c:pt idx="7">
                  <c:v>70</c:v>
                </c:pt>
                <c:pt idx="8">
                  <c:v>80</c:v>
                </c:pt>
                <c:pt idx="9">
                  <c:v>90</c:v>
                </c:pt>
                <c:pt idx="10">
                  <c:v>100</c:v>
                </c:pt>
              </c:numCache>
            </c:numRef>
          </c:xVal>
          <c:yVal>
            <c:numRef>
              <c:f>'[Geothermal Liftoff Figure Raw Data.xlsx]ROP_Figure'!$J$3:$J$18</c:f>
              <c:numCache>
                <c:formatCode>General</c:formatCode>
                <c:ptCount val="16"/>
                <c:pt idx="0">
                  <c:v>2000</c:v>
                </c:pt>
                <c:pt idx="1">
                  <c:v>3200</c:v>
                </c:pt>
                <c:pt idx="2">
                  <c:v>4400</c:v>
                </c:pt>
                <c:pt idx="3">
                  <c:v>5600</c:v>
                </c:pt>
                <c:pt idx="4">
                  <c:v>6800</c:v>
                </c:pt>
                <c:pt idx="5">
                  <c:v>8000</c:v>
                </c:pt>
                <c:pt idx="6">
                  <c:v>9200</c:v>
                </c:pt>
                <c:pt idx="7">
                  <c:v>10400</c:v>
                </c:pt>
                <c:pt idx="8">
                  <c:v>11600</c:v>
                </c:pt>
                <c:pt idx="9">
                  <c:v>12800</c:v>
                </c:pt>
                <c:pt idx="10">
                  <c:v>14000</c:v>
                </c:pt>
              </c:numCache>
            </c:numRef>
          </c:yVal>
          <c:smooth val="1"/>
          <c:extLst>
            <c:ext xmlns:c16="http://schemas.microsoft.com/office/drawing/2014/chart" uri="{C3380CC4-5D6E-409C-BE32-E72D297353CC}">
              <c16:uniqueId val="{00000004-060D-460F-8214-8F136AB42945}"/>
            </c:ext>
          </c:extLst>
        </c:ser>
        <c:ser>
          <c:idx val="5"/>
          <c:order val="5"/>
          <c:tx>
            <c:strRef>
              <c:f>'[Geothermal Liftoff Figure Raw Data.xlsx]ROP_Figure'!$K$1</c:f>
              <c:strCache>
                <c:ptCount val="1"/>
                <c:pt idx="0">
                  <c:v>300ft/hr</c:v>
                </c:pt>
              </c:strCache>
            </c:strRef>
          </c:tx>
          <c:spPr>
            <a:ln w="19050" cap="rnd">
              <a:solidFill>
                <a:srgbClr val="C00000"/>
              </a:solidFill>
              <a:prstDash val="sysDash"/>
              <a:round/>
            </a:ln>
            <a:effectLst/>
          </c:spPr>
          <c:marker>
            <c:symbol val="none"/>
          </c:marker>
          <c:xVal>
            <c:numRef>
              <c:f>'[Geothermal Liftoff Figure Raw Data.xlsx]ROP_Figure'!$K$3:$K$10</c:f>
              <c:numCache>
                <c:formatCode>General</c:formatCode>
                <c:ptCount val="8"/>
                <c:pt idx="0">
                  <c:v>0</c:v>
                </c:pt>
                <c:pt idx="1">
                  <c:v>10</c:v>
                </c:pt>
                <c:pt idx="2">
                  <c:v>20</c:v>
                </c:pt>
                <c:pt idx="3">
                  <c:v>30</c:v>
                </c:pt>
                <c:pt idx="4">
                  <c:v>40</c:v>
                </c:pt>
                <c:pt idx="5">
                  <c:v>50</c:v>
                </c:pt>
                <c:pt idx="6">
                  <c:v>60</c:v>
                </c:pt>
                <c:pt idx="7">
                  <c:v>70</c:v>
                </c:pt>
              </c:numCache>
            </c:numRef>
          </c:xVal>
          <c:yVal>
            <c:numRef>
              <c:f>'[Geothermal Liftoff Figure Raw Data.xlsx]ROP_Figure'!$L$3:$L$10</c:f>
              <c:numCache>
                <c:formatCode>General</c:formatCode>
                <c:ptCount val="8"/>
                <c:pt idx="0">
                  <c:v>2000</c:v>
                </c:pt>
                <c:pt idx="1">
                  <c:v>4000</c:v>
                </c:pt>
                <c:pt idx="2">
                  <c:v>6000</c:v>
                </c:pt>
                <c:pt idx="3">
                  <c:v>8000</c:v>
                </c:pt>
                <c:pt idx="4">
                  <c:v>10000</c:v>
                </c:pt>
                <c:pt idx="5">
                  <c:v>12000</c:v>
                </c:pt>
                <c:pt idx="6">
                  <c:v>14000</c:v>
                </c:pt>
                <c:pt idx="7">
                  <c:v>16000</c:v>
                </c:pt>
              </c:numCache>
            </c:numRef>
          </c:yVal>
          <c:smooth val="1"/>
          <c:extLst>
            <c:ext xmlns:c16="http://schemas.microsoft.com/office/drawing/2014/chart" uri="{C3380CC4-5D6E-409C-BE32-E72D297353CC}">
              <c16:uniqueId val="{00000005-060D-460F-8214-8F136AB42945}"/>
            </c:ext>
          </c:extLst>
        </c:ser>
        <c:dLbls>
          <c:showLegendKey val="0"/>
          <c:showVal val="0"/>
          <c:showCatName val="0"/>
          <c:showSerName val="0"/>
          <c:showPercent val="0"/>
          <c:showBubbleSize val="0"/>
        </c:dLbls>
        <c:axId val="880230751"/>
        <c:axId val="898714655"/>
      </c:scatterChart>
      <c:valAx>
        <c:axId val="880230751"/>
        <c:scaling>
          <c:orientation val="minMax"/>
        </c:scaling>
        <c:delete val="0"/>
        <c:axPos val="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b="1"/>
                  <a:t>Drilling time [hrs]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8714655"/>
        <c:crosses val="autoZero"/>
        <c:crossBetween val="midCat"/>
      </c:valAx>
      <c:valAx>
        <c:axId val="898714655"/>
        <c:scaling>
          <c:orientation val="maxMin"/>
          <c:max val="14000"/>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b="1"/>
                  <a:t>Drilling depth [ft]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02307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59BA73"/>
              </a:solidFill>
              <a:ln>
                <a:noFill/>
              </a:ln>
              <a:effectLst/>
            </c:spPr>
            <c:extLst>
              <c:ext xmlns:c16="http://schemas.microsoft.com/office/drawing/2014/chart" uri="{C3380CC4-5D6E-409C-BE32-E72D297353CC}">
                <c16:uniqueId val="{00000001-9CEA-4124-8CE7-25BB22917879}"/>
              </c:ext>
            </c:extLst>
          </c:dPt>
          <c:dPt>
            <c:idx val="1"/>
            <c:invertIfNegative val="0"/>
            <c:bubble3D val="0"/>
            <c:spPr>
              <a:solidFill>
                <a:srgbClr val="00A84C"/>
              </a:solidFill>
              <a:ln>
                <a:noFill/>
              </a:ln>
              <a:effectLst/>
            </c:spPr>
            <c:extLst>
              <c:ext xmlns:c16="http://schemas.microsoft.com/office/drawing/2014/chart" uri="{C3380CC4-5D6E-409C-BE32-E72D297353CC}">
                <c16:uniqueId val="{00000003-9CEA-4124-8CE7-25BB22917879}"/>
              </c:ext>
            </c:extLst>
          </c:dPt>
          <c:dPt>
            <c:idx val="2"/>
            <c:invertIfNegative val="0"/>
            <c:bubble3D val="0"/>
            <c:spPr>
              <a:solidFill>
                <a:srgbClr val="0C9B4C"/>
              </a:solidFill>
              <a:ln>
                <a:noFill/>
              </a:ln>
              <a:effectLst/>
            </c:spPr>
            <c:extLst>
              <c:ext xmlns:c16="http://schemas.microsoft.com/office/drawing/2014/chart" uri="{C3380CC4-5D6E-409C-BE32-E72D297353CC}">
                <c16:uniqueId val="{00000005-9CEA-4124-8CE7-25BB22917879}"/>
              </c:ext>
            </c:extLst>
          </c:dPt>
          <c:dPt>
            <c:idx val="4"/>
            <c:invertIfNegative val="0"/>
            <c:bubble3D val="0"/>
            <c:spPr>
              <a:solidFill>
                <a:srgbClr val="C00000"/>
              </a:solidFill>
              <a:ln>
                <a:noFill/>
              </a:ln>
              <a:effectLst/>
            </c:spPr>
            <c:extLst>
              <c:ext xmlns:c16="http://schemas.microsoft.com/office/drawing/2014/chart" uri="{C3380CC4-5D6E-409C-BE32-E72D297353CC}">
                <c16:uniqueId val="{00000007-9CEA-4124-8CE7-25BB22917879}"/>
              </c:ext>
            </c:extLst>
          </c:dPt>
          <c:dLbls>
            <c:dLbl>
              <c:idx val="0"/>
              <c:layout>
                <c:manualLayout>
                  <c:x val="-2.4542072939427264E-3"/>
                  <c:y val="-4.6426560013525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EA-4124-8CE7-25BB22917879}"/>
                </c:ext>
              </c:extLst>
            </c:dLbl>
            <c:dLbl>
              <c:idx val="1"/>
              <c:layout>
                <c:manualLayout>
                  <c:x val="0"/>
                  <c:y val="-6.6738180019443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EA-4124-8CE7-25BB22917879}"/>
                </c:ext>
              </c:extLst>
            </c:dLbl>
            <c:dLbl>
              <c:idx val="2"/>
              <c:layout>
                <c:manualLayout>
                  <c:x val="0"/>
                  <c:y val="-8.9951460026206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EA-4124-8CE7-25BB22917879}"/>
                </c:ext>
              </c:extLst>
            </c:dLbl>
            <c:dLbl>
              <c:idx val="3"/>
              <c:layout>
                <c:manualLayout>
                  <c:x val="-8.9986561245465614E-17"/>
                  <c:y val="-0.14218134004142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EA-4124-8CE7-25BB22917879}"/>
                </c:ext>
              </c:extLst>
            </c:dLbl>
            <c:dLbl>
              <c:idx val="4"/>
              <c:delete val="1"/>
              <c:extLst>
                <c:ext xmlns:c15="http://schemas.microsoft.com/office/drawing/2012/chart" uri="{CE6537A1-D6FC-4f65-9D91-7224C49458BB}"/>
                <c:ext xmlns:c16="http://schemas.microsoft.com/office/drawing/2014/chart" uri="{C3380CC4-5D6E-409C-BE32-E72D297353CC}">
                  <c16:uniqueId val="{00000007-9CEA-4124-8CE7-25BB2291787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ROP_Figure!$R$4:$R$8</c:f>
              <c:strCache>
                <c:ptCount val="5"/>
                <c:pt idx="0">
                  <c:v>FORGE Well, 2020</c:v>
                </c:pt>
                <c:pt idx="1">
                  <c:v>FORGE Well, Early 2021</c:v>
                </c:pt>
                <c:pt idx="2">
                  <c:v>FORGE Well, Late 2021</c:v>
                </c:pt>
                <c:pt idx="3">
                  <c:v>FORGE Well, 2022</c:v>
                </c:pt>
                <c:pt idx="4">
                  <c:v>Standard O&amp;G Rates</c:v>
                </c:pt>
              </c:strCache>
            </c:strRef>
          </c:cat>
          <c:val>
            <c:numRef>
              <c:f>ROP_Figure!$S$4:$S$8</c:f>
              <c:numCache>
                <c:formatCode>General</c:formatCode>
                <c:ptCount val="5"/>
                <c:pt idx="0">
                  <c:v>13.54845276872962</c:v>
                </c:pt>
                <c:pt idx="1">
                  <c:v>28.368838212160213</c:v>
                </c:pt>
                <c:pt idx="2">
                  <c:v>40.534567766815762</c:v>
                </c:pt>
                <c:pt idx="3">
                  <c:v>70.863142029770202</c:v>
                </c:pt>
                <c:pt idx="4">
                  <c:v>120</c:v>
                </c:pt>
              </c:numCache>
            </c:numRef>
          </c:val>
          <c:extLst>
            <c:ext xmlns:c16="http://schemas.microsoft.com/office/drawing/2014/chart" uri="{C3380CC4-5D6E-409C-BE32-E72D297353CC}">
              <c16:uniqueId val="{00000008-9CEA-4124-8CE7-25BB22917879}"/>
            </c:ext>
          </c:extLst>
        </c:ser>
        <c:ser>
          <c:idx val="1"/>
          <c:order val="1"/>
          <c:spPr>
            <a:solidFill>
              <a:schemeClr val="accent2"/>
            </a:solidFill>
            <a:ln>
              <a:noFill/>
            </a:ln>
            <a:effectLst/>
          </c:spPr>
          <c:invertIfNegative val="0"/>
          <c:dPt>
            <c:idx val="4"/>
            <c:invertIfNegative val="0"/>
            <c:bubble3D val="0"/>
            <c:spPr>
              <a:solidFill>
                <a:srgbClr val="C00000">
                  <a:alpha val="54000"/>
                </a:srgbClr>
              </a:solidFill>
              <a:ln>
                <a:noFill/>
              </a:ln>
              <a:effectLst/>
            </c:spPr>
            <c:extLst>
              <c:ext xmlns:c16="http://schemas.microsoft.com/office/drawing/2014/chart" uri="{C3380CC4-5D6E-409C-BE32-E72D297353CC}">
                <c16:uniqueId val="{0000000B-9CEA-4124-8CE7-25BB22917879}"/>
              </c:ext>
            </c:extLst>
          </c:dPt>
          <c:dLbls>
            <c:dLbl>
              <c:idx val="4"/>
              <c:delete val="1"/>
              <c:extLst>
                <c:ext xmlns:c15="http://schemas.microsoft.com/office/drawing/2012/chart" uri="{CE6537A1-D6FC-4f65-9D91-7224C49458BB}"/>
                <c:ext xmlns:c16="http://schemas.microsoft.com/office/drawing/2014/chart" uri="{C3380CC4-5D6E-409C-BE32-E72D297353CC}">
                  <c16:uniqueId val="{0000000B-9CEA-4124-8CE7-25BB2291787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ROP_Figure!$R$4:$R$8</c:f>
              <c:strCache>
                <c:ptCount val="5"/>
                <c:pt idx="0">
                  <c:v>FORGE Well, 2020</c:v>
                </c:pt>
                <c:pt idx="1">
                  <c:v>FORGE Well, Early 2021</c:v>
                </c:pt>
                <c:pt idx="2">
                  <c:v>FORGE Well, Late 2021</c:v>
                </c:pt>
                <c:pt idx="3">
                  <c:v>FORGE Well, 2022</c:v>
                </c:pt>
                <c:pt idx="4">
                  <c:v>Standard O&amp;G Rates</c:v>
                </c:pt>
              </c:strCache>
            </c:strRef>
          </c:cat>
          <c:val>
            <c:numRef>
              <c:f>ROP_Figure!$T$4:$T$8</c:f>
              <c:numCache>
                <c:formatCode>General</c:formatCode>
                <c:ptCount val="5"/>
                <c:pt idx="4">
                  <c:v>80</c:v>
                </c:pt>
              </c:numCache>
            </c:numRef>
          </c:val>
          <c:extLst>
            <c:ext xmlns:c16="http://schemas.microsoft.com/office/drawing/2014/chart" uri="{C3380CC4-5D6E-409C-BE32-E72D297353CC}">
              <c16:uniqueId val="{00000009-9CEA-4124-8CE7-25BB22917879}"/>
            </c:ext>
          </c:extLst>
        </c:ser>
        <c:dLbls>
          <c:showLegendKey val="0"/>
          <c:showVal val="1"/>
          <c:showCatName val="0"/>
          <c:showSerName val="0"/>
          <c:showPercent val="0"/>
          <c:showBubbleSize val="0"/>
        </c:dLbls>
        <c:gapWidth val="219"/>
        <c:overlap val="100"/>
        <c:axId val="2022857791"/>
        <c:axId val="718702639"/>
      </c:barChart>
      <c:catAx>
        <c:axId val="202285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8702639"/>
        <c:crosses val="autoZero"/>
        <c:auto val="1"/>
        <c:lblAlgn val="ctr"/>
        <c:lblOffset val="100"/>
        <c:noMultiLvlLbl val="0"/>
      </c:catAx>
      <c:valAx>
        <c:axId val="718702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b="0"/>
                  <a:t>Average drilling speed observed [ft/</a:t>
                </a:r>
                <a:r>
                  <a:rPr lang="en-US" b="0" err="1"/>
                  <a:t>hr</a:t>
                </a:r>
                <a:r>
                  <a:rPr lang="en-US" b="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85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'Deal Count'!$B$24</c:f>
              <c:strCache>
                <c:ptCount val="1"/>
                <c:pt idx="0">
                  <c:v>Closed Loop Geothermal Developer</c:v>
                </c:pt>
              </c:strCache>
            </c:strRef>
          </c:tx>
          <c:spPr>
            <a:solidFill>
              <a:schemeClr val="accent1"/>
            </a:solidFill>
            <a:ln>
              <a:noFill/>
            </a:ln>
            <a:effectLst/>
          </c:spPr>
          <c:invertIfNegative val="0"/>
          <c:cat>
            <c:numRef>
              <c:f>'Deal Count'!$A$25:$A$28</c:f>
              <c:numCache>
                <c:formatCode>General</c:formatCode>
                <c:ptCount val="4"/>
                <c:pt idx="0">
                  <c:v>2021</c:v>
                </c:pt>
                <c:pt idx="1">
                  <c:v>2022</c:v>
                </c:pt>
                <c:pt idx="2">
                  <c:v>2023</c:v>
                </c:pt>
                <c:pt idx="3">
                  <c:v>2024</c:v>
                </c:pt>
              </c:numCache>
            </c:numRef>
          </c:cat>
          <c:val>
            <c:numRef>
              <c:f>'Deal Count'!$B$25:$B$28</c:f>
              <c:numCache>
                <c:formatCode>General</c:formatCode>
                <c:ptCount val="4"/>
                <c:pt idx="0">
                  <c:v>40</c:v>
                </c:pt>
                <c:pt idx="1">
                  <c:v>0</c:v>
                </c:pt>
                <c:pt idx="2">
                  <c:v>179.88776799999999</c:v>
                </c:pt>
                <c:pt idx="3">
                  <c:v>26.7</c:v>
                </c:pt>
              </c:numCache>
            </c:numRef>
          </c:val>
          <c:extLst>
            <c:ext xmlns:c16="http://schemas.microsoft.com/office/drawing/2014/chart" uri="{C3380CC4-5D6E-409C-BE32-E72D297353CC}">
              <c16:uniqueId val="{00000000-2E7E-4897-A211-C576AB014677}"/>
            </c:ext>
          </c:extLst>
        </c:ser>
        <c:ser>
          <c:idx val="1"/>
          <c:order val="1"/>
          <c:tx>
            <c:strRef>
              <c:f>'Deal Count'!$C$24</c:f>
              <c:strCache>
                <c:ptCount val="1"/>
                <c:pt idx="0">
                  <c:v>EGS Developer</c:v>
                </c:pt>
              </c:strCache>
            </c:strRef>
          </c:tx>
          <c:spPr>
            <a:solidFill>
              <a:schemeClr val="accent2"/>
            </a:solidFill>
            <a:ln>
              <a:noFill/>
            </a:ln>
            <a:effectLst/>
          </c:spPr>
          <c:invertIfNegative val="0"/>
          <c:cat>
            <c:numRef>
              <c:f>'Deal Count'!$A$25:$A$28</c:f>
              <c:numCache>
                <c:formatCode>General</c:formatCode>
                <c:ptCount val="4"/>
                <c:pt idx="0">
                  <c:v>2021</c:v>
                </c:pt>
                <c:pt idx="1">
                  <c:v>2022</c:v>
                </c:pt>
                <c:pt idx="2">
                  <c:v>2023</c:v>
                </c:pt>
                <c:pt idx="3">
                  <c:v>2024</c:v>
                </c:pt>
              </c:numCache>
            </c:numRef>
          </c:cat>
          <c:val>
            <c:numRef>
              <c:f>'Deal Count'!$C$25:$C$28</c:f>
              <c:numCache>
                <c:formatCode>General</c:formatCode>
                <c:ptCount val="4"/>
                <c:pt idx="0">
                  <c:v>28</c:v>
                </c:pt>
                <c:pt idx="1">
                  <c:v>138</c:v>
                </c:pt>
                <c:pt idx="2">
                  <c:v>10</c:v>
                </c:pt>
                <c:pt idx="3">
                  <c:v>244</c:v>
                </c:pt>
              </c:numCache>
            </c:numRef>
          </c:val>
          <c:extLst>
            <c:ext xmlns:c16="http://schemas.microsoft.com/office/drawing/2014/chart" uri="{C3380CC4-5D6E-409C-BE32-E72D297353CC}">
              <c16:uniqueId val="{00000001-2E7E-4897-A211-C576AB014677}"/>
            </c:ext>
          </c:extLst>
        </c:ser>
        <c:dLbls>
          <c:showLegendKey val="0"/>
          <c:showVal val="0"/>
          <c:showCatName val="0"/>
          <c:showSerName val="0"/>
          <c:showPercent val="0"/>
          <c:showBubbleSize val="0"/>
        </c:dLbls>
        <c:gapWidth val="219"/>
        <c:overlap val="100"/>
        <c:axId val="1845454592"/>
        <c:axId val="506746656"/>
      </c:barChart>
      <c:lineChart>
        <c:grouping val="standard"/>
        <c:varyColors val="0"/>
        <c:ser>
          <c:idx val="2"/>
          <c:order val="2"/>
          <c:tx>
            <c:strRef>
              <c:f>'Deal Count'!$D$24</c:f>
              <c:strCache>
                <c:ptCount val="1"/>
                <c:pt idx="0">
                  <c:v>Cumulative Deal Count</c:v>
                </c:pt>
              </c:strCache>
            </c:strRef>
          </c:tx>
          <c:spPr>
            <a:ln w="28575" cap="rnd">
              <a:solidFill>
                <a:schemeClr val="accent3"/>
              </a:solidFill>
              <a:prstDash val="sysDash"/>
              <a:round/>
            </a:ln>
            <a:effectLst/>
          </c:spPr>
          <c:marker>
            <c:symbol val="none"/>
          </c:marker>
          <c:cat>
            <c:numRef>
              <c:f>'Deal Count'!$A$25:$A$28</c:f>
              <c:numCache>
                <c:formatCode>General</c:formatCode>
                <c:ptCount val="4"/>
                <c:pt idx="0">
                  <c:v>2021</c:v>
                </c:pt>
                <c:pt idx="1">
                  <c:v>2022</c:v>
                </c:pt>
                <c:pt idx="2">
                  <c:v>2023</c:v>
                </c:pt>
                <c:pt idx="3">
                  <c:v>2024</c:v>
                </c:pt>
              </c:numCache>
            </c:numRef>
          </c:cat>
          <c:val>
            <c:numRef>
              <c:f>'Deal Count'!$D$25:$D$28</c:f>
              <c:numCache>
                <c:formatCode>General</c:formatCode>
                <c:ptCount val="4"/>
                <c:pt idx="0">
                  <c:v>2</c:v>
                </c:pt>
                <c:pt idx="1">
                  <c:v>5</c:v>
                </c:pt>
                <c:pt idx="2">
                  <c:v>10</c:v>
                </c:pt>
                <c:pt idx="3">
                  <c:v>13</c:v>
                </c:pt>
              </c:numCache>
            </c:numRef>
          </c:val>
          <c:smooth val="0"/>
          <c:extLst>
            <c:ext xmlns:c16="http://schemas.microsoft.com/office/drawing/2014/chart" uri="{C3380CC4-5D6E-409C-BE32-E72D297353CC}">
              <c16:uniqueId val="{00000002-2E7E-4897-A211-C576AB014677}"/>
            </c:ext>
          </c:extLst>
        </c:ser>
        <c:dLbls>
          <c:showLegendKey val="0"/>
          <c:showVal val="0"/>
          <c:showCatName val="0"/>
          <c:showSerName val="0"/>
          <c:showPercent val="0"/>
          <c:showBubbleSize val="0"/>
        </c:dLbls>
        <c:marker val="1"/>
        <c:smooth val="0"/>
        <c:axId val="2070181120"/>
        <c:axId val="567367744"/>
      </c:lineChart>
      <c:catAx>
        <c:axId val="184545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6746656"/>
        <c:crosses val="autoZero"/>
        <c:auto val="1"/>
        <c:lblAlgn val="ctr"/>
        <c:lblOffset val="100"/>
        <c:noMultiLvlLbl val="0"/>
      </c:catAx>
      <c:valAx>
        <c:axId val="506746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Capital Raised ($M)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45454592"/>
        <c:crosses val="autoZero"/>
        <c:crossBetween val="between"/>
      </c:valAx>
      <c:valAx>
        <c:axId val="567367744"/>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Cumulative Deal Count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0181120"/>
        <c:crosses val="max"/>
        <c:crossBetween val="between"/>
      </c:valAx>
      <c:catAx>
        <c:axId val="2070181120"/>
        <c:scaling>
          <c:orientation val="minMax"/>
        </c:scaling>
        <c:delete val="1"/>
        <c:axPos val="b"/>
        <c:numFmt formatCode="General" sourceLinked="1"/>
        <c:majorTickMark val="out"/>
        <c:minorTickMark val="none"/>
        <c:tickLblPos val="nextTo"/>
        <c:crossAx val="567367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02914304948637"/>
          <c:y val="2.7562511800878577E-2"/>
          <c:w val="0.72045773751920927"/>
          <c:h val="0.78871803453970968"/>
        </c:manualLayout>
      </c:layout>
      <c:barChart>
        <c:barDir val="bar"/>
        <c:grouping val="clustered"/>
        <c:varyColors val="0"/>
        <c:ser>
          <c:idx val="0"/>
          <c:order val="0"/>
          <c:tx>
            <c:strRef>
              <c:f>'BIL Funding'!$B$29</c:f>
              <c:strCache>
                <c:ptCount val="1"/>
                <c:pt idx="0">
                  <c:v>Demonstration Funding ($B)</c:v>
                </c:pt>
              </c:strCache>
            </c:strRef>
          </c:tx>
          <c:spPr>
            <a:solidFill>
              <a:schemeClr val="accent1"/>
            </a:solidFill>
            <a:ln>
              <a:noFill/>
            </a:ln>
            <a:effectLst/>
          </c:spPr>
          <c:invertIfNegative val="0"/>
          <c:cat>
            <c:strRef>
              <c:f>'BIL Funding'!$A$30:$A$36</c:f>
              <c:strCache>
                <c:ptCount val="7"/>
                <c:pt idx="0">
                  <c:v>Nuclear</c:v>
                </c:pt>
                <c:pt idx="1">
                  <c:v>Hydrogen</c:v>
                </c:pt>
                <c:pt idx="2">
                  <c:v>Energy Storage</c:v>
                </c:pt>
                <c:pt idx="3">
                  <c:v>Carbon Transport &amp; Storage</c:v>
                </c:pt>
                <c:pt idx="4">
                  <c:v>Point-Source Carbon Capture</c:v>
                </c:pt>
                <c:pt idx="5">
                  <c:v>Direct Air Capture</c:v>
                </c:pt>
                <c:pt idx="6">
                  <c:v>Geothermal</c:v>
                </c:pt>
              </c:strCache>
            </c:strRef>
          </c:cat>
          <c:val>
            <c:numRef>
              <c:f>'BIL Funding'!$B$30:$B$36</c:f>
              <c:numCache>
                <c:formatCode>_("$"* #,##0.00_);_("$"* \(#,##0.00\);_("$"* "-"??_);_(@_)</c:formatCode>
                <c:ptCount val="7"/>
                <c:pt idx="0">
                  <c:v>10.051999999999998</c:v>
                </c:pt>
                <c:pt idx="1">
                  <c:v>9.5</c:v>
                </c:pt>
                <c:pt idx="2">
                  <c:v>7.782</c:v>
                </c:pt>
                <c:pt idx="3" formatCode="General">
                  <c:v>4.5999999999999996</c:v>
                </c:pt>
                <c:pt idx="4">
                  <c:v>3.57</c:v>
                </c:pt>
                <c:pt idx="5">
                  <c:v>3.62</c:v>
                </c:pt>
                <c:pt idx="6">
                  <c:v>8.4000000000000005E-2</c:v>
                </c:pt>
              </c:numCache>
            </c:numRef>
          </c:val>
          <c:extLst>
            <c:ext xmlns:c16="http://schemas.microsoft.com/office/drawing/2014/chart" uri="{C3380CC4-5D6E-409C-BE32-E72D297353CC}">
              <c16:uniqueId val="{00000000-6C7B-4457-BE17-A23D3F6D9F9A}"/>
            </c:ext>
          </c:extLst>
        </c:ser>
        <c:dLbls>
          <c:showLegendKey val="0"/>
          <c:showVal val="0"/>
          <c:showCatName val="0"/>
          <c:showSerName val="0"/>
          <c:showPercent val="0"/>
          <c:showBubbleSize val="0"/>
        </c:dLbls>
        <c:gapWidth val="182"/>
        <c:axId val="401110063"/>
        <c:axId val="864912991"/>
      </c:barChart>
      <c:catAx>
        <c:axId val="401110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64912991"/>
        <c:crosses val="autoZero"/>
        <c:auto val="1"/>
        <c:lblAlgn val="ctr"/>
        <c:lblOffset val="100"/>
        <c:noMultiLvlLbl val="0"/>
      </c:catAx>
      <c:valAx>
        <c:axId val="864912991"/>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Demonstration Funding ($B)</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11100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34304497145146E-2"/>
          <c:y val="3.506729956740879E-2"/>
          <c:w val="0.88372084192171041"/>
          <c:h val="0.87051782369012609"/>
        </c:manualLayout>
      </c:layout>
      <c:barChart>
        <c:barDir val="col"/>
        <c:grouping val="clustered"/>
        <c:varyColors val="0"/>
        <c:ser>
          <c:idx val="0"/>
          <c:order val="0"/>
          <c:tx>
            <c:strRef>
              <c:f>'Firm Clean_Utilities'!$B$32</c:f>
              <c:strCache>
                <c:ptCount val="1"/>
                <c:pt idx="0">
                  <c:v>2022 Projection</c:v>
                </c:pt>
              </c:strCache>
            </c:strRef>
          </c:tx>
          <c:spPr>
            <a:solidFill>
              <a:schemeClr val="accent1"/>
            </a:solidFill>
            <a:ln>
              <a:noFill/>
            </a:ln>
            <a:effectLst/>
          </c:spPr>
          <c:invertIfNegative val="0"/>
          <c:cat>
            <c:strRef>
              <c:f>'Firm Clean_Utilities'!$C$31:$J$31</c:f>
              <c:strCache>
                <c:ptCount val="8"/>
                <c:pt idx="0">
                  <c:v>ERCOT</c:v>
                </c:pt>
                <c:pt idx="1">
                  <c:v>PJM</c:v>
                </c:pt>
                <c:pt idx="2">
                  <c:v>Duke</c:v>
                </c:pt>
                <c:pt idx="3">
                  <c:v>Georgia Power</c:v>
                </c:pt>
                <c:pt idx="4">
                  <c:v>NYISO</c:v>
                </c:pt>
                <c:pt idx="5">
                  <c:v>Arizona Public Service</c:v>
                </c:pt>
                <c:pt idx="6">
                  <c:v>CAISO</c:v>
                </c:pt>
                <c:pt idx="7">
                  <c:v>Puget Sound Energy</c:v>
                </c:pt>
              </c:strCache>
            </c:strRef>
          </c:cat>
          <c:val>
            <c:numRef>
              <c:f>'Firm Clean_Utilities'!$C$32:$J$32</c:f>
              <c:numCache>
                <c:formatCode>0%</c:formatCode>
                <c:ptCount val="8"/>
                <c:pt idx="0">
                  <c:v>7.5933075933075814E-2</c:v>
                </c:pt>
                <c:pt idx="1">
                  <c:v>2.1404682274247414E-2</c:v>
                </c:pt>
                <c:pt idx="2">
                  <c:v>5.6249999999999911E-2</c:v>
                </c:pt>
                <c:pt idx="3">
                  <c:v>6.4516129032257839E-3</c:v>
                </c:pt>
                <c:pt idx="4">
                  <c:v>-2.1874999999999978E-2</c:v>
                </c:pt>
                <c:pt idx="5">
                  <c:v>0.13157894736842105</c:v>
                </c:pt>
                <c:pt idx="6">
                  <c:v>4.8936170212765896E-2</c:v>
                </c:pt>
                <c:pt idx="7">
                  <c:v>0.15789473684210542</c:v>
                </c:pt>
              </c:numCache>
            </c:numRef>
          </c:val>
          <c:extLst>
            <c:ext xmlns:c16="http://schemas.microsoft.com/office/drawing/2014/chart" uri="{C3380CC4-5D6E-409C-BE32-E72D297353CC}">
              <c16:uniqueId val="{00000000-3D34-40B8-9DC8-463B7DC9B62C}"/>
            </c:ext>
          </c:extLst>
        </c:ser>
        <c:ser>
          <c:idx val="1"/>
          <c:order val="1"/>
          <c:tx>
            <c:strRef>
              <c:f>'Firm Clean_Utilities'!$B$33</c:f>
              <c:strCache>
                <c:ptCount val="1"/>
                <c:pt idx="0">
                  <c:v>2023 Projection</c:v>
                </c:pt>
              </c:strCache>
            </c:strRef>
          </c:tx>
          <c:spPr>
            <a:solidFill>
              <a:schemeClr val="accent2"/>
            </a:solidFill>
            <a:ln>
              <a:noFill/>
            </a:ln>
            <a:effectLst/>
          </c:spPr>
          <c:invertIfNegative val="0"/>
          <c:cat>
            <c:strRef>
              <c:f>'Firm Clean_Utilities'!$C$31:$J$31</c:f>
              <c:strCache>
                <c:ptCount val="8"/>
                <c:pt idx="0">
                  <c:v>ERCOT</c:v>
                </c:pt>
                <c:pt idx="1">
                  <c:v>PJM</c:v>
                </c:pt>
                <c:pt idx="2">
                  <c:v>Duke</c:v>
                </c:pt>
                <c:pt idx="3">
                  <c:v>Georgia Power</c:v>
                </c:pt>
                <c:pt idx="4">
                  <c:v>NYISO</c:v>
                </c:pt>
                <c:pt idx="5">
                  <c:v>Arizona Public Service</c:v>
                </c:pt>
                <c:pt idx="6">
                  <c:v>CAISO</c:v>
                </c:pt>
                <c:pt idx="7">
                  <c:v>Puget Sound Energy</c:v>
                </c:pt>
              </c:strCache>
            </c:strRef>
          </c:cat>
          <c:val>
            <c:numRef>
              <c:f>'Firm Clean_Utilities'!$C$33:$J$33</c:f>
              <c:numCache>
                <c:formatCode>0%</c:formatCode>
                <c:ptCount val="8"/>
                <c:pt idx="0">
                  <c:v>0.14671814671814659</c:v>
                </c:pt>
                <c:pt idx="1">
                  <c:v>4.1471571906354442E-2</c:v>
                </c:pt>
                <c:pt idx="2">
                  <c:v>0.11874999999999991</c:v>
                </c:pt>
                <c:pt idx="3">
                  <c:v>8.1761006289308102E-2</c:v>
                </c:pt>
                <c:pt idx="4">
                  <c:v>9.3749999999999112E-3</c:v>
                </c:pt>
                <c:pt idx="5">
                  <c:v>0.41456380677721716</c:v>
                </c:pt>
                <c:pt idx="6">
                  <c:v>5.9574468085106323E-2</c:v>
                </c:pt>
                <c:pt idx="7">
                  <c:v>0.28947368421052649</c:v>
                </c:pt>
              </c:numCache>
            </c:numRef>
          </c:val>
          <c:extLst>
            <c:ext xmlns:c16="http://schemas.microsoft.com/office/drawing/2014/chart" uri="{C3380CC4-5D6E-409C-BE32-E72D297353CC}">
              <c16:uniqueId val="{00000001-3D34-40B8-9DC8-463B7DC9B62C}"/>
            </c:ext>
          </c:extLst>
        </c:ser>
        <c:dLbls>
          <c:showLegendKey val="0"/>
          <c:showVal val="0"/>
          <c:showCatName val="0"/>
          <c:showSerName val="0"/>
          <c:showPercent val="0"/>
          <c:showBubbleSize val="0"/>
        </c:dLbls>
        <c:gapWidth val="219"/>
        <c:overlap val="-27"/>
        <c:axId val="734423471"/>
        <c:axId val="2068060655"/>
      </c:barChart>
      <c:catAx>
        <c:axId val="73442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68060655"/>
        <c:crosses val="autoZero"/>
        <c:auto val="1"/>
        <c:lblAlgn val="ctr"/>
        <c:lblOffset val="600"/>
        <c:noMultiLvlLbl val="0"/>
      </c:catAx>
      <c:valAx>
        <c:axId val="2068060655"/>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Growth in peak summer demand </a:t>
                </a:r>
                <a:br>
                  <a:rPr lang="en-US" sz="1100" b="1"/>
                </a:br>
                <a:r>
                  <a:rPr lang="en-US" sz="1100" b="1"/>
                  <a:t>(2023-2028)</a:t>
                </a:r>
              </a:p>
            </c:rich>
          </c:tx>
          <c:layout>
            <c:manualLayout>
              <c:xMode val="edge"/>
              <c:yMode val="edge"/>
              <c:x val="0"/>
              <c:y val="0.11376999685143774"/>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4423471"/>
        <c:crosses val="autoZero"/>
        <c:crossBetween val="between"/>
      </c:valAx>
      <c:spPr>
        <a:noFill/>
        <a:ln>
          <a:noFill/>
        </a:ln>
        <a:effectLst/>
      </c:spPr>
    </c:plotArea>
    <c:legend>
      <c:legendPos val="b"/>
      <c:layout>
        <c:manualLayout>
          <c:xMode val="edge"/>
          <c:yMode val="edge"/>
          <c:x val="0.11021438412032487"/>
          <c:y val="1.8252501839223029E-2"/>
          <c:w val="0.13590461243318533"/>
          <c:h val="0.154071173409706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414276119232766"/>
          <c:y val="3.2184327499607202E-2"/>
          <c:w val="0.72833879095169529"/>
          <c:h val="0.67655987444912968"/>
        </c:manualLayout>
      </c:layout>
      <c:barChart>
        <c:barDir val="bar"/>
        <c:grouping val="stacked"/>
        <c:varyColors val="0"/>
        <c:ser>
          <c:idx val="0"/>
          <c:order val="0"/>
          <c:tx>
            <c:strRef>
              <c:f>'Clean Firm Raw Data_Jenkins'!$K$42</c:f>
              <c:strCache>
                <c:ptCount val="1"/>
                <c:pt idx="0">
                  <c:v>Min - Clean Firm Today</c:v>
                </c:pt>
              </c:strCache>
            </c:strRef>
          </c:tx>
          <c:spPr>
            <a:noFill/>
            <a:ln>
              <a:noFill/>
            </a:ln>
            <a:effectLst/>
          </c:spPr>
          <c:invertIfNegative val="0"/>
          <c:cat>
            <c:strRef>
              <c:f>'Clean Firm Raw Data_Jenkins'!$J$43:$J$45</c:f>
              <c:strCache>
                <c:ptCount val="3"/>
                <c:pt idx="0">
                  <c:v>Princeton Net Zero America</c:v>
                </c:pt>
                <c:pt idx="1">
                  <c:v>LCRI Net-Zero 2050</c:v>
                </c:pt>
                <c:pt idx="2">
                  <c:v>NREL 100% by 2035 (DOE)</c:v>
                </c:pt>
              </c:strCache>
            </c:strRef>
          </c:cat>
          <c:val>
            <c:numRef>
              <c:f>'Clean Firm Raw Data_Jenkins'!$K$43:$K$45</c:f>
              <c:numCache>
                <c:formatCode>General</c:formatCode>
                <c:ptCount val="3"/>
                <c:pt idx="0">
                  <c:v>417</c:v>
                </c:pt>
                <c:pt idx="1">
                  <c:v>936</c:v>
                </c:pt>
                <c:pt idx="2">
                  <c:v>719</c:v>
                </c:pt>
              </c:numCache>
            </c:numRef>
          </c:val>
          <c:extLst>
            <c:ext xmlns:c16="http://schemas.microsoft.com/office/drawing/2014/chart" uri="{C3380CC4-5D6E-409C-BE32-E72D297353CC}">
              <c16:uniqueId val="{00000000-8638-48B6-9118-F5B873194F22}"/>
            </c:ext>
          </c:extLst>
        </c:ser>
        <c:ser>
          <c:idx val="1"/>
          <c:order val="1"/>
          <c:tx>
            <c:strRef>
              <c:f>'Clean Firm Raw Data_Jenkins'!$L$42</c:f>
              <c:strCache>
                <c:ptCount val="1"/>
                <c:pt idx="0">
                  <c:v>Min - Clean Firm Today</c:v>
                </c:pt>
              </c:strCache>
            </c:strRef>
          </c:tx>
          <c:spPr>
            <a:gradFill>
              <a:gsLst>
                <a:gs pos="25000">
                  <a:schemeClr val="accent1"/>
                </a:gs>
                <a:gs pos="75000">
                  <a:schemeClr val="accent1"/>
                </a:gs>
              </a:gsLst>
              <a:lin ang="0" scaled="0"/>
            </a:gradFill>
            <a:ln>
              <a:noFill/>
            </a:ln>
            <a:effectLst/>
          </c:spPr>
          <c:invertIfNegative val="0"/>
          <c:cat>
            <c:strRef>
              <c:f>'Clean Firm Raw Data_Jenkins'!$J$43:$J$45</c:f>
              <c:strCache>
                <c:ptCount val="3"/>
                <c:pt idx="0">
                  <c:v>Princeton Net Zero America</c:v>
                </c:pt>
                <c:pt idx="1">
                  <c:v>LCRI Net-Zero 2050</c:v>
                </c:pt>
                <c:pt idx="2">
                  <c:v>NREL 100% by 2035 (DOE)</c:v>
                </c:pt>
              </c:strCache>
            </c:strRef>
          </c:cat>
          <c:val>
            <c:numRef>
              <c:f>'Clean Firm Raw Data_Jenkins'!$L$43:$L$45</c:f>
              <c:numCache>
                <c:formatCode>General</c:formatCode>
                <c:ptCount val="3"/>
                <c:pt idx="0">
                  <c:v>498</c:v>
                </c:pt>
                <c:pt idx="1">
                  <c:v>340</c:v>
                </c:pt>
                <c:pt idx="2">
                  <c:v>207</c:v>
                </c:pt>
              </c:numCache>
            </c:numRef>
          </c:val>
          <c:extLst>
            <c:ext xmlns:c16="http://schemas.microsoft.com/office/drawing/2014/chart" uri="{C3380CC4-5D6E-409C-BE32-E72D297353CC}">
              <c16:uniqueId val="{00000001-8638-48B6-9118-F5B873194F22}"/>
            </c:ext>
          </c:extLst>
        </c:ser>
        <c:dLbls>
          <c:showLegendKey val="0"/>
          <c:showVal val="0"/>
          <c:showCatName val="0"/>
          <c:showSerName val="0"/>
          <c:showPercent val="0"/>
          <c:showBubbleSize val="0"/>
        </c:dLbls>
        <c:gapWidth val="150"/>
        <c:overlap val="100"/>
        <c:axId val="558009024"/>
        <c:axId val="301880608"/>
      </c:barChart>
      <c:catAx>
        <c:axId val="55800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1880608"/>
        <c:crosses val="autoZero"/>
        <c:auto val="1"/>
        <c:lblAlgn val="ctr"/>
        <c:lblOffset val="100"/>
        <c:noMultiLvlLbl val="0"/>
      </c:catAx>
      <c:valAx>
        <c:axId val="301880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Additional firm clean capacity required [GW]</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800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83850221163966E-2"/>
          <c:y val="7.8637388318765364E-2"/>
          <c:w val="0.8966322995576721"/>
          <c:h val="0.85957609228791898"/>
        </c:manualLayout>
      </c:layout>
      <c:barChart>
        <c:barDir val="col"/>
        <c:grouping val="clustered"/>
        <c:varyColors val="0"/>
        <c:ser>
          <c:idx val="0"/>
          <c:order val="0"/>
          <c:tx>
            <c:strRef>
              <c:f>Sheet1!$B$1</c:f>
              <c:strCache>
                <c:ptCount val="1"/>
                <c:pt idx="0">
                  <c:v>Jobs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accent1"/>
                </a:solidFill>
              </a:ln>
              <a:effectLst/>
            </c:spPr>
            <c:extLst>
              <c:ext xmlns:c16="http://schemas.microsoft.com/office/drawing/2014/chart" uri="{C3380CC4-5D6E-409C-BE32-E72D297353CC}">
                <c16:uniqueId val="{00000001-1215-4325-A0E3-8E414F521760}"/>
              </c:ext>
            </c:extLst>
          </c:dPt>
          <c:dPt>
            <c:idx val="1"/>
            <c:invertIfNegative val="0"/>
            <c:bubble3D val="0"/>
            <c:spPr>
              <a:solidFill>
                <a:srgbClr val="7FB296"/>
              </a:solidFill>
              <a:ln w="19050">
                <a:solidFill>
                  <a:schemeClr val="lt1"/>
                </a:solidFill>
              </a:ln>
              <a:effectLst/>
            </c:spPr>
            <c:extLst>
              <c:ext xmlns:c16="http://schemas.microsoft.com/office/drawing/2014/chart" uri="{C3380CC4-5D6E-409C-BE32-E72D297353CC}">
                <c16:uniqueId val="{00000003-1215-4325-A0E3-8E414F521760}"/>
              </c:ext>
            </c:extLst>
          </c:dPt>
          <c:dPt>
            <c:idx val="2"/>
            <c:invertIfNegative val="0"/>
            <c:bubble3D val="0"/>
            <c:spPr>
              <a:solidFill>
                <a:srgbClr val="B8B8B8"/>
              </a:solidFill>
              <a:ln w="19050">
                <a:solidFill>
                  <a:schemeClr val="tx1"/>
                </a:solidFill>
                <a:prstDash val="sysDash"/>
              </a:ln>
              <a:effectLst/>
            </c:spPr>
            <c:extLst>
              <c:ext xmlns:c16="http://schemas.microsoft.com/office/drawing/2014/chart" uri="{C3380CC4-5D6E-409C-BE32-E72D297353CC}">
                <c16:uniqueId val="{00000005-1215-4325-A0E3-8E414F521760}"/>
              </c:ext>
            </c:extLst>
          </c:dPt>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4492888373323827"/>
                      <c:h val="0.17142950653490849"/>
                    </c:manualLayout>
                  </c15:layout>
                </c:ext>
                <c:ext xmlns:c16="http://schemas.microsoft.com/office/drawing/2014/chart" uri="{C3380CC4-5D6E-409C-BE32-E72D297353CC}">
                  <c16:uniqueId val="{00000003-1215-4325-A0E3-8E414F52176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400977264060356"/>
                      <c:h val="0.17142950653490849"/>
                    </c:manualLayout>
                  </c15:layout>
                </c:ext>
                <c:ext xmlns:c16="http://schemas.microsoft.com/office/drawing/2014/chart" uri="{C3380CC4-5D6E-409C-BE32-E72D297353CC}">
                  <c16:uniqueId val="{00000005-1215-4325-A0E3-8E414F5217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Anticipated</c:v>
                </c:pt>
                <c:pt idx="2">
                  <c:v>Existing</c:v>
                </c:pt>
              </c:strCache>
            </c:strRef>
          </c:cat>
          <c:val>
            <c:numRef>
              <c:f>Sheet1!$B$2:$B$4</c:f>
              <c:numCache>
                <c:formatCode>General</c:formatCode>
                <c:ptCount val="3"/>
                <c:pt idx="0">
                  <c:v>1400</c:v>
                </c:pt>
                <c:pt idx="1">
                  <c:v>30000</c:v>
                </c:pt>
                <c:pt idx="2">
                  <c:v>62000</c:v>
                </c:pt>
              </c:numCache>
            </c:numRef>
          </c:val>
          <c:extLst>
            <c:ext xmlns:c16="http://schemas.microsoft.com/office/drawing/2014/chart" uri="{C3380CC4-5D6E-409C-BE32-E72D297353CC}">
              <c16:uniqueId val="{00000006-1215-4325-A0E3-8E414F521760}"/>
            </c:ext>
          </c:extLst>
        </c:ser>
        <c:dLbls>
          <c:dLblPos val="outEnd"/>
          <c:showLegendKey val="0"/>
          <c:showVal val="1"/>
          <c:showCatName val="0"/>
          <c:showSerName val="0"/>
          <c:showPercent val="0"/>
          <c:showBubbleSize val="0"/>
        </c:dLbls>
        <c:gapWidth val="100"/>
        <c:axId val="1725726463"/>
        <c:axId val="1090962192"/>
      </c:barChart>
      <c:valAx>
        <c:axId val="1090962192"/>
        <c:scaling>
          <c:orientation val="minMax"/>
          <c:max val="180000"/>
        </c:scaling>
        <c:delete val="1"/>
        <c:axPos val="l"/>
        <c:numFmt formatCode="General" sourceLinked="1"/>
        <c:majorTickMark val="out"/>
        <c:minorTickMark val="none"/>
        <c:tickLblPos val="nextTo"/>
        <c:crossAx val="1725726463"/>
        <c:crosses val="autoZero"/>
        <c:crossBetween val="between"/>
      </c:valAx>
      <c:catAx>
        <c:axId val="1725726463"/>
        <c:scaling>
          <c:orientation val="minMax"/>
        </c:scaling>
        <c:delete val="1"/>
        <c:axPos val="b"/>
        <c:numFmt formatCode="General" sourceLinked="1"/>
        <c:majorTickMark val="out"/>
        <c:minorTickMark val="none"/>
        <c:tickLblPos val="nextTo"/>
        <c:crossAx val="10909621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2673567814636E-2"/>
          <c:y val="8.9871300935731854E-2"/>
          <c:w val="0.89163465286437071"/>
          <c:h val="0.84834217967095249"/>
        </c:manualLayout>
      </c:layout>
      <c:barChart>
        <c:barDir val="col"/>
        <c:grouping val="clustered"/>
        <c:varyColors val="0"/>
        <c:ser>
          <c:idx val="0"/>
          <c:order val="0"/>
          <c:tx>
            <c:strRef>
              <c:f>Sheet1!$B$1</c:f>
              <c:strCache>
                <c:ptCount val="1"/>
                <c:pt idx="0">
                  <c:v>Jobs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accent1"/>
                </a:solidFill>
              </a:ln>
              <a:effectLst/>
            </c:spPr>
            <c:extLst>
              <c:ext xmlns:c16="http://schemas.microsoft.com/office/drawing/2014/chart" uri="{C3380CC4-5D6E-409C-BE32-E72D297353CC}">
                <c16:uniqueId val="{00000001-1846-41C4-AA5E-D77054A248BD}"/>
              </c:ext>
            </c:extLst>
          </c:dPt>
          <c:dPt>
            <c:idx val="1"/>
            <c:invertIfNegative val="0"/>
            <c:bubble3D val="0"/>
            <c:spPr>
              <a:solidFill>
                <a:srgbClr val="7FB296"/>
              </a:solidFill>
              <a:ln w="19050">
                <a:solidFill>
                  <a:schemeClr val="lt1"/>
                </a:solidFill>
              </a:ln>
              <a:effectLst/>
            </c:spPr>
            <c:extLst>
              <c:ext xmlns:c16="http://schemas.microsoft.com/office/drawing/2014/chart" uri="{C3380CC4-5D6E-409C-BE32-E72D297353CC}">
                <c16:uniqueId val="{00000003-1846-41C4-AA5E-D77054A248BD}"/>
              </c:ext>
            </c:extLst>
          </c:dPt>
          <c:dPt>
            <c:idx val="2"/>
            <c:invertIfNegative val="0"/>
            <c:bubble3D val="0"/>
            <c:spPr>
              <a:solidFill>
                <a:srgbClr val="B8B8B8"/>
              </a:solidFill>
              <a:ln w="19050">
                <a:solidFill>
                  <a:schemeClr val="tx1"/>
                </a:solidFill>
                <a:prstDash val="sysDash"/>
              </a:ln>
              <a:effectLst/>
            </c:spPr>
            <c:extLst>
              <c:ext xmlns:c16="http://schemas.microsoft.com/office/drawing/2014/chart" uri="{C3380CC4-5D6E-409C-BE32-E72D297353CC}">
                <c16:uniqueId val="{00000005-1846-41C4-AA5E-D77054A248BD}"/>
              </c:ext>
            </c:extLst>
          </c:dPt>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7865992921185712"/>
                      <c:h val="0.1312982565850854"/>
                    </c:manualLayout>
                  </c15:layout>
                </c:ext>
                <c:ext xmlns:c16="http://schemas.microsoft.com/office/drawing/2014/chart" uri="{C3380CC4-5D6E-409C-BE32-E72D297353CC}">
                  <c16:uniqueId val="{00000003-1846-41C4-AA5E-D77054A248B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136486198752293"/>
                      <c:h val="9.2869498560182354E-2"/>
                    </c:manualLayout>
                  </c15:layout>
                </c:ext>
                <c:ext xmlns:c16="http://schemas.microsoft.com/office/drawing/2014/chart" uri="{C3380CC4-5D6E-409C-BE32-E72D297353CC}">
                  <c16:uniqueId val="{00000005-1846-41C4-AA5E-D77054A248B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Anticipated</c:v>
                </c:pt>
                <c:pt idx="2">
                  <c:v>Existing</c:v>
                </c:pt>
              </c:strCache>
            </c:strRef>
          </c:cat>
          <c:val>
            <c:numRef>
              <c:f>Sheet1!$B$2:$B$4</c:f>
              <c:numCache>
                <c:formatCode>General</c:formatCode>
                <c:ptCount val="3"/>
                <c:pt idx="0">
                  <c:v>1200</c:v>
                </c:pt>
                <c:pt idx="1">
                  <c:v>30000</c:v>
                </c:pt>
                <c:pt idx="2">
                  <c:v>46000</c:v>
                </c:pt>
              </c:numCache>
            </c:numRef>
          </c:val>
          <c:extLst>
            <c:ext xmlns:c16="http://schemas.microsoft.com/office/drawing/2014/chart" uri="{C3380CC4-5D6E-409C-BE32-E72D297353CC}">
              <c16:uniqueId val="{00000006-1846-41C4-AA5E-D77054A248BD}"/>
            </c:ext>
          </c:extLst>
        </c:ser>
        <c:dLbls>
          <c:dLblPos val="outEnd"/>
          <c:showLegendKey val="0"/>
          <c:showVal val="1"/>
          <c:showCatName val="0"/>
          <c:showSerName val="0"/>
          <c:showPercent val="0"/>
          <c:showBubbleSize val="0"/>
        </c:dLbls>
        <c:gapWidth val="100"/>
        <c:axId val="2139813440"/>
        <c:axId val="2139062288"/>
      </c:barChart>
      <c:valAx>
        <c:axId val="2139062288"/>
        <c:scaling>
          <c:orientation val="minMax"/>
          <c:max val="180000"/>
        </c:scaling>
        <c:delete val="1"/>
        <c:axPos val="l"/>
        <c:numFmt formatCode="General" sourceLinked="1"/>
        <c:majorTickMark val="out"/>
        <c:minorTickMark val="none"/>
        <c:tickLblPos val="nextTo"/>
        <c:crossAx val="2139813440"/>
        <c:crosses val="autoZero"/>
        <c:crossBetween val="between"/>
      </c:valAx>
      <c:catAx>
        <c:axId val="2139813440"/>
        <c:scaling>
          <c:orientation val="minMax"/>
        </c:scaling>
        <c:delete val="1"/>
        <c:axPos val="b"/>
        <c:numFmt formatCode="General" sourceLinked="1"/>
        <c:majorTickMark val="out"/>
        <c:minorTickMark val="none"/>
        <c:tickLblPos val="nextTo"/>
        <c:crossAx val="2139062288"/>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353457671261E-2"/>
          <c:y val="0.12425426317977956"/>
          <c:w val="0.8977472930846575"/>
          <c:h val="0.81361860523033069"/>
        </c:manualLayout>
      </c:layout>
      <c:barChart>
        <c:barDir val="col"/>
        <c:grouping val="clustered"/>
        <c:varyColors val="0"/>
        <c:ser>
          <c:idx val="0"/>
          <c:order val="0"/>
          <c:tx>
            <c:strRef>
              <c:f>Sheet1!$B$1</c:f>
              <c:strCache>
                <c:ptCount val="1"/>
                <c:pt idx="0">
                  <c:v>Jobs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accent1"/>
                </a:solidFill>
              </a:ln>
              <a:effectLst/>
            </c:spPr>
            <c:extLst>
              <c:ext xmlns:c16="http://schemas.microsoft.com/office/drawing/2014/chart" uri="{C3380CC4-5D6E-409C-BE32-E72D297353CC}">
                <c16:uniqueId val="{00000001-446D-4896-A678-9AA400BFB330}"/>
              </c:ext>
            </c:extLst>
          </c:dPt>
          <c:dPt>
            <c:idx val="1"/>
            <c:invertIfNegative val="0"/>
            <c:bubble3D val="0"/>
            <c:spPr>
              <a:solidFill>
                <a:srgbClr val="7FB296"/>
              </a:solidFill>
              <a:ln w="19050">
                <a:solidFill>
                  <a:schemeClr val="lt1"/>
                </a:solidFill>
              </a:ln>
              <a:effectLst/>
            </c:spPr>
            <c:extLst>
              <c:ext xmlns:c16="http://schemas.microsoft.com/office/drawing/2014/chart" uri="{C3380CC4-5D6E-409C-BE32-E72D297353CC}">
                <c16:uniqueId val="{00000003-446D-4896-A678-9AA400BFB330}"/>
              </c:ext>
            </c:extLst>
          </c:dPt>
          <c:dPt>
            <c:idx val="2"/>
            <c:invertIfNegative val="0"/>
            <c:bubble3D val="0"/>
            <c:spPr>
              <a:solidFill>
                <a:srgbClr val="B8B8B8"/>
              </a:solidFill>
              <a:ln w="19050">
                <a:solidFill>
                  <a:schemeClr val="tx1"/>
                </a:solidFill>
                <a:prstDash val="sysDash"/>
              </a:ln>
              <a:effectLst/>
            </c:spPr>
            <c:extLst>
              <c:ext xmlns:c16="http://schemas.microsoft.com/office/drawing/2014/chart" uri="{C3380CC4-5D6E-409C-BE32-E72D297353CC}">
                <c16:uniqueId val="{00000005-446D-4896-A678-9AA400BFB330}"/>
              </c:ext>
            </c:extLst>
          </c:dPt>
          <c:dLbls>
            <c:dLbl>
              <c:idx val="1"/>
              <c:layout>
                <c:manualLayout>
                  <c:x val="9.2957006286674589E-3"/>
                  <c:y val="0"/>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5842047747695657"/>
                      <c:h val="0.14413494528854429"/>
                    </c:manualLayout>
                  </c15:layout>
                </c:ext>
                <c:ext xmlns:c16="http://schemas.microsoft.com/office/drawing/2014/chart" uri="{C3380CC4-5D6E-409C-BE32-E72D297353CC}">
                  <c16:uniqueId val="{00000003-446D-4896-A678-9AA400BFB330}"/>
                </c:ext>
              </c:extLst>
            </c:dLbl>
            <c:dLbl>
              <c:idx val="2"/>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4912477684828899"/>
                      <c:h val="0.11589534002041255"/>
                    </c:manualLayout>
                  </c15:layout>
                </c:ext>
                <c:ext xmlns:c16="http://schemas.microsoft.com/office/drawing/2014/chart" uri="{C3380CC4-5D6E-409C-BE32-E72D297353CC}">
                  <c16:uniqueId val="{00000005-446D-4896-A678-9AA400BFB3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Anticipated</c:v>
                </c:pt>
                <c:pt idx="2">
                  <c:v>Existing</c:v>
                </c:pt>
              </c:strCache>
            </c:strRef>
          </c:cat>
          <c:val>
            <c:numRef>
              <c:f>Sheet1!$B$2:$B$4</c:f>
              <c:numCache>
                <c:formatCode>General</c:formatCode>
                <c:ptCount val="3"/>
                <c:pt idx="0">
                  <c:v>4200</c:v>
                </c:pt>
                <c:pt idx="1">
                  <c:v>120000</c:v>
                </c:pt>
                <c:pt idx="2">
                  <c:v>170000</c:v>
                </c:pt>
              </c:numCache>
            </c:numRef>
          </c:val>
          <c:extLst>
            <c:ext xmlns:c16="http://schemas.microsoft.com/office/drawing/2014/chart" uri="{C3380CC4-5D6E-409C-BE32-E72D297353CC}">
              <c16:uniqueId val="{00000006-446D-4896-A678-9AA400BFB330}"/>
            </c:ext>
          </c:extLst>
        </c:ser>
        <c:dLbls>
          <c:dLblPos val="outEnd"/>
          <c:showLegendKey val="0"/>
          <c:showVal val="1"/>
          <c:showCatName val="0"/>
          <c:showSerName val="0"/>
          <c:showPercent val="0"/>
          <c:showBubbleSize val="0"/>
        </c:dLbls>
        <c:gapWidth val="100"/>
        <c:axId val="1776447807"/>
        <c:axId val="2144206976"/>
      </c:barChart>
      <c:valAx>
        <c:axId val="2144206976"/>
        <c:scaling>
          <c:orientation val="minMax"/>
          <c:max val="180000"/>
        </c:scaling>
        <c:delete val="1"/>
        <c:axPos val="l"/>
        <c:numFmt formatCode="General" sourceLinked="1"/>
        <c:majorTickMark val="out"/>
        <c:minorTickMark val="none"/>
        <c:tickLblPos val="nextTo"/>
        <c:crossAx val="1776447807"/>
        <c:crosses val="autoZero"/>
        <c:crossBetween val="between"/>
      </c:valAx>
      <c:catAx>
        <c:axId val="1776447807"/>
        <c:scaling>
          <c:orientation val="minMax"/>
        </c:scaling>
        <c:delete val="1"/>
        <c:axPos val="b"/>
        <c:numFmt formatCode="General" sourceLinked="1"/>
        <c:majorTickMark val="out"/>
        <c:minorTickMark val="none"/>
        <c:tickLblPos val="nextTo"/>
        <c:crossAx val="21442069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33496066036299E-2"/>
          <c:y val="0.10074292397743288"/>
          <c:w val="0.89553300786792744"/>
          <c:h val="0.8376919558141358"/>
        </c:manualLayout>
      </c:layout>
      <c:barChart>
        <c:barDir val="col"/>
        <c:grouping val="clustered"/>
        <c:varyColors val="0"/>
        <c:ser>
          <c:idx val="0"/>
          <c:order val="0"/>
          <c:tx>
            <c:strRef>
              <c:f>Sheet1!$B$1</c:f>
              <c:strCache>
                <c:ptCount val="1"/>
                <c:pt idx="0">
                  <c:v>Jobs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accent1"/>
                </a:solidFill>
              </a:ln>
              <a:effectLst/>
            </c:spPr>
            <c:extLst>
              <c:ext xmlns:c16="http://schemas.microsoft.com/office/drawing/2014/chart" uri="{C3380CC4-5D6E-409C-BE32-E72D297353CC}">
                <c16:uniqueId val="{00000001-6346-45DF-AB7C-05742BE3986A}"/>
              </c:ext>
            </c:extLst>
          </c:dPt>
          <c:dPt>
            <c:idx val="1"/>
            <c:invertIfNegative val="0"/>
            <c:bubble3D val="0"/>
            <c:spPr>
              <a:solidFill>
                <a:srgbClr val="7FB296"/>
              </a:solidFill>
              <a:ln w="19050">
                <a:solidFill>
                  <a:schemeClr val="lt1"/>
                </a:solidFill>
              </a:ln>
              <a:effectLst/>
            </c:spPr>
            <c:extLst>
              <c:ext xmlns:c16="http://schemas.microsoft.com/office/drawing/2014/chart" uri="{C3380CC4-5D6E-409C-BE32-E72D297353CC}">
                <c16:uniqueId val="{00000003-6346-45DF-AB7C-05742BE3986A}"/>
              </c:ext>
            </c:extLst>
          </c:dPt>
          <c:dPt>
            <c:idx val="2"/>
            <c:invertIfNegative val="0"/>
            <c:bubble3D val="0"/>
            <c:spPr>
              <a:solidFill>
                <a:srgbClr val="B8B8B8"/>
              </a:solidFill>
              <a:ln w="19050">
                <a:solidFill>
                  <a:schemeClr val="tx1"/>
                </a:solidFill>
                <a:prstDash val="sysDash"/>
              </a:ln>
              <a:effectLst/>
            </c:spPr>
            <c:extLst>
              <c:ext xmlns:c16="http://schemas.microsoft.com/office/drawing/2014/chart" uri="{C3380CC4-5D6E-409C-BE32-E72D297353CC}">
                <c16:uniqueId val="{00000005-6346-45DF-AB7C-05742BE3986A}"/>
              </c:ext>
            </c:extLst>
          </c:dPt>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2494310453340768"/>
                      <c:h val="0.1708152244328473"/>
                    </c:manualLayout>
                  </c15:layout>
                </c:ext>
                <c:ext xmlns:c16="http://schemas.microsoft.com/office/drawing/2014/chart" uri="{C3380CC4-5D6E-409C-BE32-E72D297353CC}">
                  <c16:uniqueId val="{00000003-6346-45DF-AB7C-05742BE3986A}"/>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6160861363132065"/>
                      <c:h val="0.1708152244328473"/>
                    </c:manualLayout>
                  </c15:layout>
                </c:ext>
                <c:ext xmlns:c16="http://schemas.microsoft.com/office/drawing/2014/chart" uri="{C3380CC4-5D6E-409C-BE32-E72D297353CC}">
                  <c16:uniqueId val="{00000005-6346-45DF-AB7C-05742BE398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c:v>
                </c:pt>
                <c:pt idx="1">
                  <c:v>Anticipated</c:v>
                </c:pt>
                <c:pt idx="2">
                  <c:v>Existing</c:v>
                </c:pt>
              </c:strCache>
            </c:strRef>
          </c:cat>
          <c:val>
            <c:numRef>
              <c:f>Sheet1!$B$2:$B$4</c:f>
              <c:numCache>
                <c:formatCode>General</c:formatCode>
                <c:ptCount val="3"/>
                <c:pt idx="0">
                  <c:v>1200</c:v>
                </c:pt>
                <c:pt idx="1">
                  <c:v>60000</c:v>
                </c:pt>
                <c:pt idx="2">
                  <c:v>50000</c:v>
                </c:pt>
              </c:numCache>
            </c:numRef>
          </c:val>
          <c:extLst>
            <c:ext xmlns:c16="http://schemas.microsoft.com/office/drawing/2014/chart" uri="{C3380CC4-5D6E-409C-BE32-E72D297353CC}">
              <c16:uniqueId val="{00000006-6346-45DF-AB7C-05742BE3986A}"/>
            </c:ext>
          </c:extLst>
        </c:ser>
        <c:dLbls>
          <c:dLblPos val="outEnd"/>
          <c:showLegendKey val="0"/>
          <c:showVal val="1"/>
          <c:showCatName val="0"/>
          <c:showSerName val="0"/>
          <c:showPercent val="0"/>
          <c:showBubbleSize val="0"/>
        </c:dLbls>
        <c:gapWidth val="100"/>
        <c:axId val="1327868447"/>
        <c:axId val="1824430879"/>
      </c:barChart>
      <c:valAx>
        <c:axId val="1824430879"/>
        <c:scaling>
          <c:orientation val="minMax"/>
          <c:max val="180000"/>
        </c:scaling>
        <c:delete val="1"/>
        <c:axPos val="l"/>
        <c:numFmt formatCode="General" sourceLinked="1"/>
        <c:majorTickMark val="out"/>
        <c:minorTickMark val="none"/>
        <c:tickLblPos val="nextTo"/>
        <c:crossAx val="1327868447"/>
        <c:crosses val="autoZero"/>
        <c:crossBetween val="between"/>
      </c:valAx>
      <c:catAx>
        <c:axId val="1327868447"/>
        <c:scaling>
          <c:orientation val="minMax"/>
        </c:scaling>
        <c:delete val="1"/>
        <c:axPos val="b"/>
        <c:numFmt formatCode="General" sourceLinked="1"/>
        <c:majorTickMark val="out"/>
        <c:minorTickMark val="none"/>
        <c:tickLblPos val="nextTo"/>
        <c:crossAx val="182443087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93576795745144"/>
          <c:y val="3.7005411800525995E-2"/>
          <c:w val="0.72375275522731342"/>
          <c:h val="0.87682538769614315"/>
        </c:manualLayout>
      </c:layout>
      <c:barChart>
        <c:barDir val="col"/>
        <c:grouping val="clustered"/>
        <c:varyColors val="0"/>
        <c:ser>
          <c:idx val="0"/>
          <c:order val="0"/>
          <c:spPr>
            <a:solidFill>
              <a:srgbClr val="8ECA8E"/>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16-F653-4E5A-B006-BD6A01EAF79B}"/>
              </c:ext>
            </c:extLst>
          </c:dPt>
          <c:dPt>
            <c:idx val="4"/>
            <c:invertIfNegative val="0"/>
            <c:bubble3D val="0"/>
            <c:spPr>
              <a:solidFill>
                <a:schemeClr val="accent1"/>
              </a:solidFill>
              <a:ln>
                <a:noFill/>
              </a:ln>
            </c:spPr>
            <c:extLst>
              <c:ext xmlns:c16="http://schemas.microsoft.com/office/drawing/2014/chart" uri="{C3380CC4-5D6E-409C-BE32-E72D297353CC}">
                <c16:uniqueId val="{00000015-F653-4E5A-B006-BD6A01EAF79B}"/>
              </c:ext>
            </c:extLst>
          </c:dPt>
          <c:dPt>
            <c:idx val="6"/>
            <c:invertIfNegative val="0"/>
            <c:bubble3D val="0"/>
            <c:spPr>
              <a:solidFill>
                <a:schemeClr val="accent1"/>
              </a:solidFill>
              <a:ln>
                <a:noFill/>
              </a:ln>
            </c:spPr>
            <c:extLst>
              <c:ext xmlns:c16="http://schemas.microsoft.com/office/drawing/2014/chart" uri="{C3380CC4-5D6E-409C-BE32-E72D297353CC}">
                <c16:uniqueId val="{00000022-F653-4E5A-B006-BD6A01EAF79B}"/>
              </c:ext>
            </c:extLst>
          </c:dPt>
          <c:dPt>
            <c:idx val="8"/>
            <c:invertIfNegative val="0"/>
            <c:bubble3D val="0"/>
            <c:spPr>
              <a:solidFill>
                <a:schemeClr val="accent1"/>
              </a:solidFill>
              <a:ln>
                <a:noFill/>
              </a:ln>
            </c:spPr>
            <c:extLst>
              <c:ext xmlns:c16="http://schemas.microsoft.com/office/drawing/2014/chart" uri="{C3380CC4-5D6E-409C-BE32-E72D297353CC}">
                <c16:uniqueId val="{00000017-F653-4E5A-B006-BD6A01EAF79B}"/>
              </c:ext>
            </c:extLst>
          </c:dPt>
          <c:dPt>
            <c:idx val="10"/>
            <c:invertIfNegative val="0"/>
            <c:bubble3D val="0"/>
            <c:spPr>
              <a:solidFill>
                <a:schemeClr val="accent1"/>
              </a:solidFill>
              <a:ln>
                <a:noFill/>
              </a:ln>
            </c:spPr>
            <c:extLst>
              <c:ext xmlns:c16="http://schemas.microsoft.com/office/drawing/2014/chart" uri="{C3380CC4-5D6E-409C-BE32-E72D297353CC}">
                <c16:uniqueId val="{00000018-F653-4E5A-B006-BD6A01EAF79B}"/>
              </c:ext>
            </c:extLst>
          </c:dPt>
          <c:dPt>
            <c:idx val="12"/>
            <c:invertIfNegative val="0"/>
            <c:bubble3D val="0"/>
            <c:spPr>
              <a:solidFill>
                <a:schemeClr val="accent1"/>
              </a:solidFill>
              <a:ln>
                <a:noFill/>
              </a:ln>
            </c:spPr>
            <c:extLst>
              <c:ext xmlns:c16="http://schemas.microsoft.com/office/drawing/2014/chart" uri="{C3380CC4-5D6E-409C-BE32-E72D297353CC}">
                <c16:uniqueId val="{00000019-F653-4E5A-B006-BD6A01EAF79B}"/>
              </c:ext>
            </c:extLst>
          </c:dPt>
          <c:dPt>
            <c:idx val="14"/>
            <c:invertIfNegative val="0"/>
            <c:bubble3D val="0"/>
            <c:spPr>
              <a:solidFill>
                <a:schemeClr val="accent1"/>
              </a:solidFill>
              <a:ln>
                <a:noFill/>
              </a:ln>
            </c:spPr>
            <c:extLst>
              <c:ext xmlns:c16="http://schemas.microsoft.com/office/drawing/2014/chart" uri="{C3380CC4-5D6E-409C-BE32-E72D297353CC}">
                <c16:uniqueId val="{00000007-F653-4E5A-B006-BD6A01EAF79B}"/>
              </c:ext>
            </c:extLst>
          </c:dPt>
          <c:dPt>
            <c:idx val="16"/>
            <c:invertIfNegative val="0"/>
            <c:bubble3D val="0"/>
            <c:spPr>
              <a:solidFill>
                <a:schemeClr val="accent1"/>
              </a:solidFill>
              <a:ln>
                <a:noFill/>
              </a:ln>
            </c:spPr>
            <c:extLst>
              <c:ext xmlns:c16="http://schemas.microsoft.com/office/drawing/2014/chart" uri="{C3380CC4-5D6E-409C-BE32-E72D297353CC}">
                <c16:uniqueId val="{0000001A-F653-4E5A-B006-BD6A01EAF79B}"/>
              </c:ext>
            </c:extLst>
          </c:dPt>
          <c:dPt>
            <c:idx val="18"/>
            <c:invertIfNegative val="0"/>
            <c:bubble3D val="0"/>
            <c:spPr>
              <a:solidFill>
                <a:schemeClr val="accent1"/>
              </a:solidFill>
              <a:ln>
                <a:noFill/>
              </a:ln>
            </c:spPr>
            <c:extLst>
              <c:ext xmlns:c16="http://schemas.microsoft.com/office/drawing/2014/chart" uri="{C3380CC4-5D6E-409C-BE32-E72D297353CC}">
                <c16:uniqueId val="{0000001B-F653-4E5A-B006-BD6A01EAF79B}"/>
              </c:ext>
            </c:extLst>
          </c:dPt>
          <c:dPt>
            <c:idx val="20"/>
            <c:invertIfNegative val="0"/>
            <c:bubble3D val="0"/>
            <c:spPr>
              <a:solidFill>
                <a:schemeClr val="accent1"/>
              </a:solidFill>
              <a:ln>
                <a:noFill/>
              </a:ln>
            </c:spPr>
            <c:extLst>
              <c:ext xmlns:c16="http://schemas.microsoft.com/office/drawing/2014/chart" uri="{C3380CC4-5D6E-409C-BE32-E72D297353CC}">
                <c16:uniqueId val="{0000001C-F653-4E5A-B006-BD6A01EAF79B}"/>
              </c:ext>
            </c:extLst>
          </c:dPt>
          <c:dPt>
            <c:idx val="22"/>
            <c:invertIfNegative val="0"/>
            <c:bubble3D val="0"/>
            <c:spPr>
              <a:solidFill>
                <a:schemeClr val="accent1"/>
              </a:solidFill>
              <a:ln>
                <a:noFill/>
              </a:ln>
            </c:spPr>
            <c:extLst>
              <c:ext xmlns:c16="http://schemas.microsoft.com/office/drawing/2014/chart" uri="{C3380CC4-5D6E-409C-BE32-E72D297353CC}">
                <c16:uniqueId val="{0000001D-F653-4E5A-B006-BD6A01EAF79B}"/>
              </c:ext>
            </c:extLst>
          </c:dPt>
          <c:dPt>
            <c:idx val="24"/>
            <c:invertIfNegative val="0"/>
            <c:bubble3D val="0"/>
            <c:spPr>
              <a:solidFill>
                <a:schemeClr val="accent1"/>
              </a:solidFill>
              <a:ln>
                <a:noFill/>
              </a:ln>
            </c:spPr>
            <c:extLst>
              <c:ext xmlns:c16="http://schemas.microsoft.com/office/drawing/2014/chart" uri="{C3380CC4-5D6E-409C-BE32-E72D297353CC}">
                <c16:uniqueId val="{0000001E-F653-4E5A-B006-BD6A01EAF79B}"/>
              </c:ext>
            </c:extLst>
          </c:dPt>
          <c:dPt>
            <c:idx val="26"/>
            <c:invertIfNegative val="0"/>
            <c:bubble3D val="0"/>
            <c:spPr>
              <a:solidFill>
                <a:schemeClr val="accent1"/>
              </a:solidFill>
              <a:ln>
                <a:noFill/>
              </a:ln>
            </c:spPr>
            <c:extLst>
              <c:ext xmlns:c16="http://schemas.microsoft.com/office/drawing/2014/chart" uri="{C3380CC4-5D6E-409C-BE32-E72D297353CC}">
                <c16:uniqueId val="{0000001F-F653-4E5A-B006-BD6A01EAF79B}"/>
              </c:ext>
            </c:extLst>
          </c:dPt>
          <c:dPt>
            <c:idx val="28"/>
            <c:invertIfNegative val="0"/>
            <c:bubble3D val="0"/>
            <c:spPr>
              <a:solidFill>
                <a:schemeClr val="accent1"/>
              </a:solidFill>
              <a:ln>
                <a:noFill/>
              </a:ln>
            </c:spPr>
            <c:extLst>
              <c:ext xmlns:c16="http://schemas.microsoft.com/office/drawing/2014/chart" uri="{C3380CC4-5D6E-409C-BE32-E72D297353CC}">
                <c16:uniqueId val="{00000020-F653-4E5A-B006-BD6A01EAF79B}"/>
              </c:ext>
            </c:extLst>
          </c:dPt>
          <c:dPt>
            <c:idx val="30"/>
            <c:invertIfNegative val="0"/>
            <c:bubble3D val="0"/>
            <c:spPr>
              <a:solidFill>
                <a:schemeClr val="accent1"/>
              </a:solidFill>
              <a:ln>
                <a:noFill/>
              </a:ln>
            </c:spPr>
            <c:extLst>
              <c:ext xmlns:c16="http://schemas.microsoft.com/office/drawing/2014/chart" uri="{C3380CC4-5D6E-409C-BE32-E72D297353CC}">
                <c16:uniqueId val="{00000021-F653-4E5A-B006-BD6A01EAF79B}"/>
              </c:ext>
            </c:extLst>
          </c:dPt>
          <c:cat>
            <c:numLit>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Lit>
          </c:cat>
          <c:val>
            <c:numRef>
              <c:f>Sheet1!$A$2:$AE$2</c:f>
              <c:numCache>
                <c:formatCode>General</c:formatCode>
                <c:ptCount val="31"/>
                <c:pt idx="0">
                  <c:v>2.6349</c:v>
                </c:pt>
                <c:pt idx="1">
                  <c:v>0</c:v>
                </c:pt>
                <c:pt idx="2">
                  <c:v>7.6133334000000108E-2</c:v>
                </c:pt>
                <c:pt idx="3">
                  <c:v>0</c:v>
                </c:pt>
                <c:pt idx="4">
                  <c:v>0.64588527399999973</c:v>
                </c:pt>
                <c:pt idx="5">
                  <c:v>0</c:v>
                </c:pt>
                <c:pt idx="6">
                  <c:v>1.2156372170000003</c:v>
                </c:pt>
                <c:pt idx="7">
                  <c:v>0</c:v>
                </c:pt>
                <c:pt idx="8">
                  <c:v>3.3567457509999996</c:v>
                </c:pt>
                <c:pt idx="9">
                  <c:v>0</c:v>
                </c:pt>
                <c:pt idx="10">
                  <c:v>3.9532075860000009</c:v>
                </c:pt>
                <c:pt idx="11">
                  <c:v>0</c:v>
                </c:pt>
                <c:pt idx="12">
                  <c:v>4.5496694190000007</c:v>
                </c:pt>
                <c:pt idx="13">
                  <c:v>0</c:v>
                </c:pt>
                <c:pt idx="14">
                  <c:v>17.681418147000002</c:v>
                </c:pt>
                <c:pt idx="15">
                  <c:v>0</c:v>
                </c:pt>
                <c:pt idx="16">
                  <c:v>13.706717223000002</c:v>
                </c:pt>
                <c:pt idx="17">
                  <c:v>0</c:v>
                </c:pt>
                <c:pt idx="18">
                  <c:v>9.7320162769999978</c:v>
                </c:pt>
                <c:pt idx="19">
                  <c:v>0</c:v>
                </c:pt>
                <c:pt idx="20">
                  <c:v>13.760642831999998</c:v>
                </c:pt>
                <c:pt idx="21">
                  <c:v>0</c:v>
                </c:pt>
                <c:pt idx="22">
                  <c:v>12.742123328000005</c:v>
                </c:pt>
                <c:pt idx="23">
                  <c:v>0</c:v>
                </c:pt>
                <c:pt idx="24">
                  <c:v>11.723603835999999</c:v>
                </c:pt>
                <c:pt idx="25">
                  <c:v>0</c:v>
                </c:pt>
                <c:pt idx="26">
                  <c:v>13.2704439</c:v>
                </c:pt>
                <c:pt idx="27">
                  <c:v>0</c:v>
                </c:pt>
                <c:pt idx="28">
                  <c:v>12.053590938999996</c:v>
                </c:pt>
                <c:pt idx="29">
                  <c:v>0</c:v>
                </c:pt>
                <c:pt idx="30">
                  <c:v>10.836737973999998</c:v>
                </c:pt>
              </c:numCache>
            </c:numRef>
          </c:val>
          <c:extLst>
            <c:ext xmlns:c16="http://schemas.microsoft.com/office/drawing/2014/chart" uri="{C3380CC4-5D6E-409C-BE32-E72D297353CC}">
              <c16:uniqueId val="{00000000-F653-4E5A-B006-BD6A01EAF79B}"/>
            </c:ext>
          </c:extLst>
        </c:ser>
        <c:ser>
          <c:idx val="1"/>
          <c:order val="1"/>
          <c:spPr>
            <a:solidFill>
              <a:schemeClr val="accent2"/>
            </a:solidFill>
            <a:ln>
              <a:noFill/>
            </a:ln>
          </c:spPr>
          <c:invertIfNegative val="0"/>
          <c:cat>
            <c:numLit>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Lit>
          </c:cat>
          <c:val>
            <c:numRef>
              <c:f>Sheet1!$A$3:$AE$3</c:f>
              <c:numCache>
                <c:formatCode>General</c:formatCode>
                <c:ptCount val="31"/>
                <c:pt idx="0">
                  <c:v>2.8512999999999997</c:v>
                </c:pt>
                <c:pt idx="1">
                  <c:v>0</c:v>
                </c:pt>
                <c:pt idx="2">
                  <c:v>4.1999999999999926E-2</c:v>
                </c:pt>
                <c:pt idx="3">
                  <c:v>0</c:v>
                </c:pt>
                <c:pt idx="4">
                  <c:v>0</c:v>
                </c:pt>
                <c:pt idx="5">
                  <c:v>0</c:v>
                </c:pt>
                <c:pt idx="6">
                  <c:v>1.0957882570000002</c:v>
                </c:pt>
                <c:pt idx="7">
                  <c:v>0</c:v>
                </c:pt>
                <c:pt idx="8">
                  <c:v>0.152755258</c:v>
                </c:pt>
                <c:pt idx="9">
                  <c:v>0</c:v>
                </c:pt>
                <c:pt idx="10">
                  <c:v>10.521724465</c:v>
                </c:pt>
                <c:pt idx="11">
                  <c:v>0</c:v>
                </c:pt>
                <c:pt idx="12">
                  <c:v>9.4532748280000014</c:v>
                </c:pt>
                <c:pt idx="13">
                  <c:v>0</c:v>
                </c:pt>
                <c:pt idx="14">
                  <c:v>9.4532748289999979</c:v>
                </c:pt>
                <c:pt idx="15">
                  <c:v>0</c:v>
                </c:pt>
                <c:pt idx="16">
                  <c:v>8.073577776999997</c:v>
                </c:pt>
                <c:pt idx="17">
                  <c:v>0</c:v>
                </c:pt>
                <c:pt idx="18">
                  <c:v>6.6938807489999999</c:v>
                </c:pt>
                <c:pt idx="19">
                  <c:v>0</c:v>
                </c:pt>
                <c:pt idx="20">
                  <c:v>6.6938807379999998</c:v>
                </c:pt>
                <c:pt idx="21">
                  <c:v>0</c:v>
                </c:pt>
                <c:pt idx="22">
                  <c:v>2.7424049099999994</c:v>
                </c:pt>
                <c:pt idx="23">
                  <c:v>0</c:v>
                </c:pt>
                <c:pt idx="24">
                  <c:v>2.7424049120000005</c:v>
                </c:pt>
                <c:pt idx="25">
                  <c:v>0</c:v>
                </c:pt>
                <c:pt idx="26">
                  <c:v>7.0985885060000022</c:v>
                </c:pt>
                <c:pt idx="27">
                  <c:v>0</c:v>
                </c:pt>
                <c:pt idx="28">
                  <c:v>11.454772101</c:v>
                </c:pt>
                <c:pt idx="29">
                  <c:v>0</c:v>
                </c:pt>
                <c:pt idx="30">
                  <c:v>11.454772114000001</c:v>
                </c:pt>
              </c:numCache>
            </c:numRef>
          </c:val>
          <c:extLst>
            <c:ext xmlns:c16="http://schemas.microsoft.com/office/drawing/2014/chart" uri="{C3380CC4-5D6E-409C-BE32-E72D297353CC}">
              <c16:uniqueId val="{00000001-F653-4E5A-B006-BD6A01EAF79B}"/>
            </c:ext>
          </c:extLst>
        </c:ser>
        <c:dLbls>
          <c:showLegendKey val="0"/>
          <c:showVal val="0"/>
          <c:showCatName val="0"/>
          <c:showSerName val="0"/>
          <c:showPercent val="0"/>
          <c:showBubbleSize val="0"/>
        </c:dLbls>
        <c:gapWidth val="80"/>
        <c:axId val="659122272"/>
        <c:axId val="1"/>
      </c:barChart>
      <c:lineChart>
        <c:grouping val="standard"/>
        <c:varyColors val="0"/>
        <c:ser>
          <c:idx val="2"/>
          <c:order val="2"/>
          <c:spPr>
            <a:ln w="38100" cmpd="sng" algn="ctr">
              <a:solidFill>
                <a:schemeClr val="accent1"/>
              </a:solidFill>
              <a:prstDash val="solid"/>
            </a:ln>
          </c:spPr>
          <c:marker>
            <c:symbol val="none"/>
          </c:marker>
          <c:val>
            <c:numRef>
              <c:f>Sheet1!$A$4:$AE$4</c:f>
              <c:numCache>
                <c:formatCode>General</c:formatCode>
                <c:ptCount val="31"/>
                <c:pt idx="0">
                  <c:v>2.6349</c:v>
                </c:pt>
                <c:pt idx="1">
                  <c:v>2.6729666660000002</c:v>
                </c:pt>
                <c:pt idx="2">
                  <c:v>2.7110333340000001</c:v>
                </c:pt>
                <c:pt idx="3">
                  <c:v>2.7490999999999999</c:v>
                </c:pt>
                <c:pt idx="4">
                  <c:v>3.3569186079999995</c:v>
                </c:pt>
                <c:pt idx="5">
                  <c:v>3.9647372169999997</c:v>
                </c:pt>
                <c:pt idx="6">
                  <c:v>4.5725558249999994</c:v>
                </c:pt>
                <c:pt idx="7">
                  <c:v>6.2509287009999994</c:v>
                </c:pt>
                <c:pt idx="8">
                  <c:v>7.9293015760000003</c:v>
                </c:pt>
                <c:pt idx="9">
                  <c:v>9.6076744520000013</c:v>
                </c:pt>
                <c:pt idx="10">
                  <c:v>11.882509162000002</c:v>
                </c:pt>
                <c:pt idx="11">
                  <c:v>14.157343872</c:v>
                </c:pt>
                <c:pt idx="12">
                  <c:v>16.432178581000002</c:v>
                </c:pt>
                <c:pt idx="13">
                  <c:v>25.272887654000002</c:v>
                </c:pt>
                <c:pt idx="14">
                  <c:v>34.113596728000005</c:v>
                </c:pt>
                <c:pt idx="15">
                  <c:v>42.954305810000008</c:v>
                </c:pt>
                <c:pt idx="16">
                  <c:v>47.820313950999996</c:v>
                </c:pt>
                <c:pt idx="17">
                  <c:v>52.686322088000011</c:v>
                </c:pt>
                <c:pt idx="18">
                  <c:v>57.552330227999988</c:v>
                </c:pt>
                <c:pt idx="19">
                  <c:v>64.432651636999992</c:v>
                </c:pt>
                <c:pt idx="20">
                  <c:v>71.31297305999999</c:v>
                </c:pt>
                <c:pt idx="21">
                  <c:v>78.193294469999998</c:v>
                </c:pt>
                <c:pt idx="22">
                  <c:v>84.05509638800001</c:v>
                </c:pt>
                <c:pt idx="23">
                  <c:v>89.916898306000007</c:v>
                </c:pt>
                <c:pt idx="24">
                  <c:v>95.778700224000019</c:v>
                </c:pt>
                <c:pt idx="25">
                  <c:v>102.41392218</c:v>
                </c:pt>
                <c:pt idx="26">
                  <c:v>109.04914412400002</c:v>
                </c:pt>
                <c:pt idx="27">
                  <c:v>115.68436607600002</c:v>
                </c:pt>
                <c:pt idx="28">
                  <c:v>121.10273506300001</c:v>
                </c:pt>
                <c:pt idx="29">
                  <c:v>126.52110404000001</c:v>
                </c:pt>
                <c:pt idx="30">
                  <c:v>131.939473037</c:v>
                </c:pt>
              </c:numCache>
            </c:numRef>
          </c:val>
          <c:smooth val="0"/>
          <c:extLst>
            <c:ext xmlns:c16="http://schemas.microsoft.com/office/drawing/2014/chart" uri="{C3380CC4-5D6E-409C-BE32-E72D297353CC}">
              <c16:uniqueId val="{00000002-F653-4E5A-B006-BD6A01EAF79B}"/>
            </c:ext>
          </c:extLst>
        </c:ser>
        <c:ser>
          <c:idx val="3"/>
          <c:order val="3"/>
          <c:spPr>
            <a:ln w="38100" cmpd="sng" algn="ctr">
              <a:solidFill>
                <a:schemeClr val="accent2"/>
              </a:solidFill>
              <a:prstDash val="solid"/>
            </a:ln>
          </c:spPr>
          <c:marker>
            <c:symbol val="none"/>
          </c:marker>
          <c:val>
            <c:numRef>
              <c:f>Sheet1!$A$5:$AE$5</c:f>
              <c:numCache>
                <c:formatCode>General</c:formatCode>
                <c:ptCount val="31"/>
                <c:pt idx="0">
                  <c:v>2.8512999999999997</c:v>
                </c:pt>
                <c:pt idx="1">
                  <c:v>2.8722999999999996</c:v>
                </c:pt>
                <c:pt idx="2">
                  <c:v>2.8933</c:v>
                </c:pt>
                <c:pt idx="3">
                  <c:v>2.8933</c:v>
                </c:pt>
                <c:pt idx="4">
                  <c:v>2.8933</c:v>
                </c:pt>
                <c:pt idx="5">
                  <c:v>3.4411941279999998</c:v>
                </c:pt>
                <c:pt idx="6">
                  <c:v>3.9890882570000001</c:v>
                </c:pt>
                <c:pt idx="7">
                  <c:v>4.0654658860000001</c:v>
                </c:pt>
                <c:pt idx="8">
                  <c:v>4.1418435150000006</c:v>
                </c:pt>
                <c:pt idx="9">
                  <c:v>9.4027057499999991</c:v>
                </c:pt>
                <c:pt idx="10">
                  <c:v>14.66356798</c:v>
                </c:pt>
                <c:pt idx="11">
                  <c:v>19.390205399000006</c:v>
                </c:pt>
                <c:pt idx="12">
                  <c:v>24.116842808000001</c:v>
                </c:pt>
                <c:pt idx="13">
                  <c:v>28.843480218</c:v>
                </c:pt>
                <c:pt idx="14">
                  <c:v>33.570117636999996</c:v>
                </c:pt>
                <c:pt idx="15">
                  <c:v>38.296755045000012</c:v>
                </c:pt>
                <c:pt idx="16">
                  <c:v>41.643695414000007</c:v>
                </c:pt>
                <c:pt idx="17">
                  <c:v>44.990635795000003</c:v>
                </c:pt>
                <c:pt idx="18">
                  <c:v>48.337576163000016</c:v>
                </c:pt>
                <c:pt idx="19">
                  <c:v>51.684516531000007</c:v>
                </c:pt>
                <c:pt idx="20">
                  <c:v>55.03145690100002</c:v>
                </c:pt>
                <c:pt idx="21">
                  <c:v>56.402659349000004</c:v>
                </c:pt>
                <c:pt idx="22">
                  <c:v>57.77386181100001</c:v>
                </c:pt>
                <c:pt idx="23">
                  <c:v>59.145064261000002</c:v>
                </c:pt>
                <c:pt idx="24">
                  <c:v>60.516266723000008</c:v>
                </c:pt>
                <c:pt idx="25">
                  <c:v>61.88746917200001</c:v>
                </c:pt>
                <c:pt idx="26">
                  <c:v>67.614855229</c:v>
                </c:pt>
                <c:pt idx="27">
                  <c:v>73.342241283999996</c:v>
                </c:pt>
                <c:pt idx="28">
                  <c:v>79.069627330000017</c:v>
                </c:pt>
                <c:pt idx="29">
                  <c:v>84.797013387000007</c:v>
                </c:pt>
                <c:pt idx="30">
                  <c:v>90.524399443999997</c:v>
                </c:pt>
              </c:numCache>
            </c:numRef>
          </c:val>
          <c:smooth val="0"/>
          <c:extLst>
            <c:ext xmlns:c16="http://schemas.microsoft.com/office/drawing/2014/chart" uri="{C3380CC4-5D6E-409C-BE32-E72D297353CC}">
              <c16:uniqueId val="{00000003-F653-4E5A-B006-BD6A01EAF79B}"/>
            </c:ext>
          </c:extLst>
        </c:ser>
        <c:dLbls>
          <c:showLegendKey val="0"/>
          <c:showVal val="0"/>
          <c:showCatName val="0"/>
          <c:showSerName val="0"/>
          <c:showPercent val="0"/>
          <c:showBubbleSize val="0"/>
        </c:dLbls>
        <c:marker val="1"/>
        <c:smooth val="0"/>
        <c:axId val="2"/>
        <c:axId val="3"/>
      </c:lineChart>
      <c:catAx>
        <c:axId val="659122272"/>
        <c:scaling>
          <c:orientation val="minMax"/>
        </c:scaling>
        <c:delete val="0"/>
        <c:axPos val="b"/>
        <c:majorGridlines>
          <c:spPr>
            <a:ln>
              <a:noFill/>
            </a:ln>
          </c:spPr>
        </c:majorGridlines>
        <c:numFmt formatCode="General" sourceLinked="1"/>
        <c:majorTickMark val="out"/>
        <c:minorTickMark val="none"/>
        <c:tickLblPos val="nextTo"/>
        <c:spPr>
          <a:ln w="9525" cmpd="sng" algn="ctr">
            <a:solidFill>
              <a:schemeClr val="tx1"/>
            </a:solidFill>
            <a:prstDash val="solid"/>
          </a:ln>
        </c:spPr>
        <c:txPr>
          <a:bodyPr/>
          <a:lstStyle/>
          <a:p>
            <a:pPr>
              <a:defRPr sz="800"/>
            </a:pPr>
            <a:endParaRPr lang="en-US"/>
          </a:p>
        </c:txPr>
        <c:crossAx val="1"/>
        <c:crosses val="min"/>
        <c:auto val="0"/>
        <c:lblAlgn val="ctr"/>
        <c:lblOffset val="175"/>
        <c:tickMarkSkip val="2"/>
        <c:noMultiLvlLbl val="0"/>
      </c:catAx>
      <c:valAx>
        <c:axId val="1"/>
        <c:scaling>
          <c:orientation val="minMax"/>
          <c:max val="50"/>
          <c:min val="0"/>
        </c:scaling>
        <c:delete val="0"/>
        <c:axPos val="r"/>
        <c:majorGridlines>
          <c:spPr>
            <a:ln>
              <a:noFill/>
            </a:ln>
          </c:spPr>
        </c:majorGridlines>
        <c:title>
          <c:tx>
            <c:rich>
              <a:bodyPr/>
              <a:lstStyle/>
              <a:p>
                <a:pPr>
                  <a:defRPr sz="1400" b="0"/>
                </a:pPr>
                <a:r>
                  <a:rPr lang="en-US" sz="1400" b="0"/>
                  <a:t>New</a:t>
                </a:r>
                <a:r>
                  <a:rPr lang="en-US" sz="1400" b="0" baseline="0"/>
                  <a:t> Capacity Deployed in Period (GW)</a:t>
                </a:r>
                <a:endParaRPr lang="en-US" sz="1400" b="0"/>
              </a:p>
            </c:rich>
          </c:tx>
          <c:layout>
            <c:manualLayout>
              <c:xMode val="edge"/>
              <c:yMode val="edge"/>
              <c:x val="0.95247275381968"/>
              <c:y val="0.11876931427760747"/>
            </c:manualLayout>
          </c:layout>
          <c:overlay val="0"/>
        </c:title>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659122272"/>
        <c:crosses val="max"/>
        <c:crossBetween val="between"/>
        <c:majorUnit val="5"/>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40"/>
          <c:min val="0"/>
        </c:scaling>
        <c:delete val="0"/>
        <c:axPos val="l"/>
        <c:majorGridlines>
          <c:spPr>
            <a:ln>
              <a:solidFill>
                <a:schemeClr val="tx2">
                  <a:lumMod val="95000"/>
                </a:schemeClr>
              </a:solidFill>
            </a:ln>
          </c:spPr>
        </c:majorGridlines>
        <c:title>
          <c:tx>
            <c:rich>
              <a:bodyPr/>
              <a:lstStyle/>
              <a:p>
                <a:pPr>
                  <a:defRPr/>
                </a:pPr>
                <a:r>
                  <a:rPr lang="en-US" sz="1400" b="0"/>
                  <a:t>Cumulative Capacity (GW)</a:t>
                </a:r>
              </a:p>
            </c:rich>
          </c:tx>
          <c:layout>
            <c:manualLayout>
              <c:xMode val="edge"/>
              <c:yMode val="edge"/>
              <c:x val="2.0404254050879031E-3"/>
              <c:y val="0.21184474239291318"/>
            </c:manualLayout>
          </c:layout>
          <c:overlay val="0"/>
        </c:title>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2"/>
        <c:crosses val="min"/>
        <c:crossBetween val="between"/>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FlexibleEGS!$D$27</c:f>
              <c:strCache>
                <c:ptCount val="1"/>
                <c:pt idx="0">
                  <c:v>Deployments providing constant power</c:v>
                </c:pt>
              </c:strCache>
            </c:strRef>
          </c:tx>
          <c:spPr>
            <a:solidFill>
              <a:schemeClr val="accent1"/>
            </a:solidFill>
            <a:ln>
              <a:noFill/>
            </a:ln>
            <a:effectLst/>
          </c:spPr>
          <c:invertIfNegative val="0"/>
          <c:cat>
            <c:strRef>
              <c:f>FlexibleEGS!$C$29:$C$30</c:f>
              <c:strCache>
                <c:ptCount val="2"/>
                <c:pt idx="0">
                  <c:v>Geothermal deployment with flexibility</c:v>
                </c:pt>
                <c:pt idx="1">
                  <c:v>Geothermal deployment (no flexibility)</c:v>
                </c:pt>
              </c:strCache>
            </c:strRef>
          </c:cat>
          <c:val>
            <c:numRef>
              <c:f>FlexibleEGS!$D$29:$D$30</c:f>
              <c:numCache>
                <c:formatCode>General</c:formatCode>
                <c:ptCount val="2"/>
                <c:pt idx="0">
                  <c:v>99</c:v>
                </c:pt>
                <c:pt idx="1">
                  <c:v>99</c:v>
                </c:pt>
              </c:numCache>
            </c:numRef>
          </c:val>
          <c:extLst>
            <c:ext xmlns:c16="http://schemas.microsoft.com/office/drawing/2014/chart" uri="{C3380CC4-5D6E-409C-BE32-E72D297353CC}">
              <c16:uniqueId val="{00000000-8C1B-4C45-AAD4-88583BE4A222}"/>
            </c:ext>
          </c:extLst>
        </c:ser>
        <c:ser>
          <c:idx val="1"/>
          <c:order val="1"/>
          <c:tx>
            <c:strRef>
              <c:f>FlexibleEGS!$E$27</c:f>
              <c:strCache>
                <c:ptCount val="1"/>
                <c:pt idx="0">
                  <c:v>Additional deployments due to added value</c:v>
                </c:pt>
              </c:strCache>
            </c:strRef>
          </c:tx>
          <c:spPr>
            <a:solidFill>
              <a:schemeClr val="accent2"/>
            </a:solidFill>
            <a:ln>
              <a:noFill/>
            </a:ln>
            <a:effectLst/>
          </c:spPr>
          <c:invertIfNegative val="0"/>
          <c:cat>
            <c:strRef>
              <c:f>FlexibleEGS!$C$29:$C$30</c:f>
              <c:strCache>
                <c:ptCount val="2"/>
                <c:pt idx="0">
                  <c:v>Geothermal deployment with flexibility</c:v>
                </c:pt>
                <c:pt idx="1">
                  <c:v>Geothermal deployment (no flexibility)</c:v>
                </c:pt>
              </c:strCache>
            </c:strRef>
          </c:cat>
          <c:val>
            <c:numRef>
              <c:f>FlexibleEGS!$E$29:$E$30</c:f>
              <c:numCache>
                <c:formatCode>General</c:formatCode>
                <c:ptCount val="2"/>
                <c:pt idx="0">
                  <c:v>21</c:v>
                </c:pt>
                <c:pt idx="1">
                  <c:v>0</c:v>
                </c:pt>
              </c:numCache>
            </c:numRef>
          </c:val>
          <c:extLst>
            <c:ext xmlns:c16="http://schemas.microsoft.com/office/drawing/2014/chart" uri="{C3380CC4-5D6E-409C-BE32-E72D297353CC}">
              <c16:uniqueId val="{00000001-8C1B-4C45-AAD4-88583BE4A222}"/>
            </c:ext>
          </c:extLst>
        </c:ser>
        <c:ser>
          <c:idx val="2"/>
          <c:order val="2"/>
          <c:tx>
            <c:strRef>
              <c:f>FlexibleEGS!$F$27</c:f>
              <c:strCache>
                <c:ptCount val="1"/>
                <c:pt idx="0">
                  <c:v>Deployments providing flexible power</c:v>
                </c:pt>
              </c:strCache>
            </c:strRef>
          </c:tx>
          <c:spPr>
            <a:solidFill>
              <a:schemeClr val="accent3"/>
            </a:solidFill>
            <a:ln>
              <a:noFill/>
            </a:ln>
            <a:effectLst/>
          </c:spPr>
          <c:invertIfNegative val="0"/>
          <c:cat>
            <c:strRef>
              <c:f>FlexibleEGS!$C$29:$C$30</c:f>
              <c:strCache>
                <c:ptCount val="2"/>
                <c:pt idx="0">
                  <c:v>Geothermal deployment with flexibility</c:v>
                </c:pt>
                <c:pt idx="1">
                  <c:v>Geothermal deployment (no flexibility)</c:v>
                </c:pt>
              </c:strCache>
            </c:strRef>
          </c:cat>
          <c:val>
            <c:numRef>
              <c:f>FlexibleEGS!$F$29:$F$30</c:f>
              <c:numCache>
                <c:formatCode>General</c:formatCode>
                <c:ptCount val="2"/>
                <c:pt idx="0">
                  <c:v>51</c:v>
                </c:pt>
                <c:pt idx="1">
                  <c:v>0</c:v>
                </c:pt>
              </c:numCache>
            </c:numRef>
          </c:val>
          <c:extLst>
            <c:ext xmlns:c16="http://schemas.microsoft.com/office/drawing/2014/chart" uri="{C3380CC4-5D6E-409C-BE32-E72D297353CC}">
              <c16:uniqueId val="{00000002-8C1B-4C45-AAD4-88583BE4A222}"/>
            </c:ext>
          </c:extLst>
        </c:ser>
        <c:dLbls>
          <c:showLegendKey val="0"/>
          <c:showVal val="0"/>
          <c:showCatName val="0"/>
          <c:showSerName val="0"/>
          <c:showPercent val="0"/>
          <c:showBubbleSize val="0"/>
        </c:dLbls>
        <c:gapWidth val="150"/>
        <c:overlap val="100"/>
        <c:axId val="464674816"/>
        <c:axId val="465101968"/>
      </c:barChart>
      <c:catAx>
        <c:axId val="46467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5101968"/>
        <c:crosses val="autoZero"/>
        <c:auto val="1"/>
        <c:lblAlgn val="ctr"/>
        <c:lblOffset val="100"/>
        <c:noMultiLvlLbl val="0"/>
      </c:catAx>
      <c:valAx>
        <c:axId val="465101968"/>
        <c:scaling>
          <c:orientation val="minMax"/>
        </c:scaling>
        <c:delete val="0"/>
        <c:axPos val="b"/>
        <c:majorGridlines>
          <c:spPr>
            <a:ln w="9525" cap="flat" cmpd="sng" algn="ctr">
              <a:solidFill>
                <a:schemeClr val="tx2">
                  <a:lumMod val="9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Generating capacity deployed in 2050 [GW]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467481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120A4-75C9-4BD5-AB86-4D8FE29A89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148A8D-EFFC-425C-BC45-E67FAAD12C3D}">
      <dgm:prSet phldrT="[Text]"/>
      <dgm:spPr/>
      <dgm:t>
        <a:bodyPr/>
        <a:lstStyle/>
        <a:p>
          <a:r>
            <a:rPr lang="en-US" b="1">
              <a:effectLst/>
              <a:latin typeface="+mj-lt"/>
              <a:ea typeface="Times New Roman" panose="02020603050405020304" pitchFamily="18" charset="0"/>
              <a:cs typeface="Times New Roman" panose="02020603050405020304" pitchFamily="18" charset="0"/>
            </a:rPr>
            <a:t>Next-generation geothermal is poised to be a key contributor to a secure, domestic, decarbonized power generation in the US. </a:t>
          </a:r>
          <a:endParaRPr lang="en-US"/>
        </a:p>
      </dgm:t>
    </dgm:pt>
    <dgm:pt modelId="{037165A9-95DB-471E-89C2-44BED08198B3}" type="parTrans" cxnId="{7941AC88-6540-4AA8-8DC0-01A61D373A32}">
      <dgm:prSet/>
      <dgm:spPr/>
      <dgm:t>
        <a:bodyPr/>
        <a:lstStyle/>
        <a:p>
          <a:endParaRPr lang="en-US"/>
        </a:p>
      </dgm:t>
    </dgm:pt>
    <dgm:pt modelId="{9B019350-5DE9-4771-82C0-4FD45C5C87AC}" type="sibTrans" cxnId="{7941AC88-6540-4AA8-8DC0-01A61D373A32}">
      <dgm:prSet/>
      <dgm:spPr/>
      <dgm:t>
        <a:bodyPr/>
        <a:lstStyle/>
        <a:p>
          <a:endParaRPr lang="en-US"/>
        </a:p>
      </dgm:t>
    </dgm:pt>
    <dgm:pt modelId="{4B80349E-F3DD-4E70-B98F-65E3B90DE05A}">
      <dgm:prSet custT="1"/>
      <dgm:spPr/>
      <dgm:t>
        <a:bodyPr/>
        <a:lstStyle/>
        <a:p>
          <a:r>
            <a:rPr lang="en-US" sz="1400">
              <a:effectLst/>
              <a:latin typeface="+mj-lt"/>
              <a:ea typeface="Times New Roman" panose="02020603050405020304" pitchFamily="18" charset="0"/>
              <a:cs typeface="Times New Roman" panose="02020603050405020304" pitchFamily="18" charset="0"/>
            </a:rPr>
            <a:t>Emerging technology </a:t>
          </a:r>
          <a:r>
            <a:rPr lang="en-US" sz="1400" b="1">
              <a:effectLst/>
              <a:latin typeface="+mj-lt"/>
              <a:ea typeface="Times New Roman" panose="02020603050405020304" pitchFamily="18" charset="0"/>
              <a:cs typeface="Times New Roman" panose="02020603050405020304" pitchFamily="18" charset="0"/>
            </a:rPr>
            <a:t>vastly expands the total resource available for geothermal power generation</a:t>
          </a:r>
          <a:r>
            <a:rPr lang="en-US" sz="1400">
              <a:effectLst/>
              <a:latin typeface="+mj-lt"/>
              <a:ea typeface="Times New Roman" panose="02020603050405020304" pitchFamily="18" charset="0"/>
              <a:cs typeface="Times New Roman" panose="02020603050405020304" pitchFamily="18" charset="0"/>
            </a:rPr>
            <a:t> </a:t>
          </a:r>
        </a:p>
      </dgm:t>
    </dgm:pt>
    <dgm:pt modelId="{E6302CD9-ACD3-451A-9C8F-A6F271EC8354}" type="parTrans" cxnId="{4CC6F039-5FB4-4071-8463-3682DAB59BBB}">
      <dgm:prSet/>
      <dgm:spPr/>
      <dgm:t>
        <a:bodyPr/>
        <a:lstStyle/>
        <a:p>
          <a:endParaRPr lang="en-US"/>
        </a:p>
      </dgm:t>
    </dgm:pt>
    <dgm:pt modelId="{0DF139E0-3E63-496A-BB2D-C96825EF7570}" type="sibTrans" cxnId="{4CC6F039-5FB4-4071-8463-3682DAB59BBB}">
      <dgm:prSet/>
      <dgm:spPr/>
      <dgm:t>
        <a:bodyPr/>
        <a:lstStyle/>
        <a:p>
          <a:endParaRPr lang="en-US"/>
        </a:p>
      </dgm:t>
    </dgm:pt>
    <dgm:pt modelId="{D4AACD7F-1F7E-4361-BE1E-0305AE971919}">
      <dgm:prSet custT="1"/>
      <dgm:spPr/>
      <dgm:t>
        <a:bodyPr/>
        <a:lstStyle/>
        <a:p>
          <a:r>
            <a:rPr lang="en-US" sz="1400" b="1">
              <a:latin typeface="+mj-lt"/>
              <a:ea typeface="Times New Roman" panose="02020603050405020304" pitchFamily="18" charset="0"/>
              <a:cs typeface="Times New Roman" panose="02020603050405020304" pitchFamily="18" charset="0"/>
            </a:rPr>
            <a:t>S</a:t>
          </a:r>
          <a:r>
            <a:rPr lang="en-US" sz="1400" b="1">
              <a:effectLst/>
              <a:latin typeface="+mj-lt"/>
              <a:ea typeface="Times New Roman" panose="02020603050405020304" pitchFamily="18" charset="0"/>
              <a:cs typeface="Times New Roman" panose="02020603050405020304" pitchFamily="18" charset="0"/>
            </a:rPr>
            <a:t>ignificant and unique starting advantages</a:t>
          </a:r>
          <a:r>
            <a:rPr lang="en-US" sz="1400" b="1">
              <a:latin typeface="+mj-lt"/>
              <a:ea typeface="Times New Roman" panose="02020603050405020304" pitchFamily="18" charset="0"/>
              <a:cs typeface="Times New Roman" panose="02020603050405020304" pitchFamily="18" charset="0"/>
            </a:rPr>
            <a:t>: </a:t>
          </a:r>
          <a:r>
            <a:rPr lang="en-US" sz="1400">
              <a:effectLst/>
              <a:latin typeface="+mj-lt"/>
              <a:ea typeface="Times New Roman" panose="02020603050405020304" pitchFamily="18" charset="0"/>
              <a:cs typeface="Times New Roman" panose="02020603050405020304" pitchFamily="18" charset="0"/>
            </a:rPr>
            <a:t>transferrable technology, supply chains, and workforces from the oil &amp; gas sector</a:t>
          </a:r>
        </a:p>
      </dgm:t>
    </dgm:pt>
    <dgm:pt modelId="{B1FE7F26-FC66-44A1-BAD9-BACF9786A0D2}" type="parTrans" cxnId="{6E118955-012F-45DE-BBD5-4408E5B6124B}">
      <dgm:prSet/>
      <dgm:spPr/>
      <dgm:t>
        <a:bodyPr/>
        <a:lstStyle/>
        <a:p>
          <a:endParaRPr lang="en-US"/>
        </a:p>
      </dgm:t>
    </dgm:pt>
    <dgm:pt modelId="{2483C1E3-DE48-4D65-B7B2-1344FC412CA0}" type="sibTrans" cxnId="{6E118955-012F-45DE-BBD5-4408E5B6124B}">
      <dgm:prSet/>
      <dgm:spPr/>
      <dgm:t>
        <a:bodyPr/>
        <a:lstStyle/>
        <a:p>
          <a:endParaRPr lang="en-US"/>
        </a:p>
      </dgm:t>
    </dgm:pt>
    <dgm:pt modelId="{FB39F60A-5EB7-472F-9E2B-B4D2840C902C}">
      <dgm:prSet custT="1"/>
      <dgm:spPr/>
      <dgm:t>
        <a:bodyPr/>
        <a:lstStyle/>
        <a:p>
          <a:r>
            <a:rPr lang="en-US" sz="1400">
              <a:latin typeface="+mj-lt"/>
              <a:ea typeface="Times New Roman" panose="02020603050405020304" pitchFamily="18" charset="0"/>
              <a:cs typeface="Times New Roman" panose="02020603050405020304" pitchFamily="18" charset="0"/>
            </a:rPr>
            <a:t>I</a:t>
          </a:r>
          <a:r>
            <a:rPr lang="en-US" sz="1400">
              <a:effectLst/>
              <a:latin typeface="+mj-lt"/>
              <a:ea typeface="Times New Roman" panose="02020603050405020304" pitchFamily="18" charset="0"/>
              <a:cs typeface="Times New Roman" panose="02020603050405020304" pitchFamily="18" charset="0"/>
            </a:rPr>
            <a:t>ndustry is </a:t>
          </a:r>
          <a:r>
            <a:rPr lang="en-US" sz="1400" b="1">
              <a:effectLst/>
              <a:latin typeface="+mj-lt"/>
              <a:ea typeface="Times New Roman" panose="02020603050405020304" pitchFamily="18" charset="0"/>
              <a:cs typeface="Times New Roman" panose="02020603050405020304" pitchFamily="18" charset="0"/>
            </a:rPr>
            <a:t>on track to the Enhanced Geothermal Shot </a:t>
          </a:r>
          <a:r>
            <a:rPr lang="en-US" sz="1400">
              <a:effectLst/>
              <a:latin typeface="+mj-lt"/>
              <a:ea typeface="Times New Roman" panose="02020603050405020304" pitchFamily="18" charset="0"/>
              <a:cs typeface="Times New Roman" panose="02020603050405020304" pitchFamily="18" charset="0"/>
            </a:rPr>
            <a:t>target (national average LCOE of $45/MWh by 2035).</a:t>
          </a:r>
          <a:endParaRPr lang="en-US" sz="1400">
            <a:effectLst/>
            <a:latin typeface="+mj-lt"/>
            <a:ea typeface="Calibri" panose="020F0502020204030204" pitchFamily="34" charset="0"/>
          </a:endParaRPr>
        </a:p>
      </dgm:t>
    </dgm:pt>
    <dgm:pt modelId="{BD9E0832-6A46-4A94-A6F4-4B96FBFB07D7}" type="parTrans" cxnId="{50C377F3-76C4-4584-B3B2-8506606DFE64}">
      <dgm:prSet/>
      <dgm:spPr/>
      <dgm:t>
        <a:bodyPr/>
        <a:lstStyle/>
        <a:p>
          <a:endParaRPr lang="en-US"/>
        </a:p>
      </dgm:t>
    </dgm:pt>
    <dgm:pt modelId="{503BB376-65EB-46F3-8FC7-92F82C608C91}" type="sibTrans" cxnId="{50C377F3-76C4-4584-B3B2-8506606DFE64}">
      <dgm:prSet/>
      <dgm:spPr/>
      <dgm:t>
        <a:bodyPr/>
        <a:lstStyle/>
        <a:p>
          <a:endParaRPr lang="en-US"/>
        </a:p>
      </dgm:t>
    </dgm:pt>
    <dgm:pt modelId="{D0CAD6DB-42F4-4970-89DB-02695777D8EE}">
      <dgm:prSet custT="1"/>
      <dgm:spPr/>
      <dgm:t>
        <a:bodyPr/>
        <a:lstStyle/>
        <a:p>
          <a:r>
            <a:rPr lang="en-US" sz="1400">
              <a:latin typeface="+mj-lt"/>
              <a:ea typeface="Times New Roman" panose="02020603050405020304" pitchFamily="18" charset="0"/>
              <a:cs typeface="Times New Roman" panose="02020603050405020304" pitchFamily="18" charset="0"/>
            </a:rPr>
            <a:t>Deployment could reach </a:t>
          </a:r>
          <a:r>
            <a:rPr lang="en-US" sz="1400" b="1">
              <a:effectLst/>
              <a:latin typeface="+mj-lt"/>
              <a:ea typeface="Times New Roman" panose="02020603050405020304" pitchFamily="18" charset="0"/>
              <a:cs typeface="Times New Roman" panose="02020603050405020304" pitchFamily="18" charset="0"/>
            </a:rPr>
            <a:t>90+ GW by 2050, </a:t>
          </a:r>
          <a:r>
            <a:rPr lang="en-US" sz="1400">
              <a:effectLst/>
              <a:latin typeface="+mj-lt"/>
              <a:ea typeface="Times New Roman" panose="02020603050405020304" pitchFamily="18" charset="0"/>
              <a:cs typeface="Times New Roman" panose="02020603050405020304" pitchFamily="18" charset="0"/>
            </a:rPr>
            <a:t>and potentially up to 300GW</a:t>
          </a:r>
        </a:p>
      </dgm:t>
    </dgm:pt>
    <dgm:pt modelId="{B299C7E3-7990-45E9-82FC-E576111C5590}" type="parTrans" cxnId="{B9D8A6DE-AA7F-4127-BBF6-74B3BA753118}">
      <dgm:prSet/>
      <dgm:spPr/>
      <dgm:t>
        <a:bodyPr/>
        <a:lstStyle/>
        <a:p>
          <a:endParaRPr lang="en-US"/>
        </a:p>
      </dgm:t>
    </dgm:pt>
    <dgm:pt modelId="{4B58F6EC-76A1-425F-B6C1-641A08902FE9}" type="sibTrans" cxnId="{B9D8A6DE-AA7F-4127-BBF6-74B3BA753118}">
      <dgm:prSet/>
      <dgm:spPr/>
      <dgm:t>
        <a:bodyPr/>
        <a:lstStyle/>
        <a:p>
          <a:endParaRPr lang="en-US"/>
        </a:p>
      </dgm:t>
    </dgm:pt>
    <dgm:pt modelId="{53B13290-9494-4E53-A676-0D7E2C103B77}">
      <dgm:prSet/>
      <dgm:spPr/>
      <dgm:t>
        <a:bodyPr/>
        <a:lstStyle/>
        <a:p>
          <a:r>
            <a:rPr lang="en-US" b="1">
              <a:effectLst/>
              <a:latin typeface="+mj-lt"/>
              <a:ea typeface="Times New Roman" panose="02020603050405020304" pitchFamily="18" charset="0"/>
              <a:cs typeface="Times New Roman" panose="02020603050405020304" pitchFamily="18" charset="0"/>
            </a:rPr>
            <a:t>Achieving liftoff will require 2-5 GW across 4-6 states and $20-25B of investment by 2030</a:t>
          </a:r>
          <a:endParaRPr lang="en-US">
            <a:effectLst/>
            <a:latin typeface="+mj-lt"/>
            <a:ea typeface="Calibri" panose="020F0502020204030204" pitchFamily="34" charset="0"/>
            <a:cs typeface="Times New Roman" panose="02020603050405020304" pitchFamily="18" charset="0"/>
          </a:endParaRPr>
        </a:p>
      </dgm:t>
    </dgm:pt>
    <dgm:pt modelId="{D78A86CA-F980-4DF0-99F6-A164B2E36EBA}" type="parTrans" cxnId="{878F7BA7-94D6-40AC-8090-F9A4C18AA879}">
      <dgm:prSet/>
      <dgm:spPr/>
      <dgm:t>
        <a:bodyPr/>
        <a:lstStyle/>
        <a:p>
          <a:endParaRPr lang="en-US"/>
        </a:p>
      </dgm:t>
    </dgm:pt>
    <dgm:pt modelId="{7853D507-EAD5-42CF-8878-01B771E43C1C}" type="sibTrans" cxnId="{878F7BA7-94D6-40AC-8090-F9A4C18AA879}">
      <dgm:prSet/>
      <dgm:spPr/>
      <dgm:t>
        <a:bodyPr/>
        <a:lstStyle/>
        <a:p>
          <a:endParaRPr lang="en-US"/>
        </a:p>
      </dgm:t>
    </dgm:pt>
    <dgm:pt modelId="{568390B7-C1EA-4B93-911C-2D0DCF83A887}">
      <dgm:prSet/>
      <dgm:spPr/>
      <dgm:t>
        <a:bodyPr/>
        <a:lstStyle/>
        <a:p>
          <a:r>
            <a:rPr lang="en-US">
              <a:effectLst/>
              <a:latin typeface="+mj-lt"/>
              <a:ea typeface="Times New Roman" panose="02020603050405020304" pitchFamily="18" charset="0"/>
              <a:cs typeface="Times New Roman" panose="02020603050405020304" pitchFamily="18" charset="0"/>
            </a:rPr>
            <a:t>Achieving scale requires an additional 90-130GW of deployment $225-250 billion in investment by 2050</a:t>
          </a:r>
        </a:p>
      </dgm:t>
    </dgm:pt>
    <dgm:pt modelId="{D808AE54-DC8B-40CB-9D0B-7179B5D48C5A}" type="parTrans" cxnId="{FA123110-2BCA-44F2-BB85-9E039548FE43}">
      <dgm:prSet/>
      <dgm:spPr/>
      <dgm:t>
        <a:bodyPr/>
        <a:lstStyle/>
        <a:p>
          <a:endParaRPr lang="en-US"/>
        </a:p>
      </dgm:t>
    </dgm:pt>
    <dgm:pt modelId="{268D075A-B1FB-44D9-AAA4-8E0936CD173A}" type="sibTrans" cxnId="{FA123110-2BCA-44F2-BB85-9E039548FE43}">
      <dgm:prSet/>
      <dgm:spPr/>
      <dgm:t>
        <a:bodyPr/>
        <a:lstStyle/>
        <a:p>
          <a:endParaRPr lang="en-US"/>
        </a:p>
      </dgm:t>
    </dgm:pt>
    <dgm:pt modelId="{4D8997AE-6703-403B-9CDD-1A84F550239F}">
      <dgm:prSet/>
      <dgm:spPr/>
      <dgm:t>
        <a:bodyPr/>
        <a:lstStyle/>
        <a:p>
          <a:r>
            <a:rPr lang="en-US" b="1">
              <a:effectLst/>
              <a:latin typeface="+mj-lt"/>
              <a:ea typeface="Times New Roman" panose="02020603050405020304" pitchFamily="18" charset="0"/>
              <a:cs typeface="Times New Roman" panose="02020603050405020304" pitchFamily="18" charset="0"/>
            </a:rPr>
            <a:t>5 challenges to achieve liftoff and scale (potential solutions </a:t>
          </a:r>
          <a:r>
            <a:rPr lang="en-US" b="1">
              <a:latin typeface="+mj-lt"/>
              <a:ea typeface="Times New Roman" panose="02020603050405020304" pitchFamily="18" charset="0"/>
              <a:cs typeface="Times New Roman" panose="02020603050405020304" pitchFamily="18" charset="0"/>
            </a:rPr>
            <a:t>offered in report):</a:t>
          </a:r>
          <a:endParaRPr lang="en-US">
            <a:effectLst/>
            <a:latin typeface="+mj-lt"/>
            <a:ea typeface="Times New Roman" panose="02020603050405020304" pitchFamily="18" charset="0"/>
            <a:cs typeface="Times New Roman" panose="02020603050405020304" pitchFamily="18" charset="0"/>
          </a:endParaRPr>
        </a:p>
      </dgm:t>
    </dgm:pt>
    <dgm:pt modelId="{16A57FBA-9882-448E-8CD4-D71195F72A1B}" type="parTrans" cxnId="{F973D824-AFC1-445E-AA7C-7DC4B4E87E8C}">
      <dgm:prSet/>
      <dgm:spPr/>
      <dgm:t>
        <a:bodyPr/>
        <a:lstStyle/>
        <a:p>
          <a:endParaRPr lang="en-US"/>
        </a:p>
      </dgm:t>
    </dgm:pt>
    <dgm:pt modelId="{59F05320-BED9-4635-BAA9-EF75E53D149D}" type="sibTrans" cxnId="{F973D824-AFC1-445E-AA7C-7DC4B4E87E8C}">
      <dgm:prSet/>
      <dgm:spPr/>
      <dgm:t>
        <a:bodyPr/>
        <a:lstStyle/>
        <a:p>
          <a:endParaRPr lang="en-US"/>
        </a:p>
      </dgm:t>
    </dgm:pt>
    <dgm:pt modelId="{DF28210F-7CBD-4483-A3EC-23F48427409E}">
      <dgm:prSet/>
      <dgm:spPr/>
      <dgm:t>
        <a:bodyPr/>
        <a:lstStyle/>
        <a:p>
          <a:r>
            <a:rPr lang="en-US">
              <a:effectLst/>
              <a:latin typeface="+mj-lt"/>
              <a:ea typeface="Times New Roman" panose="02020603050405020304" pitchFamily="18" charset="0"/>
              <a:cs typeface="Times New Roman" panose="02020603050405020304" pitchFamily="18" charset="0"/>
            </a:rPr>
            <a:t>High up-front costs &amp; risks constraining development capital and limiting geographic reach</a:t>
          </a:r>
        </a:p>
      </dgm:t>
    </dgm:pt>
    <dgm:pt modelId="{FCE7A10C-6DC4-4713-BF1C-3E573ECD062F}" type="parTrans" cxnId="{50749800-7641-4CC0-9678-302146DF909F}">
      <dgm:prSet/>
      <dgm:spPr/>
      <dgm:t>
        <a:bodyPr/>
        <a:lstStyle/>
        <a:p>
          <a:endParaRPr lang="en-US"/>
        </a:p>
      </dgm:t>
    </dgm:pt>
    <dgm:pt modelId="{13CCE451-1CBE-4FBC-8088-352508480CF1}" type="sibTrans" cxnId="{50749800-7641-4CC0-9678-302146DF909F}">
      <dgm:prSet/>
      <dgm:spPr/>
      <dgm:t>
        <a:bodyPr/>
        <a:lstStyle/>
        <a:p>
          <a:endParaRPr lang="en-US"/>
        </a:p>
      </dgm:t>
    </dgm:pt>
    <dgm:pt modelId="{4B2640AA-BAB9-4960-B1FE-C28280D5601B}">
      <dgm:prSet/>
      <dgm:spPr/>
      <dgm:t>
        <a:bodyPr/>
        <a:lstStyle/>
        <a:p>
          <a:r>
            <a:rPr lang="en-US">
              <a:effectLst/>
              <a:latin typeface="+mj-lt"/>
              <a:ea typeface="Times New Roman" panose="02020603050405020304" pitchFamily="18" charset="0"/>
              <a:cs typeface="Times New Roman" panose="02020603050405020304" pitchFamily="18" charset="0"/>
            </a:rPr>
            <a:t>Perceived &amp; actual operability risk for deployments </a:t>
          </a:r>
        </a:p>
      </dgm:t>
    </dgm:pt>
    <dgm:pt modelId="{5FE1741B-BCE2-4B3D-8687-FA5EA0A3A1A2}" type="parTrans" cxnId="{56072D36-61EF-4330-911E-97DC9ABF47E5}">
      <dgm:prSet/>
      <dgm:spPr/>
      <dgm:t>
        <a:bodyPr/>
        <a:lstStyle/>
        <a:p>
          <a:endParaRPr lang="en-US"/>
        </a:p>
      </dgm:t>
    </dgm:pt>
    <dgm:pt modelId="{A74D4F4B-4C25-4E9D-B97C-D78C8A5951C3}" type="sibTrans" cxnId="{56072D36-61EF-4330-911E-97DC9ABF47E5}">
      <dgm:prSet/>
      <dgm:spPr/>
      <dgm:t>
        <a:bodyPr/>
        <a:lstStyle/>
        <a:p>
          <a:endParaRPr lang="en-US"/>
        </a:p>
      </dgm:t>
    </dgm:pt>
    <dgm:pt modelId="{B8179D01-CFE3-48B2-9C01-62E9C7666437}">
      <dgm:prSet/>
      <dgm:spPr/>
      <dgm:t>
        <a:bodyPr/>
        <a:lstStyle/>
        <a:p>
          <a:r>
            <a:rPr lang="en-US">
              <a:effectLst/>
              <a:latin typeface="+mj-lt"/>
              <a:ea typeface="Times New Roman" panose="02020603050405020304" pitchFamily="18" charset="0"/>
              <a:cs typeface="Times New Roman" panose="02020603050405020304" pitchFamily="18" charset="0"/>
            </a:rPr>
            <a:t>Long and unpredictable development lifecycles driven by permitting and interconnection</a:t>
          </a:r>
        </a:p>
      </dgm:t>
    </dgm:pt>
    <dgm:pt modelId="{D4BA2FF7-32FC-4700-9744-C32DB1B19B2D}" type="parTrans" cxnId="{C85433B5-6D7B-4012-8FC0-4108C670BA9A}">
      <dgm:prSet/>
      <dgm:spPr/>
      <dgm:t>
        <a:bodyPr/>
        <a:lstStyle/>
        <a:p>
          <a:endParaRPr lang="en-US"/>
        </a:p>
      </dgm:t>
    </dgm:pt>
    <dgm:pt modelId="{F55154A1-EAF9-4578-BD8A-8EC201E6A004}" type="sibTrans" cxnId="{C85433B5-6D7B-4012-8FC0-4108C670BA9A}">
      <dgm:prSet/>
      <dgm:spPr/>
      <dgm:t>
        <a:bodyPr/>
        <a:lstStyle/>
        <a:p>
          <a:endParaRPr lang="en-US"/>
        </a:p>
      </dgm:t>
    </dgm:pt>
    <dgm:pt modelId="{9C5DFE10-F5EC-4C71-8F3E-12030354C46F}">
      <dgm:prSet/>
      <dgm:spPr/>
      <dgm:t>
        <a:bodyPr/>
        <a:lstStyle/>
        <a:p>
          <a:r>
            <a:rPr lang="en-US">
              <a:effectLst/>
              <a:latin typeface="+mj-lt"/>
              <a:ea typeface="Times New Roman" panose="02020603050405020304" pitchFamily="18" charset="0"/>
              <a:cs typeface="Times New Roman" panose="02020603050405020304" pitchFamily="18" charset="0"/>
            </a:rPr>
            <a:t>Existing business models undervaluing the potential of next-generation geothermal</a:t>
          </a:r>
        </a:p>
      </dgm:t>
    </dgm:pt>
    <dgm:pt modelId="{7DBEDAD0-06C7-437C-9CBF-1EDC3B4B6F51}" type="parTrans" cxnId="{D6785532-5FFA-4833-838C-19C5A10220CE}">
      <dgm:prSet/>
      <dgm:spPr/>
      <dgm:t>
        <a:bodyPr/>
        <a:lstStyle/>
        <a:p>
          <a:endParaRPr lang="en-US"/>
        </a:p>
      </dgm:t>
    </dgm:pt>
    <dgm:pt modelId="{CEFBCE99-9941-41C4-AE41-A1B829769F76}" type="sibTrans" cxnId="{D6785532-5FFA-4833-838C-19C5A10220CE}">
      <dgm:prSet/>
      <dgm:spPr/>
      <dgm:t>
        <a:bodyPr/>
        <a:lstStyle/>
        <a:p>
          <a:endParaRPr lang="en-US"/>
        </a:p>
      </dgm:t>
    </dgm:pt>
    <dgm:pt modelId="{0356EAAD-51B0-4812-812B-18E7F4C443EB}">
      <dgm:prSet/>
      <dgm:spPr/>
      <dgm:t>
        <a:bodyPr/>
        <a:lstStyle/>
        <a:p>
          <a:r>
            <a:rPr lang="en-US">
              <a:effectLst/>
              <a:latin typeface="+mj-lt"/>
              <a:ea typeface="Times New Roman" panose="02020603050405020304" pitchFamily="18" charset="0"/>
              <a:cs typeface="Times New Roman" panose="02020603050405020304" pitchFamily="18" charset="0"/>
            </a:rPr>
            <a:t>Community opposition in some instances</a:t>
          </a:r>
        </a:p>
      </dgm:t>
    </dgm:pt>
    <dgm:pt modelId="{77617CF4-559D-4E72-8E48-AB433906B076}" type="parTrans" cxnId="{DB26330E-AC72-4127-A3B8-DD67E0659DFC}">
      <dgm:prSet/>
      <dgm:spPr/>
      <dgm:t>
        <a:bodyPr/>
        <a:lstStyle/>
        <a:p>
          <a:endParaRPr lang="en-US"/>
        </a:p>
      </dgm:t>
    </dgm:pt>
    <dgm:pt modelId="{5A09E6C1-A0EB-452B-B7E2-115CB93FF15D}" type="sibTrans" cxnId="{DB26330E-AC72-4127-A3B8-DD67E0659DFC}">
      <dgm:prSet/>
      <dgm:spPr/>
      <dgm:t>
        <a:bodyPr/>
        <a:lstStyle/>
        <a:p>
          <a:endParaRPr lang="en-US"/>
        </a:p>
      </dgm:t>
    </dgm:pt>
    <dgm:pt modelId="{67403B5E-7241-4503-8C21-A7BCEBE45F27}">
      <dgm:prSet custT="1"/>
      <dgm:spPr/>
      <dgm:t>
        <a:bodyPr/>
        <a:lstStyle/>
        <a:p>
          <a:endParaRPr lang="en-US" sz="1400">
            <a:effectLst/>
            <a:latin typeface="+mj-lt"/>
            <a:ea typeface="Times New Roman" panose="02020603050405020304" pitchFamily="18" charset="0"/>
            <a:cs typeface="Times New Roman" panose="02020603050405020304" pitchFamily="18" charset="0"/>
          </a:endParaRPr>
        </a:p>
      </dgm:t>
    </dgm:pt>
    <dgm:pt modelId="{BAE179A8-B0BC-4593-A8E0-E913134C5849}" type="parTrans" cxnId="{4E81B6F5-E3DF-415B-8C96-94A764803111}">
      <dgm:prSet/>
      <dgm:spPr/>
      <dgm:t>
        <a:bodyPr/>
        <a:lstStyle/>
        <a:p>
          <a:endParaRPr lang="en-US"/>
        </a:p>
      </dgm:t>
    </dgm:pt>
    <dgm:pt modelId="{69D34202-9659-4720-ABE9-90A63F7E7682}" type="sibTrans" cxnId="{4E81B6F5-E3DF-415B-8C96-94A764803111}">
      <dgm:prSet/>
      <dgm:spPr/>
      <dgm:t>
        <a:bodyPr/>
        <a:lstStyle/>
        <a:p>
          <a:endParaRPr lang="en-US"/>
        </a:p>
      </dgm:t>
    </dgm:pt>
    <dgm:pt modelId="{6E2CE221-A644-4DE6-8870-30BB213DF95C}" type="pres">
      <dgm:prSet presAssocID="{C14120A4-75C9-4BD5-AB86-4D8FE29A895D}" presName="linear" presStyleCnt="0">
        <dgm:presLayoutVars>
          <dgm:animLvl val="lvl"/>
          <dgm:resizeHandles val="exact"/>
        </dgm:presLayoutVars>
      </dgm:prSet>
      <dgm:spPr/>
    </dgm:pt>
    <dgm:pt modelId="{C1E1B08D-90CD-4BB9-A8C6-2BB2876E34B3}" type="pres">
      <dgm:prSet presAssocID="{D1148A8D-EFFC-425C-BC45-E67FAAD12C3D}" presName="parentText" presStyleLbl="node1" presStyleIdx="0" presStyleCnt="3" custScaleX="93229" custScaleY="81336">
        <dgm:presLayoutVars>
          <dgm:chMax val="0"/>
          <dgm:bulletEnabled val="1"/>
        </dgm:presLayoutVars>
      </dgm:prSet>
      <dgm:spPr/>
    </dgm:pt>
    <dgm:pt modelId="{46F04693-ACD9-4B0A-9555-7974A2CC2013}" type="pres">
      <dgm:prSet presAssocID="{D1148A8D-EFFC-425C-BC45-E67FAAD12C3D}" presName="childText" presStyleLbl="revTx" presStyleIdx="0" presStyleCnt="3">
        <dgm:presLayoutVars>
          <dgm:bulletEnabled val="1"/>
        </dgm:presLayoutVars>
      </dgm:prSet>
      <dgm:spPr/>
    </dgm:pt>
    <dgm:pt modelId="{A0646CBE-33A9-46A3-89E6-4F771BDFA9E7}" type="pres">
      <dgm:prSet presAssocID="{53B13290-9494-4E53-A676-0D7E2C103B77}" presName="parentText" presStyleLbl="node1" presStyleIdx="1" presStyleCnt="3" custScaleX="93229" custScaleY="59223">
        <dgm:presLayoutVars>
          <dgm:chMax val="0"/>
          <dgm:bulletEnabled val="1"/>
        </dgm:presLayoutVars>
      </dgm:prSet>
      <dgm:spPr/>
    </dgm:pt>
    <dgm:pt modelId="{DB48D677-CC69-41FD-A71C-802F6F0BA7F2}" type="pres">
      <dgm:prSet presAssocID="{53B13290-9494-4E53-A676-0D7E2C103B77}" presName="childText" presStyleLbl="revTx" presStyleIdx="1" presStyleCnt="3">
        <dgm:presLayoutVars>
          <dgm:bulletEnabled val="1"/>
        </dgm:presLayoutVars>
      </dgm:prSet>
      <dgm:spPr/>
    </dgm:pt>
    <dgm:pt modelId="{5BED8E3F-2A91-4567-AACE-9343C8CB840C}" type="pres">
      <dgm:prSet presAssocID="{4D8997AE-6703-403B-9CDD-1A84F550239F}" presName="parentText" presStyleLbl="node1" presStyleIdx="2" presStyleCnt="3" custScaleX="93229" custScaleY="59223">
        <dgm:presLayoutVars>
          <dgm:chMax val="0"/>
          <dgm:bulletEnabled val="1"/>
        </dgm:presLayoutVars>
      </dgm:prSet>
      <dgm:spPr/>
    </dgm:pt>
    <dgm:pt modelId="{D81372CB-3E0F-4F36-BCB7-7AC170586C97}" type="pres">
      <dgm:prSet presAssocID="{4D8997AE-6703-403B-9CDD-1A84F550239F}" presName="childText" presStyleLbl="revTx" presStyleIdx="2" presStyleCnt="3">
        <dgm:presLayoutVars>
          <dgm:bulletEnabled val="1"/>
        </dgm:presLayoutVars>
      </dgm:prSet>
      <dgm:spPr/>
    </dgm:pt>
  </dgm:ptLst>
  <dgm:cxnLst>
    <dgm:cxn modelId="{50749800-7641-4CC0-9678-302146DF909F}" srcId="{4D8997AE-6703-403B-9CDD-1A84F550239F}" destId="{DF28210F-7CBD-4483-A3EC-23F48427409E}" srcOrd="0" destOrd="0" parTransId="{FCE7A10C-6DC4-4713-BF1C-3E573ECD062F}" sibTransId="{13CCE451-1CBE-4FBC-8088-352508480CF1}"/>
    <dgm:cxn modelId="{9D500D01-D86C-4814-A992-5F66C64FE6FD}" type="presOf" srcId="{FB39F60A-5EB7-472F-9E2B-B4D2840C902C}" destId="{46F04693-ACD9-4B0A-9555-7974A2CC2013}" srcOrd="0" destOrd="2" presId="urn:microsoft.com/office/officeart/2005/8/layout/vList2"/>
    <dgm:cxn modelId="{DB26330E-AC72-4127-A3B8-DD67E0659DFC}" srcId="{4D8997AE-6703-403B-9CDD-1A84F550239F}" destId="{0356EAAD-51B0-4812-812B-18E7F4C443EB}" srcOrd="4" destOrd="0" parTransId="{77617CF4-559D-4E72-8E48-AB433906B076}" sibTransId="{5A09E6C1-A0EB-452B-B7E2-115CB93FF15D}"/>
    <dgm:cxn modelId="{FA123110-2BCA-44F2-BB85-9E039548FE43}" srcId="{53B13290-9494-4E53-A676-0D7E2C103B77}" destId="{568390B7-C1EA-4B93-911C-2D0DCF83A887}" srcOrd="0" destOrd="0" parTransId="{D808AE54-DC8B-40CB-9D0B-7179B5D48C5A}" sibTransId="{268D075A-B1FB-44D9-AAA4-8E0936CD173A}"/>
    <dgm:cxn modelId="{F0B18A20-5A26-4101-9EBB-00F774603481}" type="presOf" srcId="{B8179D01-CFE3-48B2-9C01-62E9C7666437}" destId="{D81372CB-3E0F-4F36-BCB7-7AC170586C97}" srcOrd="0" destOrd="2" presId="urn:microsoft.com/office/officeart/2005/8/layout/vList2"/>
    <dgm:cxn modelId="{29037E21-2E2A-4CAA-8AD3-0FBF0CA6B043}" type="presOf" srcId="{67403B5E-7241-4503-8C21-A7BCEBE45F27}" destId="{46F04693-ACD9-4B0A-9555-7974A2CC2013}" srcOrd="0" destOrd="4" presId="urn:microsoft.com/office/officeart/2005/8/layout/vList2"/>
    <dgm:cxn modelId="{F973D824-AFC1-445E-AA7C-7DC4B4E87E8C}" srcId="{C14120A4-75C9-4BD5-AB86-4D8FE29A895D}" destId="{4D8997AE-6703-403B-9CDD-1A84F550239F}" srcOrd="2" destOrd="0" parTransId="{16A57FBA-9882-448E-8CD4-D71195F72A1B}" sibTransId="{59F05320-BED9-4635-BAA9-EF75E53D149D}"/>
    <dgm:cxn modelId="{336A572A-1040-43BE-A0AA-2CA371CCA5A1}" type="presOf" srcId="{D0CAD6DB-42F4-4970-89DB-02695777D8EE}" destId="{46F04693-ACD9-4B0A-9555-7974A2CC2013}" srcOrd="0" destOrd="3" presId="urn:microsoft.com/office/officeart/2005/8/layout/vList2"/>
    <dgm:cxn modelId="{D6785532-5FFA-4833-838C-19C5A10220CE}" srcId="{4D8997AE-6703-403B-9CDD-1A84F550239F}" destId="{9C5DFE10-F5EC-4C71-8F3E-12030354C46F}" srcOrd="3" destOrd="0" parTransId="{7DBEDAD0-06C7-437C-9CBF-1EDC3B4B6F51}" sibTransId="{CEFBCE99-9941-41C4-AE41-A1B829769F76}"/>
    <dgm:cxn modelId="{56072D36-61EF-4330-911E-97DC9ABF47E5}" srcId="{4D8997AE-6703-403B-9CDD-1A84F550239F}" destId="{4B2640AA-BAB9-4960-B1FE-C28280D5601B}" srcOrd="1" destOrd="0" parTransId="{5FE1741B-BCE2-4B3D-8687-FA5EA0A3A1A2}" sibTransId="{A74D4F4B-4C25-4E9D-B97C-D78C8A5951C3}"/>
    <dgm:cxn modelId="{4CC6F039-5FB4-4071-8463-3682DAB59BBB}" srcId="{D1148A8D-EFFC-425C-BC45-E67FAAD12C3D}" destId="{4B80349E-F3DD-4E70-B98F-65E3B90DE05A}" srcOrd="0" destOrd="0" parTransId="{E6302CD9-ACD3-451A-9C8F-A6F271EC8354}" sibTransId="{0DF139E0-3E63-496A-BB2D-C96825EF7570}"/>
    <dgm:cxn modelId="{45C37055-4EAD-4D79-9EDB-9B3FB5F2D17C}" type="presOf" srcId="{D1148A8D-EFFC-425C-BC45-E67FAAD12C3D}" destId="{C1E1B08D-90CD-4BB9-A8C6-2BB2876E34B3}" srcOrd="0" destOrd="0" presId="urn:microsoft.com/office/officeart/2005/8/layout/vList2"/>
    <dgm:cxn modelId="{6E118955-012F-45DE-BBD5-4408E5B6124B}" srcId="{D1148A8D-EFFC-425C-BC45-E67FAAD12C3D}" destId="{D4AACD7F-1F7E-4361-BE1E-0305AE971919}" srcOrd="1" destOrd="0" parTransId="{B1FE7F26-FC66-44A1-BAD9-BACF9786A0D2}" sibTransId="{2483C1E3-DE48-4D65-B7B2-1344FC412CA0}"/>
    <dgm:cxn modelId="{F5CBBA7A-3A9B-4890-B8C9-5AFCA7B1374F}" type="presOf" srcId="{D4AACD7F-1F7E-4361-BE1E-0305AE971919}" destId="{46F04693-ACD9-4B0A-9555-7974A2CC2013}" srcOrd="0" destOrd="1" presId="urn:microsoft.com/office/officeart/2005/8/layout/vList2"/>
    <dgm:cxn modelId="{294B7F7E-E5AD-4A30-986B-235AB7200CFB}" type="presOf" srcId="{9C5DFE10-F5EC-4C71-8F3E-12030354C46F}" destId="{D81372CB-3E0F-4F36-BCB7-7AC170586C97}" srcOrd="0" destOrd="3" presId="urn:microsoft.com/office/officeart/2005/8/layout/vList2"/>
    <dgm:cxn modelId="{7941AC88-6540-4AA8-8DC0-01A61D373A32}" srcId="{C14120A4-75C9-4BD5-AB86-4D8FE29A895D}" destId="{D1148A8D-EFFC-425C-BC45-E67FAAD12C3D}" srcOrd="0" destOrd="0" parTransId="{037165A9-95DB-471E-89C2-44BED08198B3}" sibTransId="{9B019350-5DE9-4771-82C0-4FD45C5C87AC}"/>
    <dgm:cxn modelId="{861C7C8F-07B7-46E6-B453-0BA68558D541}" type="presOf" srcId="{4B2640AA-BAB9-4960-B1FE-C28280D5601B}" destId="{D81372CB-3E0F-4F36-BCB7-7AC170586C97}" srcOrd="0" destOrd="1" presId="urn:microsoft.com/office/officeart/2005/8/layout/vList2"/>
    <dgm:cxn modelId="{5F9A0B9F-7B74-41FA-A76C-A5D09FDF1B2B}" type="presOf" srcId="{4D8997AE-6703-403B-9CDD-1A84F550239F}" destId="{5BED8E3F-2A91-4567-AACE-9343C8CB840C}" srcOrd="0" destOrd="0" presId="urn:microsoft.com/office/officeart/2005/8/layout/vList2"/>
    <dgm:cxn modelId="{878F7BA7-94D6-40AC-8090-F9A4C18AA879}" srcId="{C14120A4-75C9-4BD5-AB86-4D8FE29A895D}" destId="{53B13290-9494-4E53-A676-0D7E2C103B77}" srcOrd="1" destOrd="0" parTransId="{D78A86CA-F980-4DF0-99F6-A164B2E36EBA}" sibTransId="{7853D507-EAD5-42CF-8878-01B771E43C1C}"/>
    <dgm:cxn modelId="{840125AB-F4E8-4728-BBCC-52A8BD381A37}" type="presOf" srcId="{4B80349E-F3DD-4E70-B98F-65E3B90DE05A}" destId="{46F04693-ACD9-4B0A-9555-7974A2CC2013}" srcOrd="0" destOrd="0" presId="urn:microsoft.com/office/officeart/2005/8/layout/vList2"/>
    <dgm:cxn modelId="{C85433B5-6D7B-4012-8FC0-4108C670BA9A}" srcId="{4D8997AE-6703-403B-9CDD-1A84F550239F}" destId="{B8179D01-CFE3-48B2-9C01-62E9C7666437}" srcOrd="2" destOrd="0" parTransId="{D4BA2FF7-32FC-4700-9744-C32DB1B19B2D}" sibTransId="{F55154A1-EAF9-4578-BD8A-8EC201E6A004}"/>
    <dgm:cxn modelId="{F6FDCCBB-0359-4ADA-97DC-21D98DCF2391}" type="presOf" srcId="{0356EAAD-51B0-4812-812B-18E7F4C443EB}" destId="{D81372CB-3E0F-4F36-BCB7-7AC170586C97}" srcOrd="0" destOrd="4" presId="urn:microsoft.com/office/officeart/2005/8/layout/vList2"/>
    <dgm:cxn modelId="{639143D0-1096-4801-AB51-1AE40F4AD79D}" type="presOf" srcId="{DF28210F-7CBD-4483-A3EC-23F48427409E}" destId="{D81372CB-3E0F-4F36-BCB7-7AC170586C97}" srcOrd="0" destOrd="0" presId="urn:microsoft.com/office/officeart/2005/8/layout/vList2"/>
    <dgm:cxn modelId="{56BA53DE-735C-47D0-99E7-5E930E5BEAB8}" type="presOf" srcId="{53B13290-9494-4E53-A676-0D7E2C103B77}" destId="{A0646CBE-33A9-46A3-89E6-4F771BDFA9E7}" srcOrd="0" destOrd="0" presId="urn:microsoft.com/office/officeart/2005/8/layout/vList2"/>
    <dgm:cxn modelId="{B9D8A6DE-AA7F-4127-BBF6-74B3BA753118}" srcId="{D1148A8D-EFFC-425C-BC45-E67FAAD12C3D}" destId="{D0CAD6DB-42F4-4970-89DB-02695777D8EE}" srcOrd="3" destOrd="0" parTransId="{B299C7E3-7990-45E9-82FC-E576111C5590}" sibTransId="{4B58F6EC-76A1-425F-B6C1-641A08902FE9}"/>
    <dgm:cxn modelId="{5BFB34E8-E6E2-44B2-9BC1-E59AEA07563D}" type="presOf" srcId="{568390B7-C1EA-4B93-911C-2D0DCF83A887}" destId="{DB48D677-CC69-41FD-A71C-802F6F0BA7F2}" srcOrd="0" destOrd="0" presId="urn:microsoft.com/office/officeart/2005/8/layout/vList2"/>
    <dgm:cxn modelId="{50C377F3-76C4-4584-B3B2-8506606DFE64}" srcId="{D1148A8D-EFFC-425C-BC45-E67FAAD12C3D}" destId="{FB39F60A-5EB7-472F-9E2B-B4D2840C902C}" srcOrd="2" destOrd="0" parTransId="{BD9E0832-6A46-4A94-A6F4-4B96FBFB07D7}" sibTransId="{503BB376-65EB-46F3-8FC7-92F82C608C91}"/>
    <dgm:cxn modelId="{4E81B6F5-E3DF-415B-8C96-94A764803111}" srcId="{D1148A8D-EFFC-425C-BC45-E67FAAD12C3D}" destId="{67403B5E-7241-4503-8C21-A7BCEBE45F27}" srcOrd="4" destOrd="0" parTransId="{BAE179A8-B0BC-4593-A8E0-E913134C5849}" sibTransId="{69D34202-9659-4720-ABE9-90A63F7E7682}"/>
    <dgm:cxn modelId="{CB0B84FA-8E56-415F-BE15-03C958ED99FB}" type="presOf" srcId="{C14120A4-75C9-4BD5-AB86-4D8FE29A895D}" destId="{6E2CE221-A644-4DE6-8870-30BB213DF95C}" srcOrd="0" destOrd="0" presId="urn:microsoft.com/office/officeart/2005/8/layout/vList2"/>
    <dgm:cxn modelId="{DC20F4CD-52A1-4172-95DA-C9D4E4B861A4}" type="presParOf" srcId="{6E2CE221-A644-4DE6-8870-30BB213DF95C}" destId="{C1E1B08D-90CD-4BB9-A8C6-2BB2876E34B3}" srcOrd="0" destOrd="0" presId="urn:microsoft.com/office/officeart/2005/8/layout/vList2"/>
    <dgm:cxn modelId="{92B571D5-156B-4AE0-A350-8CDA850901B8}" type="presParOf" srcId="{6E2CE221-A644-4DE6-8870-30BB213DF95C}" destId="{46F04693-ACD9-4B0A-9555-7974A2CC2013}" srcOrd="1" destOrd="0" presId="urn:microsoft.com/office/officeart/2005/8/layout/vList2"/>
    <dgm:cxn modelId="{E803EF0E-7A43-4D1F-964C-210944FB52C4}" type="presParOf" srcId="{6E2CE221-A644-4DE6-8870-30BB213DF95C}" destId="{A0646CBE-33A9-46A3-89E6-4F771BDFA9E7}" srcOrd="2" destOrd="0" presId="urn:microsoft.com/office/officeart/2005/8/layout/vList2"/>
    <dgm:cxn modelId="{6A07D6EE-AE6A-4C08-8B9E-633A9089FF6F}" type="presParOf" srcId="{6E2CE221-A644-4DE6-8870-30BB213DF95C}" destId="{DB48D677-CC69-41FD-A71C-802F6F0BA7F2}" srcOrd="3" destOrd="0" presId="urn:microsoft.com/office/officeart/2005/8/layout/vList2"/>
    <dgm:cxn modelId="{4FA9C3A6-9FD2-43D4-BD9D-9C62CA0B051C}" type="presParOf" srcId="{6E2CE221-A644-4DE6-8870-30BB213DF95C}" destId="{5BED8E3F-2A91-4567-AACE-9343C8CB840C}" srcOrd="4" destOrd="0" presId="urn:microsoft.com/office/officeart/2005/8/layout/vList2"/>
    <dgm:cxn modelId="{0408085D-F423-4791-8C11-39963D295361}" type="presParOf" srcId="{6E2CE221-A644-4DE6-8870-30BB213DF95C}" destId="{D81372CB-3E0F-4F36-BCB7-7AC170586C97}"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25E813-3132-4DA0-9F2B-BD5BF2542144}">
      <dgm:prSet/>
      <dgm:spPr/>
      <dgm:t>
        <a:bodyPr/>
        <a:lstStyle/>
        <a:p>
          <a:r>
            <a:rPr lang="en-US" b="1"/>
            <a:t>Community opposition </a:t>
          </a:r>
          <a:r>
            <a:rPr lang="en-US"/>
            <a:t>in some instances</a:t>
          </a:r>
        </a:p>
      </dgm:t>
    </dgm:pt>
    <dgm:pt modelId="{0FB493D6-DB23-4796-8B32-B07BF909312A}" type="parTrans" cxnId="{C025874B-9DA1-4F13-B559-749CD2A0F50C}">
      <dgm:prSet/>
      <dgm:spPr/>
      <dgm:t>
        <a:bodyPr/>
        <a:lstStyle/>
        <a:p>
          <a:endParaRPr lang="en-US"/>
        </a:p>
      </dgm:t>
    </dgm:pt>
    <dgm:pt modelId="{EB923789-DF90-4A8D-BAF2-4B5CBE9709C1}" type="sibTrans" cxnId="{C025874B-9DA1-4F13-B559-749CD2A0F50C}">
      <dgm:prSet/>
      <dgm:spPr/>
      <dgm:t>
        <a:bodyPr/>
        <a:lstStyle/>
        <a:p>
          <a:endParaRPr lang="en-US"/>
        </a:p>
      </dgm:t>
    </dgm:pt>
    <dgm:pt modelId="{0AE9FC6A-6E80-4F8B-9396-2B90A2F7D48A}">
      <dgm:prSet/>
      <dgm:spPr/>
      <dgm:t>
        <a:bodyPr/>
        <a:lstStyle/>
        <a:p>
          <a:pPr>
            <a:buFont typeface="Symbol" panose="05050102010706020507" pitchFamily="18" charset="2"/>
            <a:buChar char=""/>
          </a:pPr>
          <a:r>
            <a:rPr lang="en-US"/>
            <a:t>Adherence to long-established induced seismicity and environmental monitoring best practices</a:t>
          </a:r>
        </a:p>
      </dgm:t>
    </dgm:pt>
    <dgm:pt modelId="{2C1573EA-5F70-4CF1-A116-244B0572A805}" type="parTrans" cxnId="{8CA0CEB5-ED82-4B47-AE6F-432F46B21B8B}">
      <dgm:prSet/>
      <dgm:spPr/>
      <dgm:t>
        <a:bodyPr/>
        <a:lstStyle/>
        <a:p>
          <a:endParaRPr lang="en-US"/>
        </a:p>
      </dgm:t>
    </dgm:pt>
    <dgm:pt modelId="{44595E06-0667-418D-8C52-7D17F59C811D}" type="sibTrans" cxnId="{8CA0CEB5-ED82-4B47-AE6F-432F46B21B8B}">
      <dgm:prSet/>
      <dgm:spPr/>
      <dgm:t>
        <a:bodyPr/>
        <a:lstStyle/>
        <a:p>
          <a:endParaRPr lang="en-US"/>
        </a:p>
      </dgm:t>
    </dgm:pt>
    <dgm:pt modelId="{292A33F4-091F-468B-B777-CDF1C1544F23}">
      <dgm:prSet/>
      <dgm:spPr/>
      <dgm:t>
        <a:bodyPr/>
        <a:lstStyle/>
        <a:p>
          <a:pPr>
            <a:buFont typeface="Symbol" panose="05050102010706020507" pitchFamily="18" charset="2"/>
            <a:buChar char=""/>
          </a:pPr>
          <a:r>
            <a:rPr lang="en-US"/>
            <a:t>Early, frequent, and transparent community engagement</a:t>
          </a:r>
        </a:p>
      </dgm:t>
    </dgm:pt>
    <dgm:pt modelId="{BF601E8D-76DE-4133-82C6-DF15E618E03D}" type="parTrans" cxnId="{35C3FFA0-4FB5-4FF5-BEFF-7311FA0EF3F0}">
      <dgm:prSet/>
      <dgm:spPr/>
      <dgm:t>
        <a:bodyPr/>
        <a:lstStyle/>
        <a:p>
          <a:endParaRPr lang="en-US"/>
        </a:p>
      </dgm:t>
    </dgm:pt>
    <dgm:pt modelId="{AEEED64E-B94D-4173-A375-2A28F26BD71C}" type="sibTrans" cxnId="{35C3FFA0-4FB5-4FF5-BEFF-7311FA0EF3F0}">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6522FFBE-7839-4E3E-B27F-A916AA511895}" type="pres">
      <dgm:prSet presAssocID="{D325E813-3132-4DA0-9F2B-BD5BF2542144}" presName="parentText" presStyleLbl="node1" presStyleIdx="0" presStyleCnt="1">
        <dgm:presLayoutVars>
          <dgm:chMax val="0"/>
          <dgm:bulletEnabled val="1"/>
        </dgm:presLayoutVars>
      </dgm:prSet>
      <dgm:spPr/>
    </dgm:pt>
    <dgm:pt modelId="{297BCA2B-B262-49FC-8EF4-F73BE63D0368}" type="pres">
      <dgm:prSet presAssocID="{D325E813-3132-4DA0-9F2B-BD5BF2542144}" presName="childText" presStyleLbl="revTx" presStyleIdx="0" presStyleCnt="1">
        <dgm:presLayoutVars>
          <dgm:bulletEnabled val="1"/>
        </dgm:presLayoutVars>
      </dgm:prSet>
      <dgm:spPr/>
    </dgm:pt>
  </dgm:ptLst>
  <dgm:cxnLst>
    <dgm:cxn modelId="{6E3BF313-C643-4840-829F-AD93227F418A}" type="presOf" srcId="{D325E813-3132-4DA0-9F2B-BD5BF2542144}" destId="{6522FFBE-7839-4E3E-B27F-A916AA511895}" srcOrd="0" destOrd="0" presId="urn:microsoft.com/office/officeart/2005/8/layout/vList2"/>
    <dgm:cxn modelId="{C025874B-9DA1-4F13-B559-749CD2A0F50C}" srcId="{AE4EE519-A4D3-44DA-8BD3-EEFAE78912B7}" destId="{D325E813-3132-4DA0-9F2B-BD5BF2542144}" srcOrd="0" destOrd="0" parTransId="{0FB493D6-DB23-4796-8B32-B07BF909312A}" sibTransId="{EB923789-DF90-4A8D-BAF2-4B5CBE9709C1}"/>
    <dgm:cxn modelId="{C71E5258-F8A8-426B-B93D-EF864D1E0BDF}" type="presOf" srcId="{292A33F4-091F-468B-B777-CDF1C1544F23}" destId="{297BCA2B-B262-49FC-8EF4-F73BE63D0368}" srcOrd="0" destOrd="1" presId="urn:microsoft.com/office/officeart/2005/8/layout/vList2"/>
    <dgm:cxn modelId="{A56B4E96-D230-45F3-BA68-522AFFD08D0E}" type="presOf" srcId="{AE4EE519-A4D3-44DA-8BD3-EEFAE78912B7}" destId="{AC342BE9-DEDD-42ED-816E-EAFAD552439A}" srcOrd="0" destOrd="0" presId="urn:microsoft.com/office/officeart/2005/8/layout/vList2"/>
    <dgm:cxn modelId="{35C3FFA0-4FB5-4FF5-BEFF-7311FA0EF3F0}" srcId="{D325E813-3132-4DA0-9F2B-BD5BF2542144}" destId="{292A33F4-091F-468B-B777-CDF1C1544F23}" srcOrd="1" destOrd="0" parTransId="{BF601E8D-76DE-4133-82C6-DF15E618E03D}" sibTransId="{AEEED64E-B94D-4173-A375-2A28F26BD71C}"/>
    <dgm:cxn modelId="{8CA0CEB5-ED82-4B47-AE6F-432F46B21B8B}" srcId="{D325E813-3132-4DA0-9F2B-BD5BF2542144}" destId="{0AE9FC6A-6E80-4F8B-9396-2B90A2F7D48A}" srcOrd="0" destOrd="0" parTransId="{2C1573EA-5F70-4CF1-A116-244B0572A805}" sibTransId="{44595E06-0667-418D-8C52-7D17F59C811D}"/>
    <dgm:cxn modelId="{BFB0E3BA-6429-4729-9E50-FF36D201CCD5}" type="presOf" srcId="{0AE9FC6A-6E80-4F8B-9396-2B90A2F7D48A}" destId="{297BCA2B-B262-49FC-8EF4-F73BE63D0368}" srcOrd="0" destOrd="0" presId="urn:microsoft.com/office/officeart/2005/8/layout/vList2"/>
    <dgm:cxn modelId="{5BA03EED-2C8B-423C-924A-DDE2EBC3CB43}" type="presParOf" srcId="{AC342BE9-DEDD-42ED-816E-EAFAD552439A}" destId="{6522FFBE-7839-4E3E-B27F-A916AA511895}" srcOrd="0" destOrd="0" presId="urn:microsoft.com/office/officeart/2005/8/layout/vList2"/>
    <dgm:cxn modelId="{34A6B47A-EAB0-4DA3-92B3-F29E1CAAD48A}" type="presParOf" srcId="{AC342BE9-DEDD-42ED-816E-EAFAD552439A}" destId="{297BCA2B-B262-49FC-8EF4-F73BE63D03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EE519-A4D3-44DA-8BD3-EEFAE78912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541EE1-2BAE-42D4-BDAC-0C5B25272469}">
      <dgm:prSet phldrT="[Text]"/>
      <dgm:spPr/>
      <dgm:t>
        <a:bodyPr/>
        <a:lstStyle/>
        <a:p>
          <a:pPr>
            <a:buFont typeface="Symbol" panose="05050102010706020507" pitchFamily="18" charset="2"/>
            <a:buChar char=""/>
          </a:pPr>
          <a:r>
            <a:rPr lang="en-US"/>
            <a:t>Next-generation geothermal technologies </a:t>
          </a:r>
          <a:r>
            <a:rPr lang="en-US" b="1"/>
            <a:t>create their own reservoirs </a:t>
          </a:r>
          <a:r>
            <a:rPr lang="en-US"/>
            <a:t>from ubiquitous hot rock, which expands the availability of geothermal resources in the United States from 40 GW to over 5,000 GW.</a:t>
          </a:r>
        </a:p>
      </dgm:t>
    </dgm:pt>
    <dgm:pt modelId="{88D8AF66-EFDE-4B84-8398-4C080D384DD0}" type="parTrans" cxnId="{1D99298C-8F90-444F-BC08-26FD3B7DD534}">
      <dgm:prSet/>
      <dgm:spPr/>
      <dgm:t>
        <a:bodyPr/>
        <a:lstStyle/>
        <a:p>
          <a:endParaRPr lang="en-US"/>
        </a:p>
      </dgm:t>
    </dgm:pt>
    <dgm:pt modelId="{E06E2936-D11A-4D40-BBEA-F9E765B6A743}" type="sibTrans" cxnId="{1D99298C-8F90-444F-BC08-26FD3B7DD534}">
      <dgm:prSet/>
      <dgm:spPr/>
      <dgm:t>
        <a:bodyPr/>
        <a:lstStyle/>
        <a:p>
          <a:endParaRPr lang="en-US"/>
        </a:p>
      </dgm:t>
    </dgm:pt>
    <dgm:pt modelId="{270F82C3-3FB9-4EE1-B9A1-7EA5554A3AFA}">
      <dgm:prSet/>
      <dgm:spPr/>
      <dgm:t>
        <a:bodyPr/>
        <a:lstStyle/>
        <a:p>
          <a:pPr>
            <a:buFont typeface="Symbol" panose="05050102010706020507" pitchFamily="18" charset="2"/>
            <a:buChar char=""/>
          </a:pPr>
          <a:r>
            <a:rPr lang="en-US"/>
            <a:t>Next-generation geothermal can </a:t>
          </a:r>
          <a:r>
            <a:rPr lang="en-US" b="1"/>
            <a:t>economically provide 90 GW of the 700 – 900 GW of clean, firm power </a:t>
          </a:r>
          <a:r>
            <a:rPr lang="en-US"/>
            <a:t>needed for a decarbonized economy by 2050, and technical and market factors such as limited land available for other renewables and the rate that other key technologies develop can triple expected deployment to over </a:t>
          </a:r>
          <a:r>
            <a:rPr lang="en-US" b="1"/>
            <a:t>300 GW.</a:t>
          </a:r>
        </a:p>
      </dgm:t>
    </dgm:pt>
    <dgm:pt modelId="{49585461-94C7-456A-8827-D5CFA95565B5}" type="parTrans" cxnId="{F1A47518-6607-4987-AD32-357D743EDC20}">
      <dgm:prSet/>
      <dgm:spPr/>
      <dgm:t>
        <a:bodyPr/>
        <a:lstStyle/>
        <a:p>
          <a:endParaRPr lang="en-US"/>
        </a:p>
      </dgm:t>
    </dgm:pt>
    <dgm:pt modelId="{33D8C424-8B1F-44C3-970A-DD3D4FBFD9E6}" type="sibTrans" cxnId="{F1A47518-6607-4987-AD32-357D743EDC20}">
      <dgm:prSet/>
      <dgm:spPr/>
      <dgm:t>
        <a:bodyPr/>
        <a:lstStyle/>
        <a:p>
          <a:endParaRPr lang="en-US"/>
        </a:p>
      </dgm:t>
    </dgm:pt>
    <dgm:pt modelId="{42F0FE03-4918-40CD-B799-4DAEDE7889BB}">
      <dgm:prSet/>
      <dgm:spPr/>
      <dgm:t>
        <a:bodyPr/>
        <a:lstStyle/>
        <a:p>
          <a:pPr>
            <a:buFont typeface="Symbol" panose="05050102010706020507" pitchFamily="18" charset="2"/>
            <a:buChar char=""/>
          </a:pPr>
          <a:r>
            <a:rPr lang="en-US" b="1"/>
            <a:t>Rapidly</a:t>
          </a:r>
          <a:r>
            <a:rPr lang="en-US"/>
            <a:t> </a:t>
          </a:r>
          <a:r>
            <a:rPr lang="en-US" b="1"/>
            <a:t>increasing projections of electricity demand </a:t>
          </a:r>
          <a:r>
            <a:rPr lang="en-US"/>
            <a:t>are driving increased need for clean firm power, which already commands a price premium in some cases; PPAs today are signed between </a:t>
          </a:r>
          <a:r>
            <a:rPr lang="en-US" b="1"/>
            <a:t>$70-100/MWh</a:t>
          </a:r>
          <a:r>
            <a:rPr lang="en-US"/>
            <a:t>, $20-50/MWh more than the average solar PPA in North America.</a:t>
          </a:r>
        </a:p>
      </dgm:t>
    </dgm:pt>
    <dgm:pt modelId="{C75D3FC0-2393-4569-B83E-773639A153E2}" type="parTrans" cxnId="{2C71BC7C-91A9-4219-9445-CD51817202AF}">
      <dgm:prSet/>
      <dgm:spPr/>
      <dgm:t>
        <a:bodyPr/>
        <a:lstStyle/>
        <a:p>
          <a:endParaRPr lang="en-US"/>
        </a:p>
      </dgm:t>
    </dgm:pt>
    <dgm:pt modelId="{7E25F23B-EDAB-4171-BE5D-3477EC3BAFEA}" type="sibTrans" cxnId="{2C71BC7C-91A9-4219-9445-CD51817202AF}">
      <dgm:prSet/>
      <dgm:spPr/>
      <dgm:t>
        <a:bodyPr/>
        <a:lstStyle/>
        <a:p>
          <a:endParaRPr lang="en-US"/>
        </a:p>
      </dgm:t>
    </dgm:pt>
    <dgm:pt modelId="{C60D36F5-4E68-4667-BB98-ACF48F2BA352}">
      <dgm:prSet/>
      <dgm:spPr/>
      <dgm:t>
        <a:bodyPr/>
        <a:lstStyle/>
        <a:p>
          <a:pPr>
            <a:buFont typeface="Symbol" panose="05050102010706020507" pitchFamily="18" charset="2"/>
            <a:buChar char=""/>
          </a:pPr>
          <a:r>
            <a:rPr lang="en-US"/>
            <a:t>Next-generation geothermal technologies can store energy in the subsurface over long durations, increasing the value proposition of the technology.  The economic deployment </a:t>
          </a:r>
          <a:r>
            <a:rPr lang="en-US" b="1"/>
            <a:t>of next-generation geothermal doubles </a:t>
          </a:r>
          <a:r>
            <a:rPr lang="en-US"/>
            <a:t>if this capacity is pursued.</a:t>
          </a:r>
        </a:p>
      </dgm:t>
    </dgm:pt>
    <dgm:pt modelId="{59140F75-7F8D-4837-A2EE-7559EE2ADF26}" type="parTrans" cxnId="{6BDB9512-B2FE-4531-9CD2-D7204D558CFB}">
      <dgm:prSet/>
      <dgm:spPr/>
      <dgm:t>
        <a:bodyPr/>
        <a:lstStyle/>
        <a:p>
          <a:endParaRPr lang="en-US"/>
        </a:p>
      </dgm:t>
    </dgm:pt>
    <dgm:pt modelId="{B26303C1-CCE5-4549-9CE4-9F95948CA220}" type="sibTrans" cxnId="{6BDB9512-B2FE-4531-9CD2-D7204D558CFB}">
      <dgm:prSet/>
      <dgm:spPr/>
      <dgm:t>
        <a:bodyPr/>
        <a:lstStyle/>
        <a:p>
          <a:endParaRPr lang="en-US"/>
        </a:p>
      </dgm:t>
    </dgm:pt>
    <dgm:pt modelId="{FFC53196-3C09-48CE-AC6E-EF08EB67C17B}">
      <dgm:prSet/>
      <dgm:spPr/>
      <dgm:t>
        <a:bodyPr/>
        <a:lstStyle/>
        <a:p>
          <a:pPr>
            <a:buFont typeface="Symbol" panose="05050102010706020507" pitchFamily="18" charset="2"/>
            <a:buChar char=""/>
          </a:pPr>
          <a:r>
            <a:rPr lang="en-US"/>
            <a:t>The next-generation geothermal industry can leverage </a:t>
          </a:r>
          <a:r>
            <a:rPr lang="en-US" b="1"/>
            <a:t>large and existing workforces and supply chains</a:t>
          </a:r>
          <a:r>
            <a:rPr lang="en-US"/>
            <a:t>, reducing key commercial and political adoption barriers to, enable faster uptake.</a:t>
          </a:r>
        </a:p>
      </dgm:t>
    </dgm:pt>
    <dgm:pt modelId="{A7B5F4D6-8B70-4F88-BD8B-BC58F3991BFF}" type="parTrans" cxnId="{BBA6CF3F-92B8-413B-B7DC-78374EDA480B}">
      <dgm:prSet/>
      <dgm:spPr/>
      <dgm:t>
        <a:bodyPr/>
        <a:lstStyle/>
        <a:p>
          <a:endParaRPr lang="en-US"/>
        </a:p>
      </dgm:t>
    </dgm:pt>
    <dgm:pt modelId="{7B899114-527B-4A33-8752-9EFA44A0A295}" type="sibTrans" cxnId="{BBA6CF3F-92B8-413B-B7DC-78374EDA480B}">
      <dgm:prSet/>
      <dgm:spPr/>
      <dgm:t>
        <a:bodyPr/>
        <a:lstStyle/>
        <a:p>
          <a:endParaRPr lang="en-US"/>
        </a:p>
      </dgm:t>
    </dgm:pt>
    <dgm:pt modelId="{BC832723-8ED9-44F6-889F-0E886CF22BC0}" type="pres">
      <dgm:prSet presAssocID="{AE4EE519-A4D3-44DA-8BD3-EEFAE78912B7}" presName="vert0" presStyleCnt="0">
        <dgm:presLayoutVars>
          <dgm:dir/>
          <dgm:animOne val="branch"/>
          <dgm:animLvl val="lvl"/>
        </dgm:presLayoutVars>
      </dgm:prSet>
      <dgm:spPr/>
    </dgm:pt>
    <dgm:pt modelId="{0262C53F-4417-4758-9FCF-B611E9343D30}" type="pres">
      <dgm:prSet presAssocID="{A1541EE1-2BAE-42D4-BDAC-0C5B25272469}" presName="thickLine" presStyleLbl="alignNode1" presStyleIdx="0" presStyleCnt="5"/>
      <dgm:spPr/>
    </dgm:pt>
    <dgm:pt modelId="{8835475B-FCF7-455D-B296-36C2EEE0DF9F}" type="pres">
      <dgm:prSet presAssocID="{A1541EE1-2BAE-42D4-BDAC-0C5B25272469}" presName="horz1" presStyleCnt="0"/>
      <dgm:spPr/>
    </dgm:pt>
    <dgm:pt modelId="{FD6D66DF-3260-4F4B-A97A-FDCAB777974A}" type="pres">
      <dgm:prSet presAssocID="{A1541EE1-2BAE-42D4-BDAC-0C5B25272469}" presName="tx1" presStyleLbl="revTx" presStyleIdx="0" presStyleCnt="5"/>
      <dgm:spPr/>
    </dgm:pt>
    <dgm:pt modelId="{E3D56F57-3A4F-460B-AE8D-A7309886ADF2}" type="pres">
      <dgm:prSet presAssocID="{A1541EE1-2BAE-42D4-BDAC-0C5B25272469}" presName="vert1" presStyleCnt="0"/>
      <dgm:spPr/>
    </dgm:pt>
    <dgm:pt modelId="{2984D63C-00A9-44BC-8B03-B92AE4E5A290}" type="pres">
      <dgm:prSet presAssocID="{270F82C3-3FB9-4EE1-B9A1-7EA5554A3AFA}" presName="thickLine" presStyleLbl="alignNode1" presStyleIdx="1" presStyleCnt="5"/>
      <dgm:spPr/>
    </dgm:pt>
    <dgm:pt modelId="{29EBA723-62EB-4716-A740-2653B7809C0E}" type="pres">
      <dgm:prSet presAssocID="{270F82C3-3FB9-4EE1-B9A1-7EA5554A3AFA}" presName="horz1" presStyleCnt="0"/>
      <dgm:spPr/>
    </dgm:pt>
    <dgm:pt modelId="{9460714F-1350-45F6-BEAD-2AD13CC55E8B}" type="pres">
      <dgm:prSet presAssocID="{270F82C3-3FB9-4EE1-B9A1-7EA5554A3AFA}" presName="tx1" presStyleLbl="revTx" presStyleIdx="1" presStyleCnt="5"/>
      <dgm:spPr/>
    </dgm:pt>
    <dgm:pt modelId="{85D9966C-E80A-4B1D-9CA6-76698AEE3513}" type="pres">
      <dgm:prSet presAssocID="{270F82C3-3FB9-4EE1-B9A1-7EA5554A3AFA}" presName="vert1" presStyleCnt="0"/>
      <dgm:spPr/>
    </dgm:pt>
    <dgm:pt modelId="{A6D18852-DAE9-4A3F-92FA-0038DBA19871}" type="pres">
      <dgm:prSet presAssocID="{42F0FE03-4918-40CD-B799-4DAEDE7889BB}" presName="thickLine" presStyleLbl="alignNode1" presStyleIdx="2" presStyleCnt="5"/>
      <dgm:spPr/>
    </dgm:pt>
    <dgm:pt modelId="{CE28ED28-F1C2-42A8-89C0-ABD52781949E}" type="pres">
      <dgm:prSet presAssocID="{42F0FE03-4918-40CD-B799-4DAEDE7889BB}" presName="horz1" presStyleCnt="0"/>
      <dgm:spPr/>
    </dgm:pt>
    <dgm:pt modelId="{8374427A-19C8-4224-B5DB-6EEAC3FD4FBC}" type="pres">
      <dgm:prSet presAssocID="{42F0FE03-4918-40CD-B799-4DAEDE7889BB}" presName="tx1" presStyleLbl="revTx" presStyleIdx="2" presStyleCnt="5"/>
      <dgm:spPr/>
    </dgm:pt>
    <dgm:pt modelId="{A0CC1672-19C4-4D3C-BADE-A96C664CA815}" type="pres">
      <dgm:prSet presAssocID="{42F0FE03-4918-40CD-B799-4DAEDE7889BB}" presName="vert1" presStyleCnt="0"/>
      <dgm:spPr/>
    </dgm:pt>
    <dgm:pt modelId="{DB8C3282-385C-42F6-87D9-78D90AB1FB6F}" type="pres">
      <dgm:prSet presAssocID="{C60D36F5-4E68-4667-BB98-ACF48F2BA352}" presName="thickLine" presStyleLbl="alignNode1" presStyleIdx="3" presStyleCnt="5"/>
      <dgm:spPr/>
    </dgm:pt>
    <dgm:pt modelId="{3886F201-243C-4DD5-A567-DBFDD15DDD2B}" type="pres">
      <dgm:prSet presAssocID="{C60D36F5-4E68-4667-BB98-ACF48F2BA352}" presName="horz1" presStyleCnt="0"/>
      <dgm:spPr/>
    </dgm:pt>
    <dgm:pt modelId="{A5F886C5-B500-4F5D-9381-BC8E009AF365}" type="pres">
      <dgm:prSet presAssocID="{C60D36F5-4E68-4667-BB98-ACF48F2BA352}" presName="tx1" presStyleLbl="revTx" presStyleIdx="3" presStyleCnt="5"/>
      <dgm:spPr/>
    </dgm:pt>
    <dgm:pt modelId="{9609E6BF-7BCE-4A94-BFBE-B4EA2E8FACFE}" type="pres">
      <dgm:prSet presAssocID="{C60D36F5-4E68-4667-BB98-ACF48F2BA352}" presName="vert1" presStyleCnt="0"/>
      <dgm:spPr/>
    </dgm:pt>
    <dgm:pt modelId="{91FC8442-8AB6-49C5-BD58-2C80C5AD9BB8}" type="pres">
      <dgm:prSet presAssocID="{FFC53196-3C09-48CE-AC6E-EF08EB67C17B}" presName="thickLine" presStyleLbl="alignNode1" presStyleIdx="4" presStyleCnt="5"/>
      <dgm:spPr/>
    </dgm:pt>
    <dgm:pt modelId="{44F57227-4C8B-44B4-BD07-8CD57A4C88B8}" type="pres">
      <dgm:prSet presAssocID="{FFC53196-3C09-48CE-AC6E-EF08EB67C17B}" presName="horz1" presStyleCnt="0"/>
      <dgm:spPr/>
    </dgm:pt>
    <dgm:pt modelId="{953F3AAE-7C4F-4052-B2C2-97481066E884}" type="pres">
      <dgm:prSet presAssocID="{FFC53196-3C09-48CE-AC6E-EF08EB67C17B}" presName="tx1" presStyleLbl="revTx" presStyleIdx="4" presStyleCnt="5"/>
      <dgm:spPr/>
    </dgm:pt>
    <dgm:pt modelId="{CAB538D5-B196-4331-81B9-3CCCC82E1E31}" type="pres">
      <dgm:prSet presAssocID="{FFC53196-3C09-48CE-AC6E-EF08EB67C17B}" presName="vert1" presStyleCnt="0"/>
      <dgm:spPr/>
    </dgm:pt>
  </dgm:ptLst>
  <dgm:cxnLst>
    <dgm:cxn modelId="{AB16CF0E-2F9A-49D2-85D4-2564A5D183CA}" type="presOf" srcId="{270F82C3-3FB9-4EE1-B9A1-7EA5554A3AFA}" destId="{9460714F-1350-45F6-BEAD-2AD13CC55E8B}" srcOrd="0" destOrd="0" presId="urn:microsoft.com/office/officeart/2008/layout/LinedList"/>
    <dgm:cxn modelId="{6BDB9512-B2FE-4531-9CD2-D7204D558CFB}" srcId="{AE4EE519-A4D3-44DA-8BD3-EEFAE78912B7}" destId="{C60D36F5-4E68-4667-BB98-ACF48F2BA352}" srcOrd="3" destOrd="0" parTransId="{59140F75-7F8D-4837-A2EE-7559EE2ADF26}" sibTransId="{B26303C1-CCE5-4549-9CE4-9F95948CA220}"/>
    <dgm:cxn modelId="{F1A47518-6607-4987-AD32-357D743EDC20}" srcId="{AE4EE519-A4D3-44DA-8BD3-EEFAE78912B7}" destId="{270F82C3-3FB9-4EE1-B9A1-7EA5554A3AFA}" srcOrd="1" destOrd="0" parTransId="{49585461-94C7-456A-8827-D5CFA95565B5}" sibTransId="{33D8C424-8B1F-44C3-970A-DD3D4FBFD9E6}"/>
    <dgm:cxn modelId="{BBA6CF3F-92B8-413B-B7DC-78374EDA480B}" srcId="{AE4EE519-A4D3-44DA-8BD3-EEFAE78912B7}" destId="{FFC53196-3C09-48CE-AC6E-EF08EB67C17B}" srcOrd="4" destOrd="0" parTransId="{A7B5F4D6-8B70-4F88-BD8B-BC58F3991BFF}" sibTransId="{7B899114-527B-4A33-8752-9EFA44A0A295}"/>
    <dgm:cxn modelId="{C8F24976-5346-458D-89E9-CC8BE78AFCD9}" type="presOf" srcId="{42F0FE03-4918-40CD-B799-4DAEDE7889BB}" destId="{8374427A-19C8-4224-B5DB-6EEAC3FD4FBC}" srcOrd="0" destOrd="0" presId="urn:microsoft.com/office/officeart/2008/layout/LinedList"/>
    <dgm:cxn modelId="{9E59C756-4232-48C2-BC50-67A036C99856}" type="presOf" srcId="{A1541EE1-2BAE-42D4-BDAC-0C5B25272469}" destId="{FD6D66DF-3260-4F4B-A97A-FDCAB777974A}" srcOrd="0" destOrd="0" presId="urn:microsoft.com/office/officeart/2008/layout/LinedList"/>
    <dgm:cxn modelId="{2C71BC7C-91A9-4219-9445-CD51817202AF}" srcId="{AE4EE519-A4D3-44DA-8BD3-EEFAE78912B7}" destId="{42F0FE03-4918-40CD-B799-4DAEDE7889BB}" srcOrd="2" destOrd="0" parTransId="{C75D3FC0-2393-4569-B83E-773639A153E2}" sibTransId="{7E25F23B-EDAB-4171-BE5D-3477EC3BAFEA}"/>
    <dgm:cxn modelId="{610FD988-E2A3-4786-8DAE-B379FA77121B}" type="presOf" srcId="{AE4EE519-A4D3-44DA-8BD3-EEFAE78912B7}" destId="{BC832723-8ED9-44F6-889F-0E886CF22BC0}" srcOrd="0" destOrd="0" presId="urn:microsoft.com/office/officeart/2008/layout/LinedList"/>
    <dgm:cxn modelId="{1D99298C-8F90-444F-BC08-26FD3B7DD534}" srcId="{AE4EE519-A4D3-44DA-8BD3-EEFAE78912B7}" destId="{A1541EE1-2BAE-42D4-BDAC-0C5B25272469}" srcOrd="0" destOrd="0" parTransId="{88D8AF66-EFDE-4B84-8398-4C080D384DD0}" sibTransId="{E06E2936-D11A-4D40-BBEA-F9E765B6A743}"/>
    <dgm:cxn modelId="{09BAA5DF-58DA-4E70-A854-D0337C7AF670}" type="presOf" srcId="{FFC53196-3C09-48CE-AC6E-EF08EB67C17B}" destId="{953F3AAE-7C4F-4052-B2C2-97481066E884}" srcOrd="0" destOrd="0" presId="urn:microsoft.com/office/officeart/2008/layout/LinedList"/>
    <dgm:cxn modelId="{C209CEF3-A8E5-458E-A33D-13C0CA2837B2}" type="presOf" srcId="{C60D36F5-4E68-4667-BB98-ACF48F2BA352}" destId="{A5F886C5-B500-4F5D-9381-BC8E009AF365}" srcOrd="0" destOrd="0" presId="urn:microsoft.com/office/officeart/2008/layout/LinedList"/>
    <dgm:cxn modelId="{90EC676C-FEFA-4B41-9FD9-78FE75F6F5FC}" type="presParOf" srcId="{BC832723-8ED9-44F6-889F-0E886CF22BC0}" destId="{0262C53F-4417-4758-9FCF-B611E9343D30}" srcOrd="0" destOrd="0" presId="urn:microsoft.com/office/officeart/2008/layout/LinedList"/>
    <dgm:cxn modelId="{F9707096-58F4-44E9-A163-8FA749C9BE23}" type="presParOf" srcId="{BC832723-8ED9-44F6-889F-0E886CF22BC0}" destId="{8835475B-FCF7-455D-B296-36C2EEE0DF9F}" srcOrd="1" destOrd="0" presId="urn:microsoft.com/office/officeart/2008/layout/LinedList"/>
    <dgm:cxn modelId="{9CF9875D-221B-4919-8E15-532DA3EA8F68}" type="presParOf" srcId="{8835475B-FCF7-455D-B296-36C2EEE0DF9F}" destId="{FD6D66DF-3260-4F4B-A97A-FDCAB777974A}" srcOrd="0" destOrd="0" presId="urn:microsoft.com/office/officeart/2008/layout/LinedList"/>
    <dgm:cxn modelId="{F8B5D2F8-327F-4D80-AF36-98A8845EF70E}" type="presParOf" srcId="{8835475B-FCF7-455D-B296-36C2EEE0DF9F}" destId="{E3D56F57-3A4F-460B-AE8D-A7309886ADF2}" srcOrd="1" destOrd="0" presId="urn:microsoft.com/office/officeart/2008/layout/LinedList"/>
    <dgm:cxn modelId="{B71BBC32-38DC-4B4C-BFDA-1009CCB1D402}" type="presParOf" srcId="{BC832723-8ED9-44F6-889F-0E886CF22BC0}" destId="{2984D63C-00A9-44BC-8B03-B92AE4E5A290}" srcOrd="2" destOrd="0" presId="urn:microsoft.com/office/officeart/2008/layout/LinedList"/>
    <dgm:cxn modelId="{0A54354F-D22B-4C04-A6B4-24A65665E688}" type="presParOf" srcId="{BC832723-8ED9-44F6-889F-0E886CF22BC0}" destId="{29EBA723-62EB-4716-A740-2653B7809C0E}" srcOrd="3" destOrd="0" presId="urn:microsoft.com/office/officeart/2008/layout/LinedList"/>
    <dgm:cxn modelId="{46E23CE7-00AC-4265-ACA6-075D5B5407B4}" type="presParOf" srcId="{29EBA723-62EB-4716-A740-2653B7809C0E}" destId="{9460714F-1350-45F6-BEAD-2AD13CC55E8B}" srcOrd="0" destOrd="0" presId="urn:microsoft.com/office/officeart/2008/layout/LinedList"/>
    <dgm:cxn modelId="{57CA9E12-74E5-45CC-8896-1C071E3A99E4}" type="presParOf" srcId="{29EBA723-62EB-4716-A740-2653B7809C0E}" destId="{85D9966C-E80A-4B1D-9CA6-76698AEE3513}" srcOrd="1" destOrd="0" presId="urn:microsoft.com/office/officeart/2008/layout/LinedList"/>
    <dgm:cxn modelId="{D61C9A3B-6154-4B06-9101-C22C3A1112DF}" type="presParOf" srcId="{BC832723-8ED9-44F6-889F-0E886CF22BC0}" destId="{A6D18852-DAE9-4A3F-92FA-0038DBA19871}" srcOrd="4" destOrd="0" presId="urn:microsoft.com/office/officeart/2008/layout/LinedList"/>
    <dgm:cxn modelId="{47B84AF5-6025-4ABC-B09C-4740DAC259DA}" type="presParOf" srcId="{BC832723-8ED9-44F6-889F-0E886CF22BC0}" destId="{CE28ED28-F1C2-42A8-89C0-ABD52781949E}" srcOrd="5" destOrd="0" presId="urn:microsoft.com/office/officeart/2008/layout/LinedList"/>
    <dgm:cxn modelId="{E27F16D0-5AE8-46E5-B263-CEF567011D1B}" type="presParOf" srcId="{CE28ED28-F1C2-42A8-89C0-ABD52781949E}" destId="{8374427A-19C8-4224-B5DB-6EEAC3FD4FBC}" srcOrd="0" destOrd="0" presId="urn:microsoft.com/office/officeart/2008/layout/LinedList"/>
    <dgm:cxn modelId="{8AE8DE4A-1D9F-420D-9301-4C089558A03B}" type="presParOf" srcId="{CE28ED28-F1C2-42A8-89C0-ABD52781949E}" destId="{A0CC1672-19C4-4D3C-BADE-A96C664CA815}" srcOrd="1" destOrd="0" presId="urn:microsoft.com/office/officeart/2008/layout/LinedList"/>
    <dgm:cxn modelId="{CE9B9E97-6C93-4857-81E4-2E47F17CE972}" type="presParOf" srcId="{BC832723-8ED9-44F6-889F-0E886CF22BC0}" destId="{DB8C3282-385C-42F6-87D9-78D90AB1FB6F}" srcOrd="6" destOrd="0" presId="urn:microsoft.com/office/officeart/2008/layout/LinedList"/>
    <dgm:cxn modelId="{AD2C8E26-7A18-4115-A18B-8D6086E26D24}" type="presParOf" srcId="{BC832723-8ED9-44F6-889F-0E886CF22BC0}" destId="{3886F201-243C-4DD5-A567-DBFDD15DDD2B}" srcOrd="7" destOrd="0" presId="urn:microsoft.com/office/officeart/2008/layout/LinedList"/>
    <dgm:cxn modelId="{DC73A404-A963-44E4-BB68-65E68B95E126}" type="presParOf" srcId="{3886F201-243C-4DD5-A567-DBFDD15DDD2B}" destId="{A5F886C5-B500-4F5D-9381-BC8E009AF365}" srcOrd="0" destOrd="0" presId="urn:microsoft.com/office/officeart/2008/layout/LinedList"/>
    <dgm:cxn modelId="{BFDA3E40-EC75-4C36-8099-D39813BE133B}" type="presParOf" srcId="{3886F201-243C-4DD5-A567-DBFDD15DDD2B}" destId="{9609E6BF-7BCE-4A94-BFBE-B4EA2E8FACFE}" srcOrd="1" destOrd="0" presId="urn:microsoft.com/office/officeart/2008/layout/LinedList"/>
    <dgm:cxn modelId="{5507F086-A297-495F-8D1A-8EA1DFA24010}" type="presParOf" srcId="{BC832723-8ED9-44F6-889F-0E886CF22BC0}" destId="{91FC8442-8AB6-49C5-BD58-2C80C5AD9BB8}" srcOrd="8" destOrd="0" presId="urn:microsoft.com/office/officeart/2008/layout/LinedList"/>
    <dgm:cxn modelId="{10E0D72C-67C2-437B-9646-140BAC8C0584}" type="presParOf" srcId="{BC832723-8ED9-44F6-889F-0E886CF22BC0}" destId="{44F57227-4C8B-44B4-BD07-8CD57A4C88B8}" srcOrd="9" destOrd="0" presId="urn:microsoft.com/office/officeart/2008/layout/LinedList"/>
    <dgm:cxn modelId="{0B044DBC-EDA3-4C4C-BF0C-2E11314185E0}" type="presParOf" srcId="{44F57227-4C8B-44B4-BD07-8CD57A4C88B8}" destId="{953F3AAE-7C4F-4052-B2C2-97481066E884}" srcOrd="0" destOrd="0" presId="urn:microsoft.com/office/officeart/2008/layout/LinedList"/>
    <dgm:cxn modelId="{52A69A11-A666-4635-AD7C-072590224627}" type="presParOf" srcId="{44F57227-4C8B-44B4-BD07-8CD57A4C88B8}" destId="{CAB538D5-B196-4331-81B9-3CCCC82E1E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4EE519-A4D3-44DA-8BD3-EEFAE78912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541EE1-2BAE-42D4-BDAC-0C5B25272469}">
      <dgm:prSet phldrT="[Text]"/>
      <dgm:spPr/>
      <dgm:t>
        <a:bodyPr/>
        <a:lstStyle/>
        <a:p>
          <a:pPr>
            <a:buFont typeface="Symbol" panose="05050102010706020507" pitchFamily="18" charset="2"/>
            <a:buChar char=""/>
          </a:pPr>
          <a:r>
            <a:rPr lang="en-US"/>
            <a:t>Despite cost-competitiveness, conventional geothermal project development is constrained by a </a:t>
          </a:r>
          <a:r>
            <a:rPr lang="en-US" b="1"/>
            <a:t>limited resource base, risk of incorrect resource characterization, inconsistent repeatability, long project lifecycles</a:t>
          </a:r>
          <a:r>
            <a:rPr lang="en-US"/>
            <a:t>, and investment perceptions shaped by </a:t>
          </a:r>
          <a:r>
            <a:rPr lang="en-US" b="1"/>
            <a:t>select project failures</a:t>
          </a:r>
          <a:r>
            <a:rPr lang="en-US"/>
            <a:t>. </a:t>
          </a:r>
        </a:p>
      </dgm:t>
    </dgm:pt>
    <dgm:pt modelId="{88D8AF66-EFDE-4B84-8398-4C080D384DD0}" type="parTrans" cxnId="{1D99298C-8F90-444F-BC08-26FD3B7DD534}">
      <dgm:prSet/>
      <dgm:spPr/>
      <dgm:t>
        <a:bodyPr/>
        <a:lstStyle/>
        <a:p>
          <a:endParaRPr lang="en-US"/>
        </a:p>
      </dgm:t>
    </dgm:pt>
    <dgm:pt modelId="{E06E2936-D11A-4D40-BBEA-F9E765B6A743}" type="sibTrans" cxnId="{1D99298C-8F90-444F-BC08-26FD3B7DD534}">
      <dgm:prSet/>
      <dgm:spPr/>
      <dgm:t>
        <a:bodyPr/>
        <a:lstStyle/>
        <a:p>
          <a:endParaRPr lang="en-US"/>
        </a:p>
      </dgm:t>
    </dgm:pt>
    <dgm:pt modelId="{7CB5744E-A48D-432A-89ED-E96A6E26A66C}">
      <dgm:prSet/>
      <dgm:spPr/>
      <dgm:t>
        <a:bodyPr/>
        <a:lstStyle/>
        <a:p>
          <a:pPr>
            <a:buFont typeface="Symbol" panose="05050102010706020507" pitchFamily="18" charset="2"/>
            <a:buChar char=""/>
          </a:pPr>
          <a:r>
            <a:rPr lang="en-US"/>
            <a:t>Next-generation geothermal technologies </a:t>
          </a:r>
          <a:r>
            <a:rPr lang="en-US" b="1"/>
            <a:t>transfer risk from resource identification to engineering capabilities</a:t>
          </a:r>
          <a:r>
            <a:rPr lang="en-US"/>
            <a:t>, creating the potential to sidestep issues that have traditionally held back the geothermal industry. </a:t>
          </a:r>
        </a:p>
      </dgm:t>
    </dgm:pt>
    <dgm:pt modelId="{4496BC4B-5A09-4C09-B769-1A5BD48EBF25}" type="parTrans" cxnId="{AF700571-42B7-41C4-A008-2256027BA54C}">
      <dgm:prSet/>
      <dgm:spPr/>
      <dgm:t>
        <a:bodyPr/>
        <a:lstStyle/>
        <a:p>
          <a:endParaRPr lang="en-US"/>
        </a:p>
      </dgm:t>
    </dgm:pt>
    <dgm:pt modelId="{000F1D2C-E1FA-41B9-9249-B5ADE7B83796}" type="sibTrans" cxnId="{AF700571-42B7-41C4-A008-2256027BA54C}">
      <dgm:prSet/>
      <dgm:spPr/>
      <dgm:t>
        <a:bodyPr/>
        <a:lstStyle/>
        <a:p>
          <a:endParaRPr lang="en-US"/>
        </a:p>
      </dgm:t>
    </dgm:pt>
    <dgm:pt modelId="{C72A42A0-67F9-49B8-82FC-0064FAF40D60}">
      <dgm:prSet/>
      <dgm:spPr/>
      <dgm:t>
        <a:bodyPr/>
        <a:lstStyle/>
        <a:p>
          <a:pPr>
            <a:buFont typeface="Symbol" panose="05050102010706020507" pitchFamily="18" charset="2"/>
            <a:buChar char=""/>
          </a:pPr>
          <a:r>
            <a:rPr lang="en-US"/>
            <a:t>Iterative improvements enabled by modularity in drilling operations have </a:t>
          </a:r>
          <a:r>
            <a:rPr lang="en-US" b="1"/>
            <a:t>cut next-generation drilling costs in half over the last year</a:t>
          </a:r>
          <a:r>
            <a:rPr lang="en-US"/>
            <a:t>. </a:t>
          </a:r>
        </a:p>
      </dgm:t>
    </dgm:pt>
    <dgm:pt modelId="{585B3DB6-16E2-4DD9-BD5C-8940F7BC5A3F}" type="parTrans" cxnId="{F901314D-7635-4F44-AD41-A45810318729}">
      <dgm:prSet/>
      <dgm:spPr/>
      <dgm:t>
        <a:bodyPr/>
        <a:lstStyle/>
        <a:p>
          <a:endParaRPr lang="en-US"/>
        </a:p>
      </dgm:t>
    </dgm:pt>
    <dgm:pt modelId="{C74582FE-668E-4B4C-9FD6-F7F3D8F0330E}" type="sibTrans" cxnId="{F901314D-7635-4F44-AD41-A45810318729}">
      <dgm:prSet/>
      <dgm:spPr/>
      <dgm:t>
        <a:bodyPr/>
        <a:lstStyle/>
        <a:p>
          <a:endParaRPr lang="en-US"/>
        </a:p>
      </dgm:t>
    </dgm:pt>
    <dgm:pt modelId="{C8525DA8-6A06-4F5D-8A9F-41FF24F2D932}">
      <dgm:prSet/>
      <dgm:spPr/>
      <dgm:t>
        <a:bodyPr/>
        <a:lstStyle/>
        <a:p>
          <a:pPr>
            <a:buFont typeface="Symbol" panose="05050102010706020507" pitchFamily="18" charset="2"/>
            <a:buChar char=""/>
          </a:pPr>
          <a:r>
            <a:rPr lang="en-US" b="1"/>
            <a:t>DOE’s EGS Energy </a:t>
          </a:r>
          <a:r>
            <a:rPr lang="en-US" b="1" err="1"/>
            <a:t>Earthshot</a:t>
          </a:r>
          <a:r>
            <a:rPr lang="en-US" b="1"/>
            <a:t> target of $45/MWh is achievable, making EGS cost-competitive with other clean firm energy technologies by 2035.</a:t>
          </a:r>
        </a:p>
      </dgm:t>
    </dgm:pt>
    <dgm:pt modelId="{8F670568-1104-4C64-BAA2-96188EACFB0E}" type="parTrans" cxnId="{0EE4A3C3-8DDF-4743-BA48-D2A24AB9C5FD}">
      <dgm:prSet/>
      <dgm:spPr/>
      <dgm:t>
        <a:bodyPr/>
        <a:lstStyle/>
        <a:p>
          <a:endParaRPr lang="en-US"/>
        </a:p>
      </dgm:t>
    </dgm:pt>
    <dgm:pt modelId="{8FC367DF-0655-4339-82B4-9032837355AA}" type="sibTrans" cxnId="{0EE4A3C3-8DDF-4743-BA48-D2A24AB9C5FD}">
      <dgm:prSet/>
      <dgm:spPr/>
      <dgm:t>
        <a:bodyPr/>
        <a:lstStyle/>
        <a:p>
          <a:endParaRPr lang="en-US"/>
        </a:p>
      </dgm:t>
    </dgm:pt>
    <dgm:pt modelId="{A6F06A46-2100-435A-A2E5-EFB2812E19D2}">
      <dgm:prSet/>
      <dgm:spPr/>
      <dgm:t>
        <a:bodyPr/>
        <a:lstStyle/>
        <a:p>
          <a:pPr>
            <a:buFont typeface="Symbol" panose="05050102010706020507" pitchFamily="18" charset="2"/>
            <a:buChar char=""/>
          </a:pPr>
          <a:r>
            <a:rPr lang="en-US" b="1"/>
            <a:t>Recent advances have catalyzed substantial recent momentum in the next-generation geothermal market</a:t>
          </a:r>
          <a:endParaRPr lang="en-US"/>
        </a:p>
      </dgm:t>
    </dgm:pt>
    <dgm:pt modelId="{41A27C88-3110-4474-8BA0-5D431AE147D2}" type="parTrans" cxnId="{7B102B36-05CB-4A6C-94FE-CF88B2F76827}">
      <dgm:prSet/>
      <dgm:spPr/>
      <dgm:t>
        <a:bodyPr/>
        <a:lstStyle/>
        <a:p>
          <a:endParaRPr lang="en-US"/>
        </a:p>
      </dgm:t>
    </dgm:pt>
    <dgm:pt modelId="{5F172FE0-2E3A-43A9-B394-DC3992D71BD4}" type="sibTrans" cxnId="{7B102B36-05CB-4A6C-94FE-CF88B2F76827}">
      <dgm:prSet/>
      <dgm:spPr/>
      <dgm:t>
        <a:bodyPr/>
        <a:lstStyle/>
        <a:p>
          <a:endParaRPr lang="en-US"/>
        </a:p>
      </dgm:t>
    </dgm:pt>
    <dgm:pt modelId="{BC832723-8ED9-44F6-889F-0E886CF22BC0}" type="pres">
      <dgm:prSet presAssocID="{AE4EE519-A4D3-44DA-8BD3-EEFAE78912B7}" presName="vert0" presStyleCnt="0">
        <dgm:presLayoutVars>
          <dgm:dir/>
          <dgm:animOne val="branch"/>
          <dgm:animLvl val="lvl"/>
        </dgm:presLayoutVars>
      </dgm:prSet>
      <dgm:spPr/>
    </dgm:pt>
    <dgm:pt modelId="{0262C53F-4417-4758-9FCF-B611E9343D30}" type="pres">
      <dgm:prSet presAssocID="{A1541EE1-2BAE-42D4-BDAC-0C5B25272469}" presName="thickLine" presStyleLbl="alignNode1" presStyleIdx="0" presStyleCnt="5"/>
      <dgm:spPr/>
    </dgm:pt>
    <dgm:pt modelId="{8835475B-FCF7-455D-B296-36C2EEE0DF9F}" type="pres">
      <dgm:prSet presAssocID="{A1541EE1-2BAE-42D4-BDAC-0C5B25272469}" presName="horz1" presStyleCnt="0"/>
      <dgm:spPr/>
    </dgm:pt>
    <dgm:pt modelId="{FD6D66DF-3260-4F4B-A97A-FDCAB777974A}" type="pres">
      <dgm:prSet presAssocID="{A1541EE1-2BAE-42D4-BDAC-0C5B25272469}" presName="tx1" presStyleLbl="revTx" presStyleIdx="0" presStyleCnt="5"/>
      <dgm:spPr/>
    </dgm:pt>
    <dgm:pt modelId="{E3D56F57-3A4F-460B-AE8D-A7309886ADF2}" type="pres">
      <dgm:prSet presAssocID="{A1541EE1-2BAE-42D4-BDAC-0C5B25272469}" presName="vert1" presStyleCnt="0"/>
      <dgm:spPr/>
    </dgm:pt>
    <dgm:pt modelId="{36E84946-2C1F-4657-A92A-F78DDD8830C5}" type="pres">
      <dgm:prSet presAssocID="{7CB5744E-A48D-432A-89ED-E96A6E26A66C}" presName="thickLine" presStyleLbl="alignNode1" presStyleIdx="1" presStyleCnt="5"/>
      <dgm:spPr/>
    </dgm:pt>
    <dgm:pt modelId="{9F7AF882-86AC-43F1-ABD5-4F650DDC90A3}" type="pres">
      <dgm:prSet presAssocID="{7CB5744E-A48D-432A-89ED-E96A6E26A66C}" presName="horz1" presStyleCnt="0"/>
      <dgm:spPr/>
    </dgm:pt>
    <dgm:pt modelId="{02D39C14-55DC-4F09-8B68-DF528793C508}" type="pres">
      <dgm:prSet presAssocID="{7CB5744E-A48D-432A-89ED-E96A6E26A66C}" presName="tx1" presStyleLbl="revTx" presStyleIdx="1" presStyleCnt="5"/>
      <dgm:spPr/>
    </dgm:pt>
    <dgm:pt modelId="{1500146A-C915-4471-8C3F-DBCABD708FB8}" type="pres">
      <dgm:prSet presAssocID="{7CB5744E-A48D-432A-89ED-E96A6E26A66C}" presName="vert1" presStyleCnt="0"/>
      <dgm:spPr/>
    </dgm:pt>
    <dgm:pt modelId="{37B06F25-E394-4E4F-8ABE-272B982DDD4D}" type="pres">
      <dgm:prSet presAssocID="{C72A42A0-67F9-49B8-82FC-0064FAF40D60}" presName="thickLine" presStyleLbl="alignNode1" presStyleIdx="2" presStyleCnt="5"/>
      <dgm:spPr/>
    </dgm:pt>
    <dgm:pt modelId="{F785D675-AC19-4C8E-8828-EE8B6C16AAB7}" type="pres">
      <dgm:prSet presAssocID="{C72A42A0-67F9-49B8-82FC-0064FAF40D60}" presName="horz1" presStyleCnt="0"/>
      <dgm:spPr/>
    </dgm:pt>
    <dgm:pt modelId="{F270A95A-D347-435C-8324-70D5CAB83F78}" type="pres">
      <dgm:prSet presAssocID="{C72A42A0-67F9-49B8-82FC-0064FAF40D60}" presName="tx1" presStyleLbl="revTx" presStyleIdx="2" presStyleCnt="5"/>
      <dgm:spPr/>
    </dgm:pt>
    <dgm:pt modelId="{0E83E277-6FD1-429F-97D3-27CA53C0AD13}" type="pres">
      <dgm:prSet presAssocID="{C72A42A0-67F9-49B8-82FC-0064FAF40D60}" presName="vert1" presStyleCnt="0"/>
      <dgm:spPr/>
    </dgm:pt>
    <dgm:pt modelId="{98F44F58-5F26-4BBA-A816-2A9CF0C29DF9}" type="pres">
      <dgm:prSet presAssocID="{C8525DA8-6A06-4F5D-8A9F-41FF24F2D932}" presName="thickLine" presStyleLbl="alignNode1" presStyleIdx="3" presStyleCnt="5"/>
      <dgm:spPr/>
    </dgm:pt>
    <dgm:pt modelId="{9E8029D1-9657-4DB4-BFE6-3093DFACD95B}" type="pres">
      <dgm:prSet presAssocID="{C8525DA8-6A06-4F5D-8A9F-41FF24F2D932}" presName="horz1" presStyleCnt="0"/>
      <dgm:spPr/>
    </dgm:pt>
    <dgm:pt modelId="{2F796BE8-A5B7-45DD-9697-3F4B027138E7}" type="pres">
      <dgm:prSet presAssocID="{C8525DA8-6A06-4F5D-8A9F-41FF24F2D932}" presName="tx1" presStyleLbl="revTx" presStyleIdx="3" presStyleCnt="5"/>
      <dgm:spPr/>
    </dgm:pt>
    <dgm:pt modelId="{3635A854-4E5C-4ED0-AC87-76EDF6267F22}" type="pres">
      <dgm:prSet presAssocID="{C8525DA8-6A06-4F5D-8A9F-41FF24F2D932}" presName="vert1" presStyleCnt="0"/>
      <dgm:spPr/>
    </dgm:pt>
    <dgm:pt modelId="{74D01942-FB3B-4E7B-894B-64B1B984643C}" type="pres">
      <dgm:prSet presAssocID="{A6F06A46-2100-435A-A2E5-EFB2812E19D2}" presName="thickLine" presStyleLbl="alignNode1" presStyleIdx="4" presStyleCnt="5"/>
      <dgm:spPr/>
    </dgm:pt>
    <dgm:pt modelId="{2C7B0E7F-7B29-4BA8-92E1-072208257930}" type="pres">
      <dgm:prSet presAssocID="{A6F06A46-2100-435A-A2E5-EFB2812E19D2}" presName="horz1" presStyleCnt="0"/>
      <dgm:spPr/>
    </dgm:pt>
    <dgm:pt modelId="{B515B03F-2C58-4FC9-9D0D-EDA3F4903DC3}" type="pres">
      <dgm:prSet presAssocID="{A6F06A46-2100-435A-A2E5-EFB2812E19D2}" presName="tx1" presStyleLbl="revTx" presStyleIdx="4" presStyleCnt="5"/>
      <dgm:spPr/>
    </dgm:pt>
    <dgm:pt modelId="{F3E316E3-FCA8-4A73-871D-6B7B98035900}" type="pres">
      <dgm:prSet presAssocID="{A6F06A46-2100-435A-A2E5-EFB2812E19D2}" presName="vert1" presStyleCnt="0"/>
      <dgm:spPr/>
    </dgm:pt>
  </dgm:ptLst>
  <dgm:cxnLst>
    <dgm:cxn modelId="{69B8F90F-FCD5-4BE1-841D-AF59E046FADD}" type="presOf" srcId="{7CB5744E-A48D-432A-89ED-E96A6E26A66C}" destId="{02D39C14-55DC-4F09-8B68-DF528793C508}" srcOrd="0" destOrd="0" presId="urn:microsoft.com/office/officeart/2008/layout/LinedList"/>
    <dgm:cxn modelId="{7B102B36-05CB-4A6C-94FE-CF88B2F76827}" srcId="{AE4EE519-A4D3-44DA-8BD3-EEFAE78912B7}" destId="{A6F06A46-2100-435A-A2E5-EFB2812E19D2}" srcOrd="4" destOrd="0" parTransId="{41A27C88-3110-4474-8BA0-5D431AE147D2}" sibTransId="{5F172FE0-2E3A-43A9-B394-DC3992D71BD4}"/>
    <dgm:cxn modelId="{F901314D-7635-4F44-AD41-A45810318729}" srcId="{AE4EE519-A4D3-44DA-8BD3-EEFAE78912B7}" destId="{C72A42A0-67F9-49B8-82FC-0064FAF40D60}" srcOrd="2" destOrd="0" parTransId="{585B3DB6-16E2-4DD9-BD5C-8940F7BC5A3F}" sibTransId="{C74582FE-668E-4B4C-9FD6-F7F3D8F0330E}"/>
    <dgm:cxn modelId="{AF700571-42B7-41C4-A008-2256027BA54C}" srcId="{AE4EE519-A4D3-44DA-8BD3-EEFAE78912B7}" destId="{7CB5744E-A48D-432A-89ED-E96A6E26A66C}" srcOrd="1" destOrd="0" parTransId="{4496BC4B-5A09-4C09-B769-1A5BD48EBF25}" sibTransId="{000F1D2C-E1FA-41B9-9249-B5ADE7B83796}"/>
    <dgm:cxn modelId="{9E59C756-4232-48C2-BC50-67A036C99856}" type="presOf" srcId="{A1541EE1-2BAE-42D4-BDAC-0C5B25272469}" destId="{FD6D66DF-3260-4F4B-A97A-FDCAB777974A}" srcOrd="0" destOrd="0" presId="urn:microsoft.com/office/officeart/2008/layout/LinedList"/>
    <dgm:cxn modelId="{89097A77-2AD6-41C7-89EB-BF77D6C47527}" type="presOf" srcId="{C72A42A0-67F9-49B8-82FC-0064FAF40D60}" destId="{F270A95A-D347-435C-8324-70D5CAB83F78}" srcOrd="0" destOrd="0" presId="urn:microsoft.com/office/officeart/2008/layout/LinedList"/>
    <dgm:cxn modelId="{610FD988-E2A3-4786-8DAE-B379FA77121B}" type="presOf" srcId="{AE4EE519-A4D3-44DA-8BD3-EEFAE78912B7}" destId="{BC832723-8ED9-44F6-889F-0E886CF22BC0}" srcOrd="0" destOrd="0" presId="urn:microsoft.com/office/officeart/2008/layout/LinedList"/>
    <dgm:cxn modelId="{1D99298C-8F90-444F-BC08-26FD3B7DD534}" srcId="{AE4EE519-A4D3-44DA-8BD3-EEFAE78912B7}" destId="{A1541EE1-2BAE-42D4-BDAC-0C5B25272469}" srcOrd="0" destOrd="0" parTransId="{88D8AF66-EFDE-4B84-8398-4C080D384DD0}" sibTransId="{E06E2936-D11A-4D40-BBEA-F9E765B6A743}"/>
    <dgm:cxn modelId="{AA7BB095-B419-477B-9D84-7984801881E4}" type="presOf" srcId="{C8525DA8-6A06-4F5D-8A9F-41FF24F2D932}" destId="{2F796BE8-A5B7-45DD-9697-3F4B027138E7}" srcOrd="0" destOrd="0" presId="urn:microsoft.com/office/officeart/2008/layout/LinedList"/>
    <dgm:cxn modelId="{0EE4A3C3-8DDF-4743-BA48-D2A24AB9C5FD}" srcId="{AE4EE519-A4D3-44DA-8BD3-EEFAE78912B7}" destId="{C8525DA8-6A06-4F5D-8A9F-41FF24F2D932}" srcOrd="3" destOrd="0" parTransId="{8F670568-1104-4C64-BAA2-96188EACFB0E}" sibTransId="{8FC367DF-0655-4339-82B4-9032837355AA}"/>
    <dgm:cxn modelId="{8845FBF2-712A-4096-9B80-50480F4801B0}" type="presOf" srcId="{A6F06A46-2100-435A-A2E5-EFB2812E19D2}" destId="{B515B03F-2C58-4FC9-9D0D-EDA3F4903DC3}" srcOrd="0" destOrd="0" presId="urn:microsoft.com/office/officeart/2008/layout/LinedList"/>
    <dgm:cxn modelId="{90EC676C-FEFA-4B41-9FD9-78FE75F6F5FC}" type="presParOf" srcId="{BC832723-8ED9-44F6-889F-0E886CF22BC0}" destId="{0262C53F-4417-4758-9FCF-B611E9343D30}" srcOrd="0" destOrd="0" presId="urn:microsoft.com/office/officeart/2008/layout/LinedList"/>
    <dgm:cxn modelId="{F9707096-58F4-44E9-A163-8FA749C9BE23}" type="presParOf" srcId="{BC832723-8ED9-44F6-889F-0E886CF22BC0}" destId="{8835475B-FCF7-455D-B296-36C2EEE0DF9F}" srcOrd="1" destOrd="0" presId="urn:microsoft.com/office/officeart/2008/layout/LinedList"/>
    <dgm:cxn modelId="{9CF9875D-221B-4919-8E15-532DA3EA8F68}" type="presParOf" srcId="{8835475B-FCF7-455D-B296-36C2EEE0DF9F}" destId="{FD6D66DF-3260-4F4B-A97A-FDCAB777974A}" srcOrd="0" destOrd="0" presId="urn:microsoft.com/office/officeart/2008/layout/LinedList"/>
    <dgm:cxn modelId="{F8B5D2F8-327F-4D80-AF36-98A8845EF70E}" type="presParOf" srcId="{8835475B-FCF7-455D-B296-36C2EEE0DF9F}" destId="{E3D56F57-3A4F-460B-AE8D-A7309886ADF2}" srcOrd="1" destOrd="0" presId="urn:microsoft.com/office/officeart/2008/layout/LinedList"/>
    <dgm:cxn modelId="{B08C8E26-62F7-4393-8BB5-D7A1CF09CF4C}" type="presParOf" srcId="{BC832723-8ED9-44F6-889F-0E886CF22BC0}" destId="{36E84946-2C1F-4657-A92A-F78DDD8830C5}" srcOrd="2" destOrd="0" presId="urn:microsoft.com/office/officeart/2008/layout/LinedList"/>
    <dgm:cxn modelId="{109712C1-BF83-4CE4-82D4-CF6A3A6C8157}" type="presParOf" srcId="{BC832723-8ED9-44F6-889F-0E886CF22BC0}" destId="{9F7AF882-86AC-43F1-ABD5-4F650DDC90A3}" srcOrd="3" destOrd="0" presId="urn:microsoft.com/office/officeart/2008/layout/LinedList"/>
    <dgm:cxn modelId="{BF089F34-CC13-4930-8A69-3BED314E0C34}" type="presParOf" srcId="{9F7AF882-86AC-43F1-ABD5-4F650DDC90A3}" destId="{02D39C14-55DC-4F09-8B68-DF528793C508}" srcOrd="0" destOrd="0" presId="urn:microsoft.com/office/officeart/2008/layout/LinedList"/>
    <dgm:cxn modelId="{730F80CC-6461-402D-AE3C-F33877A342D1}" type="presParOf" srcId="{9F7AF882-86AC-43F1-ABD5-4F650DDC90A3}" destId="{1500146A-C915-4471-8C3F-DBCABD708FB8}" srcOrd="1" destOrd="0" presId="urn:microsoft.com/office/officeart/2008/layout/LinedList"/>
    <dgm:cxn modelId="{ECCC007F-988E-42C6-BC46-BDC356559ABD}" type="presParOf" srcId="{BC832723-8ED9-44F6-889F-0E886CF22BC0}" destId="{37B06F25-E394-4E4F-8ABE-272B982DDD4D}" srcOrd="4" destOrd="0" presId="urn:microsoft.com/office/officeart/2008/layout/LinedList"/>
    <dgm:cxn modelId="{03861C6B-F9BA-4D96-AF5A-756D0FFFC048}" type="presParOf" srcId="{BC832723-8ED9-44F6-889F-0E886CF22BC0}" destId="{F785D675-AC19-4C8E-8828-EE8B6C16AAB7}" srcOrd="5" destOrd="0" presId="urn:microsoft.com/office/officeart/2008/layout/LinedList"/>
    <dgm:cxn modelId="{BD11220C-34D3-4A65-B16C-96A28371C7EC}" type="presParOf" srcId="{F785D675-AC19-4C8E-8828-EE8B6C16AAB7}" destId="{F270A95A-D347-435C-8324-70D5CAB83F78}" srcOrd="0" destOrd="0" presId="urn:microsoft.com/office/officeart/2008/layout/LinedList"/>
    <dgm:cxn modelId="{065D080E-618D-4009-B458-D354B500B12B}" type="presParOf" srcId="{F785D675-AC19-4C8E-8828-EE8B6C16AAB7}" destId="{0E83E277-6FD1-429F-97D3-27CA53C0AD13}" srcOrd="1" destOrd="0" presId="urn:microsoft.com/office/officeart/2008/layout/LinedList"/>
    <dgm:cxn modelId="{C14D943B-59BE-426B-93C9-5D91DC3621A3}" type="presParOf" srcId="{BC832723-8ED9-44F6-889F-0E886CF22BC0}" destId="{98F44F58-5F26-4BBA-A816-2A9CF0C29DF9}" srcOrd="6" destOrd="0" presId="urn:microsoft.com/office/officeart/2008/layout/LinedList"/>
    <dgm:cxn modelId="{DD49B7D8-908E-4FB1-94A3-812259C0091B}" type="presParOf" srcId="{BC832723-8ED9-44F6-889F-0E886CF22BC0}" destId="{9E8029D1-9657-4DB4-BFE6-3093DFACD95B}" srcOrd="7" destOrd="0" presId="urn:microsoft.com/office/officeart/2008/layout/LinedList"/>
    <dgm:cxn modelId="{04AB7716-BFBA-43F5-8B01-B96D9B553614}" type="presParOf" srcId="{9E8029D1-9657-4DB4-BFE6-3093DFACD95B}" destId="{2F796BE8-A5B7-45DD-9697-3F4B027138E7}" srcOrd="0" destOrd="0" presId="urn:microsoft.com/office/officeart/2008/layout/LinedList"/>
    <dgm:cxn modelId="{517C6C35-8582-4443-8333-416F907F454B}" type="presParOf" srcId="{9E8029D1-9657-4DB4-BFE6-3093DFACD95B}" destId="{3635A854-4E5C-4ED0-AC87-76EDF6267F22}" srcOrd="1" destOrd="0" presId="urn:microsoft.com/office/officeart/2008/layout/LinedList"/>
    <dgm:cxn modelId="{43083181-FCF4-4A2B-AB47-2D29A7A280D3}" type="presParOf" srcId="{BC832723-8ED9-44F6-889F-0E886CF22BC0}" destId="{74D01942-FB3B-4E7B-894B-64B1B984643C}" srcOrd="8" destOrd="0" presId="urn:microsoft.com/office/officeart/2008/layout/LinedList"/>
    <dgm:cxn modelId="{60653E0C-715D-4317-A5CF-C14846CB714D}" type="presParOf" srcId="{BC832723-8ED9-44F6-889F-0E886CF22BC0}" destId="{2C7B0E7F-7B29-4BA8-92E1-072208257930}" srcOrd="9" destOrd="0" presId="urn:microsoft.com/office/officeart/2008/layout/LinedList"/>
    <dgm:cxn modelId="{8D54561B-1D7D-44B8-AC0B-27CEB5803B1F}" type="presParOf" srcId="{2C7B0E7F-7B29-4BA8-92E1-072208257930}" destId="{B515B03F-2C58-4FC9-9D0D-EDA3F4903DC3}" srcOrd="0" destOrd="0" presId="urn:microsoft.com/office/officeart/2008/layout/LinedList"/>
    <dgm:cxn modelId="{BDA20D85-2A36-49DB-B34D-0DCB919F2B30}" type="presParOf" srcId="{2C7B0E7F-7B29-4BA8-92E1-072208257930}" destId="{F3E316E3-FCA8-4A73-871D-6B7B980359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4EE519-A4D3-44DA-8BD3-EEFAE78912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541EE1-2BAE-42D4-BDAC-0C5B25272469}">
      <dgm:prSet phldrT="[Text]" custT="1"/>
      <dgm:spPr/>
      <dgm:t>
        <a:bodyPr/>
        <a:lstStyle/>
        <a:p>
          <a:pPr>
            <a:buFont typeface="Symbol" panose="05050102010706020507" pitchFamily="18" charset="2"/>
            <a:buChar char=""/>
          </a:pPr>
          <a:r>
            <a:rPr lang="en-US" sz="1800"/>
            <a:t>The next-generation geothermal industry is characterized by a combination of </a:t>
          </a:r>
          <a:r>
            <a:rPr lang="en-US" sz="1800" b="1"/>
            <a:t>unusually high up-front costs</a:t>
          </a:r>
          <a:r>
            <a:rPr lang="en-US" sz="1800"/>
            <a:t>, plus a maturation timeline that includes not only reductions in key risk, but also a resource base that increases mainly as new projects are developed</a:t>
          </a:r>
        </a:p>
      </dgm:t>
    </dgm:pt>
    <dgm:pt modelId="{88D8AF66-EFDE-4B84-8398-4C080D384DD0}" type="parTrans" cxnId="{1D99298C-8F90-444F-BC08-26FD3B7DD534}">
      <dgm:prSet/>
      <dgm:spPr/>
      <dgm:t>
        <a:bodyPr/>
        <a:lstStyle/>
        <a:p>
          <a:endParaRPr lang="en-US" sz="1800"/>
        </a:p>
      </dgm:t>
    </dgm:pt>
    <dgm:pt modelId="{E06E2936-D11A-4D40-BBEA-F9E765B6A743}" type="sibTrans" cxnId="{1D99298C-8F90-444F-BC08-26FD3B7DD534}">
      <dgm:prSet/>
      <dgm:spPr/>
      <dgm:t>
        <a:bodyPr/>
        <a:lstStyle/>
        <a:p>
          <a:endParaRPr lang="en-US" sz="1800"/>
        </a:p>
      </dgm:t>
    </dgm:pt>
    <dgm:pt modelId="{0FF9C3D2-83F9-4EC6-9616-B3F8A26D8116}">
      <dgm:prSet custT="1"/>
      <dgm:spPr/>
      <dgm:t>
        <a:bodyPr/>
        <a:lstStyle/>
        <a:p>
          <a:pPr>
            <a:buFont typeface="Symbol" panose="05050102010706020507" pitchFamily="18" charset="2"/>
            <a:buChar char=""/>
          </a:pPr>
          <a:r>
            <a:rPr lang="en-US" sz="1800"/>
            <a:t>Demonstration in </a:t>
          </a:r>
          <a:r>
            <a:rPr lang="en-US" sz="1800" b="1"/>
            <a:t>5-10 separate geologic settings </a:t>
          </a:r>
          <a:r>
            <a:rPr lang="en-US" sz="1800"/>
            <a:t>can reduce risk and verify resource availability, catalyzing </a:t>
          </a:r>
          <a:r>
            <a:rPr lang="en-US" sz="1800" b="1"/>
            <a:t>commercial liftoff in the U.S. by 2030</a:t>
          </a:r>
          <a:r>
            <a:rPr lang="en-US" sz="1800"/>
            <a:t>. This corresponds to 100+ developments, </a:t>
          </a:r>
          <a:r>
            <a:rPr lang="en-US" sz="1800" b="1"/>
            <a:t>2 to 5 GW </a:t>
          </a:r>
          <a:r>
            <a:rPr lang="en-US" sz="1800"/>
            <a:t>of overall deployment, and </a:t>
          </a:r>
          <a:r>
            <a:rPr lang="en-US" sz="1800" b="1"/>
            <a:t>$20-25B </a:t>
          </a:r>
          <a:r>
            <a:rPr lang="en-US" sz="1800"/>
            <a:t>of investment before 2030. </a:t>
          </a:r>
        </a:p>
      </dgm:t>
    </dgm:pt>
    <dgm:pt modelId="{C7180BAE-FA13-4207-910E-D1D96790887F}" type="parTrans" cxnId="{138722EC-9987-4141-87FB-6634A5C01309}">
      <dgm:prSet/>
      <dgm:spPr/>
      <dgm:t>
        <a:bodyPr/>
        <a:lstStyle/>
        <a:p>
          <a:endParaRPr lang="en-US" sz="1800"/>
        </a:p>
      </dgm:t>
    </dgm:pt>
    <dgm:pt modelId="{0C0981B6-98FE-47D0-BDD3-FA3BC6DB4654}" type="sibTrans" cxnId="{138722EC-9987-4141-87FB-6634A5C01309}">
      <dgm:prSet/>
      <dgm:spPr/>
      <dgm:t>
        <a:bodyPr/>
        <a:lstStyle/>
        <a:p>
          <a:endParaRPr lang="en-US" sz="1800"/>
        </a:p>
      </dgm:t>
    </dgm:pt>
    <dgm:pt modelId="{DA593D55-9758-4202-B46D-A92EE4F03DF3}">
      <dgm:prSet custT="1"/>
      <dgm:spPr/>
      <dgm:t>
        <a:bodyPr/>
        <a:lstStyle/>
        <a:p>
          <a:pPr>
            <a:buFont typeface="Symbol" panose="05050102010706020507" pitchFamily="18" charset="2"/>
            <a:buChar char=""/>
          </a:pPr>
          <a:r>
            <a:rPr lang="en-US" sz="1800"/>
            <a:t>To reach scale by 2050, next-generation geothermal will require an </a:t>
          </a:r>
          <a:r>
            <a:rPr lang="en-US" sz="1800" b="1"/>
            <a:t>additional $225-250B </a:t>
          </a:r>
          <a:r>
            <a:rPr lang="en-US" sz="1800"/>
            <a:t>in investment, driven by a new ecosystem of developers, investors, utilities, and other offtakers, and leveraging existing workforces and supply chains.</a:t>
          </a:r>
        </a:p>
      </dgm:t>
    </dgm:pt>
    <dgm:pt modelId="{CB689016-924B-4327-AAB8-4B4387B45E2B}" type="parTrans" cxnId="{DCFA045F-1540-47BB-8C09-4FDFC2BFC15F}">
      <dgm:prSet/>
      <dgm:spPr/>
      <dgm:t>
        <a:bodyPr/>
        <a:lstStyle/>
        <a:p>
          <a:endParaRPr lang="en-US" sz="1800"/>
        </a:p>
      </dgm:t>
    </dgm:pt>
    <dgm:pt modelId="{0A170326-1A91-49F7-B305-2B64598F244B}" type="sibTrans" cxnId="{DCFA045F-1540-47BB-8C09-4FDFC2BFC15F}">
      <dgm:prSet/>
      <dgm:spPr/>
      <dgm:t>
        <a:bodyPr/>
        <a:lstStyle/>
        <a:p>
          <a:endParaRPr lang="en-US" sz="1800"/>
        </a:p>
      </dgm:t>
    </dgm:pt>
    <dgm:pt modelId="{D2D500A8-0913-4C43-A195-FFD084CA479D}">
      <dgm:prSet custT="1"/>
      <dgm:spPr/>
      <dgm:t>
        <a:bodyPr/>
        <a:lstStyle/>
        <a:p>
          <a:pPr>
            <a:buFont typeface="Symbol" panose="05050102010706020507" pitchFamily="18" charset="2"/>
            <a:buChar char=""/>
          </a:pPr>
          <a:r>
            <a:rPr lang="en-US" sz="1800" b="1"/>
            <a:t>RD&amp;D and iteration</a:t>
          </a:r>
          <a:r>
            <a:rPr lang="en-US" sz="1800"/>
            <a:t> within drilling and hydraulic fracturing will drive cost reductions as was observed in the oil &amp; gas industry throughout market maturation, and </a:t>
          </a:r>
          <a:r>
            <a:rPr lang="en-US" sz="1800" b="1"/>
            <a:t>breakthroughs in drilling and resource characterization </a:t>
          </a:r>
          <a:r>
            <a:rPr lang="en-US" sz="1800"/>
            <a:t>can further expand potential.</a:t>
          </a:r>
        </a:p>
      </dgm:t>
    </dgm:pt>
    <dgm:pt modelId="{DE719385-63EF-4C7A-B312-4BA1EE07F8FE}" type="parTrans" cxnId="{09DFB7AA-B2E8-4641-A6F3-3C3DDEEE2E27}">
      <dgm:prSet/>
      <dgm:spPr/>
      <dgm:t>
        <a:bodyPr/>
        <a:lstStyle/>
        <a:p>
          <a:endParaRPr lang="en-US" sz="1800"/>
        </a:p>
      </dgm:t>
    </dgm:pt>
    <dgm:pt modelId="{E7B863F2-F55A-488B-AAE6-00F060FA3397}" type="sibTrans" cxnId="{09DFB7AA-B2E8-4641-A6F3-3C3DDEEE2E27}">
      <dgm:prSet/>
      <dgm:spPr/>
      <dgm:t>
        <a:bodyPr/>
        <a:lstStyle/>
        <a:p>
          <a:endParaRPr lang="en-US" sz="1800"/>
        </a:p>
      </dgm:t>
    </dgm:pt>
    <dgm:pt modelId="{C9F8D21A-04FB-40A9-8A7F-FAB26F01C122}">
      <dgm:prSet custT="1"/>
      <dgm:spPr/>
      <dgm:t>
        <a:bodyPr/>
        <a:lstStyle/>
        <a:p>
          <a:pPr>
            <a:buFont typeface="Symbol" panose="05050102010706020507" pitchFamily="18" charset="2"/>
            <a:buChar char=""/>
          </a:pPr>
          <a:r>
            <a:rPr lang="en-US" sz="1800"/>
            <a:t>At different market maturities, different development models apply.  At low maturity, equity investors dominate, but as maturity increases, </a:t>
          </a:r>
          <a:r>
            <a:rPr lang="en-US" sz="1800" b="1"/>
            <a:t>a wider array of developer classes leveraging project finance could dominate.</a:t>
          </a:r>
        </a:p>
      </dgm:t>
    </dgm:pt>
    <dgm:pt modelId="{89F8E7FC-BCF3-478F-85B8-1F5656B458E7}" type="parTrans" cxnId="{2F421758-C5DF-4A4E-A7D3-1F477B336393}">
      <dgm:prSet/>
      <dgm:spPr/>
      <dgm:t>
        <a:bodyPr/>
        <a:lstStyle/>
        <a:p>
          <a:endParaRPr lang="en-US" sz="1800"/>
        </a:p>
      </dgm:t>
    </dgm:pt>
    <dgm:pt modelId="{68545769-EBEE-4CD9-BF80-80417704CCBE}" type="sibTrans" cxnId="{2F421758-C5DF-4A4E-A7D3-1F477B336393}">
      <dgm:prSet/>
      <dgm:spPr/>
      <dgm:t>
        <a:bodyPr/>
        <a:lstStyle/>
        <a:p>
          <a:endParaRPr lang="en-US" sz="1800"/>
        </a:p>
      </dgm:t>
    </dgm:pt>
    <dgm:pt modelId="{BC832723-8ED9-44F6-889F-0E886CF22BC0}" type="pres">
      <dgm:prSet presAssocID="{AE4EE519-A4D3-44DA-8BD3-EEFAE78912B7}" presName="vert0" presStyleCnt="0">
        <dgm:presLayoutVars>
          <dgm:dir/>
          <dgm:animOne val="branch"/>
          <dgm:animLvl val="lvl"/>
        </dgm:presLayoutVars>
      </dgm:prSet>
      <dgm:spPr/>
    </dgm:pt>
    <dgm:pt modelId="{0262C53F-4417-4758-9FCF-B611E9343D30}" type="pres">
      <dgm:prSet presAssocID="{A1541EE1-2BAE-42D4-BDAC-0C5B25272469}" presName="thickLine" presStyleLbl="alignNode1" presStyleIdx="0" presStyleCnt="5"/>
      <dgm:spPr/>
    </dgm:pt>
    <dgm:pt modelId="{8835475B-FCF7-455D-B296-36C2EEE0DF9F}" type="pres">
      <dgm:prSet presAssocID="{A1541EE1-2BAE-42D4-BDAC-0C5B25272469}" presName="horz1" presStyleCnt="0"/>
      <dgm:spPr/>
    </dgm:pt>
    <dgm:pt modelId="{FD6D66DF-3260-4F4B-A97A-FDCAB777974A}" type="pres">
      <dgm:prSet presAssocID="{A1541EE1-2BAE-42D4-BDAC-0C5B25272469}" presName="tx1" presStyleLbl="revTx" presStyleIdx="0" presStyleCnt="5"/>
      <dgm:spPr/>
    </dgm:pt>
    <dgm:pt modelId="{E3D56F57-3A4F-460B-AE8D-A7309886ADF2}" type="pres">
      <dgm:prSet presAssocID="{A1541EE1-2BAE-42D4-BDAC-0C5B25272469}" presName="vert1" presStyleCnt="0"/>
      <dgm:spPr/>
    </dgm:pt>
    <dgm:pt modelId="{76644984-C712-427B-9A10-A0526F4C7EFD}" type="pres">
      <dgm:prSet presAssocID="{0FF9C3D2-83F9-4EC6-9616-B3F8A26D8116}" presName="thickLine" presStyleLbl="alignNode1" presStyleIdx="1" presStyleCnt="5"/>
      <dgm:spPr/>
    </dgm:pt>
    <dgm:pt modelId="{80D2AC79-44F9-432E-879E-5722740E7275}" type="pres">
      <dgm:prSet presAssocID="{0FF9C3D2-83F9-4EC6-9616-B3F8A26D8116}" presName="horz1" presStyleCnt="0"/>
      <dgm:spPr/>
    </dgm:pt>
    <dgm:pt modelId="{44553249-5BEC-4F2A-914C-86417C2EE2CF}" type="pres">
      <dgm:prSet presAssocID="{0FF9C3D2-83F9-4EC6-9616-B3F8A26D8116}" presName="tx1" presStyleLbl="revTx" presStyleIdx="1" presStyleCnt="5"/>
      <dgm:spPr/>
    </dgm:pt>
    <dgm:pt modelId="{E5233C4C-C875-4876-A6AB-1EF83DDF3490}" type="pres">
      <dgm:prSet presAssocID="{0FF9C3D2-83F9-4EC6-9616-B3F8A26D8116}" presName="vert1" presStyleCnt="0"/>
      <dgm:spPr/>
    </dgm:pt>
    <dgm:pt modelId="{CFEF83C9-CDC6-4922-ADD5-7DCA6C334DC3}" type="pres">
      <dgm:prSet presAssocID="{DA593D55-9758-4202-B46D-A92EE4F03DF3}" presName="thickLine" presStyleLbl="alignNode1" presStyleIdx="2" presStyleCnt="5"/>
      <dgm:spPr/>
    </dgm:pt>
    <dgm:pt modelId="{42BAEF2D-D803-4126-ACCE-27C62A4588D2}" type="pres">
      <dgm:prSet presAssocID="{DA593D55-9758-4202-B46D-A92EE4F03DF3}" presName="horz1" presStyleCnt="0"/>
      <dgm:spPr/>
    </dgm:pt>
    <dgm:pt modelId="{94C3C1CE-3258-46FE-B0D2-389E956366CC}" type="pres">
      <dgm:prSet presAssocID="{DA593D55-9758-4202-B46D-A92EE4F03DF3}" presName="tx1" presStyleLbl="revTx" presStyleIdx="2" presStyleCnt="5"/>
      <dgm:spPr/>
    </dgm:pt>
    <dgm:pt modelId="{43A86207-1F9B-478D-9AD0-032EFD1602BF}" type="pres">
      <dgm:prSet presAssocID="{DA593D55-9758-4202-B46D-A92EE4F03DF3}" presName="vert1" presStyleCnt="0"/>
      <dgm:spPr/>
    </dgm:pt>
    <dgm:pt modelId="{CD506BD8-7471-4280-B138-DE2861247738}" type="pres">
      <dgm:prSet presAssocID="{D2D500A8-0913-4C43-A195-FFD084CA479D}" presName="thickLine" presStyleLbl="alignNode1" presStyleIdx="3" presStyleCnt="5"/>
      <dgm:spPr/>
    </dgm:pt>
    <dgm:pt modelId="{BE4F925D-FCB0-47CB-BF3A-52499AC3E844}" type="pres">
      <dgm:prSet presAssocID="{D2D500A8-0913-4C43-A195-FFD084CA479D}" presName="horz1" presStyleCnt="0"/>
      <dgm:spPr/>
    </dgm:pt>
    <dgm:pt modelId="{211E0DAB-FB4F-40DD-9468-2997B75EFF59}" type="pres">
      <dgm:prSet presAssocID="{D2D500A8-0913-4C43-A195-FFD084CA479D}" presName="tx1" presStyleLbl="revTx" presStyleIdx="3" presStyleCnt="5"/>
      <dgm:spPr/>
    </dgm:pt>
    <dgm:pt modelId="{788C35F0-5E1C-4ACF-9789-CB94A0D49C14}" type="pres">
      <dgm:prSet presAssocID="{D2D500A8-0913-4C43-A195-FFD084CA479D}" presName="vert1" presStyleCnt="0"/>
      <dgm:spPr/>
    </dgm:pt>
    <dgm:pt modelId="{E71EFABB-9CEB-4867-8298-5E54D7DFF762}" type="pres">
      <dgm:prSet presAssocID="{C9F8D21A-04FB-40A9-8A7F-FAB26F01C122}" presName="thickLine" presStyleLbl="alignNode1" presStyleIdx="4" presStyleCnt="5"/>
      <dgm:spPr/>
    </dgm:pt>
    <dgm:pt modelId="{1B3001E3-D35C-4B31-9A1B-5D119CA43B0C}" type="pres">
      <dgm:prSet presAssocID="{C9F8D21A-04FB-40A9-8A7F-FAB26F01C122}" presName="horz1" presStyleCnt="0"/>
      <dgm:spPr/>
    </dgm:pt>
    <dgm:pt modelId="{7C68AFF6-1961-4245-8863-01A56EC11C6A}" type="pres">
      <dgm:prSet presAssocID="{C9F8D21A-04FB-40A9-8A7F-FAB26F01C122}" presName="tx1" presStyleLbl="revTx" presStyleIdx="4" presStyleCnt="5"/>
      <dgm:spPr/>
    </dgm:pt>
    <dgm:pt modelId="{39D927A8-8EEB-4E34-82E4-6955B3D53A0E}" type="pres">
      <dgm:prSet presAssocID="{C9F8D21A-04FB-40A9-8A7F-FAB26F01C122}" presName="vert1" presStyleCnt="0"/>
      <dgm:spPr/>
    </dgm:pt>
  </dgm:ptLst>
  <dgm:cxnLst>
    <dgm:cxn modelId="{DCFA045F-1540-47BB-8C09-4FDFC2BFC15F}" srcId="{AE4EE519-A4D3-44DA-8BD3-EEFAE78912B7}" destId="{DA593D55-9758-4202-B46D-A92EE4F03DF3}" srcOrd="2" destOrd="0" parTransId="{CB689016-924B-4327-AAB8-4B4387B45E2B}" sibTransId="{0A170326-1A91-49F7-B305-2B64598F244B}"/>
    <dgm:cxn modelId="{A00CAC6F-1B2F-4B0D-AAB8-4AE4906A962F}" type="presOf" srcId="{C9F8D21A-04FB-40A9-8A7F-FAB26F01C122}" destId="{7C68AFF6-1961-4245-8863-01A56EC11C6A}" srcOrd="0" destOrd="0" presId="urn:microsoft.com/office/officeart/2008/layout/LinedList"/>
    <dgm:cxn modelId="{9E59C756-4232-48C2-BC50-67A036C99856}" type="presOf" srcId="{A1541EE1-2BAE-42D4-BDAC-0C5B25272469}" destId="{FD6D66DF-3260-4F4B-A97A-FDCAB777974A}" srcOrd="0" destOrd="0" presId="urn:microsoft.com/office/officeart/2008/layout/LinedList"/>
    <dgm:cxn modelId="{2F421758-C5DF-4A4E-A7D3-1F477B336393}" srcId="{AE4EE519-A4D3-44DA-8BD3-EEFAE78912B7}" destId="{C9F8D21A-04FB-40A9-8A7F-FAB26F01C122}" srcOrd="4" destOrd="0" parTransId="{89F8E7FC-BCF3-478F-85B8-1F5656B458E7}" sibTransId="{68545769-EBEE-4CD9-BF80-80417704CCBE}"/>
    <dgm:cxn modelId="{610FD988-E2A3-4786-8DAE-B379FA77121B}" type="presOf" srcId="{AE4EE519-A4D3-44DA-8BD3-EEFAE78912B7}" destId="{BC832723-8ED9-44F6-889F-0E886CF22BC0}" srcOrd="0" destOrd="0" presId="urn:microsoft.com/office/officeart/2008/layout/LinedList"/>
    <dgm:cxn modelId="{1D99298C-8F90-444F-BC08-26FD3B7DD534}" srcId="{AE4EE519-A4D3-44DA-8BD3-EEFAE78912B7}" destId="{A1541EE1-2BAE-42D4-BDAC-0C5B25272469}" srcOrd="0" destOrd="0" parTransId="{88D8AF66-EFDE-4B84-8398-4C080D384DD0}" sibTransId="{E06E2936-D11A-4D40-BBEA-F9E765B6A743}"/>
    <dgm:cxn modelId="{09DFB7AA-B2E8-4641-A6F3-3C3DDEEE2E27}" srcId="{AE4EE519-A4D3-44DA-8BD3-EEFAE78912B7}" destId="{D2D500A8-0913-4C43-A195-FFD084CA479D}" srcOrd="3" destOrd="0" parTransId="{DE719385-63EF-4C7A-B312-4BA1EE07F8FE}" sibTransId="{E7B863F2-F55A-488B-AAE6-00F060FA3397}"/>
    <dgm:cxn modelId="{E84C29C6-18C6-4759-880C-D4ADBB92B022}" type="presOf" srcId="{0FF9C3D2-83F9-4EC6-9616-B3F8A26D8116}" destId="{44553249-5BEC-4F2A-914C-86417C2EE2CF}" srcOrd="0" destOrd="0" presId="urn:microsoft.com/office/officeart/2008/layout/LinedList"/>
    <dgm:cxn modelId="{C6A88BD7-DAFB-4326-A63C-5561C4F99074}" type="presOf" srcId="{DA593D55-9758-4202-B46D-A92EE4F03DF3}" destId="{94C3C1CE-3258-46FE-B0D2-389E956366CC}" srcOrd="0" destOrd="0" presId="urn:microsoft.com/office/officeart/2008/layout/LinedList"/>
    <dgm:cxn modelId="{138722EC-9987-4141-87FB-6634A5C01309}" srcId="{AE4EE519-A4D3-44DA-8BD3-EEFAE78912B7}" destId="{0FF9C3D2-83F9-4EC6-9616-B3F8A26D8116}" srcOrd="1" destOrd="0" parTransId="{C7180BAE-FA13-4207-910E-D1D96790887F}" sibTransId="{0C0981B6-98FE-47D0-BDD3-FA3BC6DB4654}"/>
    <dgm:cxn modelId="{29D3F1FD-A3CF-4395-827B-E10BE608C3D2}" type="presOf" srcId="{D2D500A8-0913-4C43-A195-FFD084CA479D}" destId="{211E0DAB-FB4F-40DD-9468-2997B75EFF59}" srcOrd="0" destOrd="0" presId="urn:microsoft.com/office/officeart/2008/layout/LinedList"/>
    <dgm:cxn modelId="{90EC676C-FEFA-4B41-9FD9-78FE75F6F5FC}" type="presParOf" srcId="{BC832723-8ED9-44F6-889F-0E886CF22BC0}" destId="{0262C53F-4417-4758-9FCF-B611E9343D30}" srcOrd="0" destOrd="0" presId="urn:microsoft.com/office/officeart/2008/layout/LinedList"/>
    <dgm:cxn modelId="{F9707096-58F4-44E9-A163-8FA749C9BE23}" type="presParOf" srcId="{BC832723-8ED9-44F6-889F-0E886CF22BC0}" destId="{8835475B-FCF7-455D-B296-36C2EEE0DF9F}" srcOrd="1" destOrd="0" presId="urn:microsoft.com/office/officeart/2008/layout/LinedList"/>
    <dgm:cxn modelId="{9CF9875D-221B-4919-8E15-532DA3EA8F68}" type="presParOf" srcId="{8835475B-FCF7-455D-B296-36C2EEE0DF9F}" destId="{FD6D66DF-3260-4F4B-A97A-FDCAB777974A}" srcOrd="0" destOrd="0" presId="urn:microsoft.com/office/officeart/2008/layout/LinedList"/>
    <dgm:cxn modelId="{F8B5D2F8-327F-4D80-AF36-98A8845EF70E}" type="presParOf" srcId="{8835475B-FCF7-455D-B296-36C2EEE0DF9F}" destId="{E3D56F57-3A4F-460B-AE8D-A7309886ADF2}" srcOrd="1" destOrd="0" presId="urn:microsoft.com/office/officeart/2008/layout/LinedList"/>
    <dgm:cxn modelId="{12874E17-AB05-4C72-9879-B543145617A3}" type="presParOf" srcId="{BC832723-8ED9-44F6-889F-0E886CF22BC0}" destId="{76644984-C712-427B-9A10-A0526F4C7EFD}" srcOrd="2" destOrd="0" presId="urn:microsoft.com/office/officeart/2008/layout/LinedList"/>
    <dgm:cxn modelId="{43DDA87C-C628-487E-A5F6-560A9BE0130D}" type="presParOf" srcId="{BC832723-8ED9-44F6-889F-0E886CF22BC0}" destId="{80D2AC79-44F9-432E-879E-5722740E7275}" srcOrd="3" destOrd="0" presId="urn:microsoft.com/office/officeart/2008/layout/LinedList"/>
    <dgm:cxn modelId="{AF9FD5C5-431E-47A6-B2F5-6A9AC718ABBC}" type="presParOf" srcId="{80D2AC79-44F9-432E-879E-5722740E7275}" destId="{44553249-5BEC-4F2A-914C-86417C2EE2CF}" srcOrd="0" destOrd="0" presId="urn:microsoft.com/office/officeart/2008/layout/LinedList"/>
    <dgm:cxn modelId="{7ECB3E70-D7ED-4F1E-80D9-7B8036019619}" type="presParOf" srcId="{80D2AC79-44F9-432E-879E-5722740E7275}" destId="{E5233C4C-C875-4876-A6AB-1EF83DDF3490}" srcOrd="1" destOrd="0" presId="urn:microsoft.com/office/officeart/2008/layout/LinedList"/>
    <dgm:cxn modelId="{D9B7C611-D9CC-4564-89F9-CE14CCDDA787}" type="presParOf" srcId="{BC832723-8ED9-44F6-889F-0E886CF22BC0}" destId="{CFEF83C9-CDC6-4922-ADD5-7DCA6C334DC3}" srcOrd="4" destOrd="0" presId="urn:microsoft.com/office/officeart/2008/layout/LinedList"/>
    <dgm:cxn modelId="{429FC13B-3800-4FAB-81A2-4ED2D2BDF70E}" type="presParOf" srcId="{BC832723-8ED9-44F6-889F-0E886CF22BC0}" destId="{42BAEF2D-D803-4126-ACCE-27C62A4588D2}" srcOrd="5" destOrd="0" presId="urn:microsoft.com/office/officeart/2008/layout/LinedList"/>
    <dgm:cxn modelId="{F0AFAE1A-9670-4488-AA31-003BBC4DA377}" type="presParOf" srcId="{42BAEF2D-D803-4126-ACCE-27C62A4588D2}" destId="{94C3C1CE-3258-46FE-B0D2-389E956366CC}" srcOrd="0" destOrd="0" presId="urn:microsoft.com/office/officeart/2008/layout/LinedList"/>
    <dgm:cxn modelId="{726B826D-1DBC-421F-BFBF-02223ABB3913}" type="presParOf" srcId="{42BAEF2D-D803-4126-ACCE-27C62A4588D2}" destId="{43A86207-1F9B-478D-9AD0-032EFD1602BF}" srcOrd="1" destOrd="0" presId="urn:microsoft.com/office/officeart/2008/layout/LinedList"/>
    <dgm:cxn modelId="{EF628BB9-C7CA-4F92-B3CC-1F054465A143}" type="presParOf" srcId="{BC832723-8ED9-44F6-889F-0E886CF22BC0}" destId="{CD506BD8-7471-4280-B138-DE2861247738}" srcOrd="6" destOrd="0" presId="urn:microsoft.com/office/officeart/2008/layout/LinedList"/>
    <dgm:cxn modelId="{94EA2387-8E9A-4F11-B26B-2048AAA9ECA3}" type="presParOf" srcId="{BC832723-8ED9-44F6-889F-0E886CF22BC0}" destId="{BE4F925D-FCB0-47CB-BF3A-52499AC3E844}" srcOrd="7" destOrd="0" presId="urn:microsoft.com/office/officeart/2008/layout/LinedList"/>
    <dgm:cxn modelId="{E383EA5D-9E04-4227-AF4B-33BEF3C56363}" type="presParOf" srcId="{BE4F925D-FCB0-47CB-BF3A-52499AC3E844}" destId="{211E0DAB-FB4F-40DD-9468-2997B75EFF59}" srcOrd="0" destOrd="0" presId="urn:microsoft.com/office/officeart/2008/layout/LinedList"/>
    <dgm:cxn modelId="{B66F8712-8B6B-433F-8A9B-B87E7E4F0584}" type="presParOf" srcId="{BE4F925D-FCB0-47CB-BF3A-52499AC3E844}" destId="{788C35F0-5E1C-4ACF-9789-CB94A0D49C14}" srcOrd="1" destOrd="0" presId="urn:microsoft.com/office/officeart/2008/layout/LinedList"/>
    <dgm:cxn modelId="{AF165CFB-90F7-42D0-B61F-E470B4649673}" type="presParOf" srcId="{BC832723-8ED9-44F6-889F-0E886CF22BC0}" destId="{E71EFABB-9CEB-4867-8298-5E54D7DFF762}" srcOrd="8" destOrd="0" presId="urn:microsoft.com/office/officeart/2008/layout/LinedList"/>
    <dgm:cxn modelId="{DDA738CD-84C2-4186-8CD2-5FCB311B70D5}" type="presParOf" srcId="{BC832723-8ED9-44F6-889F-0E886CF22BC0}" destId="{1B3001E3-D35C-4B31-9A1B-5D119CA43B0C}" srcOrd="9" destOrd="0" presId="urn:microsoft.com/office/officeart/2008/layout/LinedList"/>
    <dgm:cxn modelId="{938B1F92-477B-4496-A0C1-FC3805B6C2AA}" type="presParOf" srcId="{1B3001E3-D35C-4B31-9A1B-5D119CA43B0C}" destId="{7C68AFF6-1961-4245-8863-01A56EC11C6A}" srcOrd="0" destOrd="0" presId="urn:microsoft.com/office/officeart/2008/layout/LinedList"/>
    <dgm:cxn modelId="{B0E793D9-25DA-4CD5-9F21-A0BB03E276CB}" type="presParOf" srcId="{1B3001E3-D35C-4B31-9A1B-5D119CA43B0C}" destId="{39D927A8-8EEB-4E34-82E4-6955B3D53A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25E813-3132-4DA0-9F2B-BD5BF2542144}">
      <dgm:prSet/>
      <dgm:spPr/>
      <dgm:t>
        <a:bodyPr/>
        <a:lstStyle/>
        <a:p>
          <a:r>
            <a:rPr lang="en-US" b="1"/>
            <a:t>Community opposition </a:t>
          </a:r>
          <a:r>
            <a:rPr lang="en-US"/>
            <a:t>in some instances</a:t>
          </a:r>
        </a:p>
      </dgm:t>
    </dgm:pt>
    <dgm:pt modelId="{0FB493D6-DB23-4796-8B32-B07BF909312A}" type="parTrans" cxnId="{C025874B-9DA1-4F13-B559-749CD2A0F50C}">
      <dgm:prSet/>
      <dgm:spPr/>
      <dgm:t>
        <a:bodyPr/>
        <a:lstStyle/>
        <a:p>
          <a:endParaRPr lang="en-US"/>
        </a:p>
      </dgm:t>
    </dgm:pt>
    <dgm:pt modelId="{EB923789-DF90-4A8D-BAF2-4B5CBE9709C1}" type="sibTrans" cxnId="{C025874B-9DA1-4F13-B559-749CD2A0F50C}">
      <dgm:prSet/>
      <dgm:spPr/>
      <dgm:t>
        <a:bodyPr/>
        <a:lstStyle/>
        <a:p>
          <a:endParaRPr lang="en-US"/>
        </a:p>
      </dgm:t>
    </dgm:pt>
    <dgm:pt modelId="{0AE9FC6A-6E80-4F8B-9396-2B90A2F7D48A}">
      <dgm:prSet/>
      <dgm:spPr/>
      <dgm:t>
        <a:bodyPr/>
        <a:lstStyle/>
        <a:p>
          <a:pPr>
            <a:buFont typeface="Symbol" panose="05050102010706020507" pitchFamily="18" charset="2"/>
            <a:buChar char=""/>
          </a:pPr>
          <a:r>
            <a:rPr lang="en-US"/>
            <a:t>Adherence to long-established induced seismicity and environmental monitoring best practices</a:t>
          </a:r>
        </a:p>
      </dgm:t>
    </dgm:pt>
    <dgm:pt modelId="{2C1573EA-5F70-4CF1-A116-244B0572A805}" type="parTrans" cxnId="{8CA0CEB5-ED82-4B47-AE6F-432F46B21B8B}">
      <dgm:prSet/>
      <dgm:spPr/>
      <dgm:t>
        <a:bodyPr/>
        <a:lstStyle/>
        <a:p>
          <a:endParaRPr lang="en-US"/>
        </a:p>
      </dgm:t>
    </dgm:pt>
    <dgm:pt modelId="{44595E06-0667-418D-8C52-7D17F59C811D}" type="sibTrans" cxnId="{8CA0CEB5-ED82-4B47-AE6F-432F46B21B8B}">
      <dgm:prSet/>
      <dgm:spPr/>
      <dgm:t>
        <a:bodyPr/>
        <a:lstStyle/>
        <a:p>
          <a:endParaRPr lang="en-US"/>
        </a:p>
      </dgm:t>
    </dgm:pt>
    <dgm:pt modelId="{292A33F4-091F-468B-B777-CDF1C1544F23}">
      <dgm:prSet/>
      <dgm:spPr/>
      <dgm:t>
        <a:bodyPr/>
        <a:lstStyle/>
        <a:p>
          <a:pPr>
            <a:buFont typeface="Symbol" panose="05050102010706020507" pitchFamily="18" charset="2"/>
            <a:buChar char=""/>
          </a:pPr>
          <a:r>
            <a:rPr lang="en-US"/>
            <a:t>Early, frequent, and transparent community engagement</a:t>
          </a:r>
        </a:p>
      </dgm:t>
    </dgm:pt>
    <dgm:pt modelId="{BF601E8D-76DE-4133-82C6-DF15E618E03D}" type="parTrans" cxnId="{35C3FFA0-4FB5-4FF5-BEFF-7311FA0EF3F0}">
      <dgm:prSet/>
      <dgm:spPr/>
      <dgm:t>
        <a:bodyPr/>
        <a:lstStyle/>
        <a:p>
          <a:endParaRPr lang="en-US"/>
        </a:p>
      </dgm:t>
    </dgm:pt>
    <dgm:pt modelId="{AEEED64E-B94D-4173-A375-2A28F26BD71C}" type="sibTrans" cxnId="{35C3FFA0-4FB5-4FF5-BEFF-7311FA0EF3F0}">
      <dgm:prSet/>
      <dgm:spPr/>
      <dgm:t>
        <a:bodyPr/>
        <a:lstStyle/>
        <a:p>
          <a:endParaRPr lang="en-US"/>
        </a:p>
      </dgm:t>
    </dgm:pt>
    <dgm:pt modelId="{A1541EE1-2BAE-42D4-BDAC-0C5B25272469}">
      <dgm:prSet phldrT="[Text]"/>
      <dgm:spPr/>
      <dgm:t>
        <a:bodyPr/>
        <a:lstStyle/>
        <a:p>
          <a:pPr>
            <a:buFont typeface="Symbol" panose="05050102010706020507" pitchFamily="18" charset="2"/>
            <a:buChar char=""/>
          </a:pPr>
          <a:r>
            <a:rPr lang="en-US" b="1"/>
            <a:t>High up-front costs &amp; risks </a:t>
          </a:r>
          <a:r>
            <a:rPr lang="en-US"/>
            <a:t>constraining development capital and limiting geographic reach.</a:t>
          </a:r>
        </a:p>
      </dgm:t>
    </dgm:pt>
    <dgm:pt modelId="{E06E2936-D11A-4D40-BBEA-F9E765B6A743}" type="sibTrans" cxnId="{1D99298C-8F90-444F-BC08-26FD3B7DD534}">
      <dgm:prSet/>
      <dgm:spPr/>
      <dgm:t>
        <a:bodyPr/>
        <a:lstStyle/>
        <a:p>
          <a:endParaRPr lang="en-US"/>
        </a:p>
      </dgm:t>
    </dgm:pt>
    <dgm:pt modelId="{88D8AF66-EFDE-4B84-8398-4C080D384DD0}" type="parTrans" cxnId="{1D99298C-8F90-444F-BC08-26FD3B7DD534}">
      <dgm:prSet/>
      <dgm:spPr/>
      <dgm:t>
        <a:bodyPr/>
        <a:lstStyle/>
        <a:p>
          <a:endParaRPr lang="en-US"/>
        </a:p>
      </dgm:t>
    </dgm:pt>
    <dgm:pt modelId="{0C4C72AB-BF3F-40F9-947E-4F392944BC18}">
      <dgm:prSet/>
      <dgm:spPr/>
      <dgm:t>
        <a:bodyPr/>
        <a:lstStyle/>
        <a:p>
          <a:pPr>
            <a:buFont typeface="Symbol" panose="05050102010706020507" pitchFamily="18" charset="2"/>
            <a:buChar char=""/>
          </a:pPr>
          <a:r>
            <a:rPr lang="en-US"/>
            <a:t>About $5 billion out of the $20-25 billion of capital formation in the liftoff phase to finance the validation suite of first-of-a-kind (FOAK) developments in varied geologies, sourced from governments, equity investments, corporate venture or strategic investor-offtakers, or oil &amp; gas </a:t>
          </a:r>
        </a:p>
      </dgm:t>
    </dgm:pt>
    <dgm:pt modelId="{E7294DBE-851D-4BA8-A3B7-36514FE3A9A7}" type="sibTrans" cxnId="{9FEB3CFD-37C8-4826-82FB-6C6B9D73A638}">
      <dgm:prSet/>
      <dgm:spPr/>
      <dgm:t>
        <a:bodyPr/>
        <a:lstStyle/>
        <a:p>
          <a:endParaRPr lang="en-US"/>
        </a:p>
      </dgm:t>
    </dgm:pt>
    <dgm:pt modelId="{03E2F7E1-6DC9-4F32-B0EF-08893A767BBB}" type="parTrans" cxnId="{9FEB3CFD-37C8-4826-82FB-6C6B9D73A638}">
      <dgm:prSet/>
      <dgm:spPr/>
      <dgm:t>
        <a:bodyPr/>
        <a:lstStyle/>
        <a:p>
          <a:endParaRPr lang="en-US"/>
        </a:p>
      </dgm:t>
    </dgm:pt>
    <dgm:pt modelId="{9C39426E-D271-4102-B5AC-0ECC1CD41D29}">
      <dgm:prSet/>
      <dgm:spPr/>
      <dgm:t>
        <a:bodyPr/>
        <a:lstStyle/>
        <a:p>
          <a:pPr>
            <a:buFont typeface="Symbol" panose="05050102010706020507" pitchFamily="18" charset="2"/>
            <a:buChar char=""/>
          </a:pPr>
          <a:r>
            <a:rPr lang="en-US"/>
            <a:t>Market signals, such as high-valued PPAs, to motivate investment in initial loss-leaders</a:t>
          </a:r>
        </a:p>
      </dgm:t>
    </dgm:pt>
    <dgm:pt modelId="{0F72BD18-AEF6-44C4-98EB-5071D392FEEB}" type="sibTrans" cxnId="{8AA4982E-93EA-48EB-AF68-BFAAB6A48FB7}">
      <dgm:prSet/>
      <dgm:spPr/>
      <dgm:t>
        <a:bodyPr/>
        <a:lstStyle/>
        <a:p>
          <a:endParaRPr lang="en-US"/>
        </a:p>
      </dgm:t>
    </dgm:pt>
    <dgm:pt modelId="{208D4E0B-F2EE-4A38-A483-AD06B1851BBC}" type="parTrans" cxnId="{8AA4982E-93EA-48EB-AF68-BFAAB6A48FB7}">
      <dgm:prSet/>
      <dgm:spPr/>
      <dgm:t>
        <a:bodyPr/>
        <a:lstStyle/>
        <a:p>
          <a:endParaRPr lang="en-US"/>
        </a:p>
      </dgm:t>
    </dgm:pt>
    <dgm:pt modelId="{E071251E-D54C-40DA-A629-913AE2A85203}">
      <dgm:prSet/>
      <dgm:spPr/>
      <dgm:t>
        <a:bodyPr/>
        <a:lstStyle/>
        <a:p>
          <a:pPr>
            <a:buFont typeface="Symbol" panose="05050102010706020507" pitchFamily="18" charset="2"/>
            <a:buChar char=""/>
          </a:pPr>
          <a:r>
            <a:rPr lang="en-US"/>
            <a:t>In-field testing and innovation at active geothermal developments through RD&amp;D spending</a:t>
          </a:r>
        </a:p>
      </dgm:t>
    </dgm:pt>
    <dgm:pt modelId="{8118F1FD-3A04-45F0-9745-566A872A32F9}" type="sibTrans" cxnId="{0ECC2E51-C115-49D5-9BA8-9FD988EFE66D}">
      <dgm:prSet/>
      <dgm:spPr/>
      <dgm:t>
        <a:bodyPr/>
        <a:lstStyle/>
        <a:p>
          <a:endParaRPr lang="en-US"/>
        </a:p>
      </dgm:t>
    </dgm:pt>
    <dgm:pt modelId="{A4A0CB86-09D6-4C55-AE1A-43EB22E9E0BD}" type="parTrans" cxnId="{0ECC2E51-C115-49D5-9BA8-9FD988EFE66D}">
      <dgm:prSet/>
      <dgm:spPr/>
      <dgm:t>
        <a:bodyPr/>
        <a:lstStyle/>
        <a:p>
          <a:endParaRPr lang="en-US"/>
        </a:p>
      </dgm:t>
    </dgm:pt>
    <dgm:pt modelId="{49A3258B-7F8D-4CF8-9088-B22BF200A128}">
      <dgm:prSet/>
      <dgm:spPr/>
      <dgm:t>
        <a:bodyPr/>
        <a:lstStyle/>
        <a:p>
          <a:pPr>
            <a:buFont typeface="Symbol" panose="05050102010706020507" pitchFamily="18" charset="2"/>
            <a:buChar char=""/>
          </a:pPr>
          <a:r>
            <a:rPr lang="en-US"/>
            <a:t>New financial products to reduce drilling costs, such as public/private cost-share agreements and drilling insurance programs</a:t>
          </a:r>
        </a:p>
      </dgm:t>
    </dgm:pt>
    <dgm:pt modelId="{52994F4B-19E2-477F-9FAA-7B355C74FC72}" type="sibTrans" cxnId="{CE305444-0F10-468A-B186-35F2C63FD88D}">
      <dgm:prSet/>
      <dgm:spPr/>
      <dgm:t>
        <a:bodyPr/>
        <a:lstStyle/>
        <a:p>
          <a:endParaRPr lang="en-US"/>
        </a:p>
      </dgm:t>
    </dgm:pt>
    <dgm:pt modelId="{BBC27084-16EC-43E2-89A3-299F5EDFD6EA}" type="parTrans" cxnId="{CE305444-0F10-468A-B186-35F2C63FD88D}">
      <dgm:prSet/>
      <dgm:spPr/>
      <dgm:t>
        <a:bodyPr/>
        <a:lstStyle/>
        <a:p>
          <a:endParaRPr lang="en-US"/>
        </a:p>
      </dgm:t>
    </dgm:pt>
    <dgm:pt modelId="{320789F3-BE13-4E53-956D-9DC5FB61D813}">
      <dgm:prSet/>
      <dgm:spPr/>
      <dgm:t>
        <a:bodyPr/>
        <a:lstStyle/>
        <a:p>
          <a:r>
            <a:rPr lang="en-US" b="1"/>
            <a:t>Perceived &amp; actual operability risk for deployments </a:t>
          </a:r>
          <a:r>
            <a:rPr lang="en-US"/>
            <a:t>constraining demand and investor appetite</a:t>
          </a:r>
        </a:p>
      </dgm:t>
    </dgm:pt>
    <dgm:pt modelId="{D8C7DC11-9610-4832-85B7-F47C35CE7989}" type="sibTrans" cxnId="{E754916C-0618-4D7A-B3DE-0B0D1F56B4DB}">
      <dgm:prSet/>
      <dgm:spPr/>
      <dgm:t>
        <a:bodyPr/>
        <a:lstStyle/>
        <a:p>
          <a:endParaRPr lang="en-US"/>
        </a:p>
      </dgm:t>
    </dgm:pt>
    <dgm:pt modelId="{834650A0-2EE8-4416-B587-29AD93C3BEE9}" type="parTrans" cxnId="{E754916C-0618-4D7A-B3DE-0B0D1F56B4DB}">
      <dgm:prSet/>
      <dgm:spPr/>
      <dgm:t>
        <a:bodyPr/>
        <a:lstStyle/>
        <a:p>
          <a:endParaRPr lang="en-US"/>
        </a:p>
      </dgm:t>
    </dgm:pt>
    <dgm:pt modelId="{6C34BA2D-AFC5-41AB-93E1-69B6900DF644}">
      <dgm:prSet/>
      <dgm:spPr/>
      <dgm:t>
        <a:bodyPr/>
        <a:lstStyle/>
        <a:p>
          <a:pPr>
            <a:buFont typeface="Symbol" panose="05050102010706020507" pitchFamily="18" charset="2"/>
            <a:buChar char=""/>
          </a:pPr>
          <a:r>
            <a:rPr lang="en-US"/>
            <a:t>Strategic demonstration siting and data dissemination from 10+ early deployments to show sustained  power production</a:t>
          </a:r>
        </a:p>
      </dgm:t>
    </dgm:pt>
    <dgm:pt modelId="{B217A4EF-0A8D-4E60-81E6-5E0AF0BA268F}" type="sibTrans" cxnId="{6748ABA4-A4B4-435B-A916-EA90CE818947}">
      <dgm:prSet/>
      <dgm:spPr/>
      <dgm:t>
        <a:bodyPr/>
        <a:lstStyle/>
        <a:p>
          <a:endParaRPr lang="en-US"/>
        </a:p>
      </dgm:t>
    </dgm:pt>
    <dgm:pt modelId="{26AAC83F-D904-4237-8BF9-416B2A25599D}" type="parTrans" cxnId="{6748ABA4-A4B4-435B-A916-EA90CE818947}">
      <dgm:prSet/>
      <dgm:spPr/>
      <dgm:t>
        <a:bodyPr/>
        <a:lstStyle/>
        <a:p>
          <a:endParaRPr lang="en-US"/>
        </a:p>
      </dgm:t>
    </dgm:pt>
    <dgm:pt modelId="{C626B18D-8CD5-4B06-ABD7-491CC76DF548}">
      <dgm:prSet/>
      <dgm:spPr/>
      <dgm:t>
        <a:bodyPr/>
        <a:lstStyle/>
        <a:p>
          <a:r>
            <a:rPr lang="en-US" b="1"/>
            <a:t>Long and unpredictable development lifecycles </a:t>
          </a:r>
          <a:r>
            <a:rPr lang="en-US"/>
            <a:t>driven by permitting and interconnection</a:t>
          </a:r>
        </a:p>
      </dgm:t>
    </dgm:pt>
    <dgm:pt modelId="{2697C34E-F64E-48F4-9261-AE81627002F7}" type="sibTrans" cxnId="{CEF196A0-42B8-45F5-B20F-86091448B788}">
      <dgm:prSet/>
      <dgm:spPr/>
      <dgm:t>
        <a:bodyPr/>
        <a:lstStyle/>
        <a:p>
          <a:endParaRPr lang="en-US"/>
        </a:p>
      </dgm:t>
    </dgm:pt>
    <dgm:pt modelId="{B55B2D6E-0C8E-4D84-B65E-11AA36721C8C}" type="parTrans" cxnId="{CEF196A0-42B8-45F5-B20F-86091448B788}">
      <dgm:prSet/>
      <dgm:spPr/>
      <dgm:t>
        <a:bodyPr/>
        <a:lstStyle/>
        <a:p>
          <a:endParaRPr lang="en-US"/>
        </a:p>
      </dgm:t>
    </dgm:pt>
    <dgm:pt modelId="{DE7881AE-025B-4E0D-8552-F97FF5C6661E}">
      <dgm:prSet/>
      <dgm:spPr/>
      <dgm:t>
        <a:bodyPr/>
        <a:lstStyle/>
        <a:p>
          <a:pPr>
            <a:buFont typeface="Symbol" panose="05050102010706020507" pitchFamily="18" charset="2"/>
            <a:buChar char=""/>
          </a:pPr>
          <a:r>
            <a:rPr lang="en-US"/>
            <a:t>Allowing for combining and streamlining of specific steps in permitting process, where authorized. </a:t>
          </a:r>
        </a:p>
      </dgm:t>
    </dgm:pt>
    <dgm:pt modelId="{D6B7B84C-6E3A-4E16-AA20-8D601079F894}" type="sibTrans" cxnId="{EED1F274-DC96-46D9-B0C4-9F8610BF72DA}">
      <dgm:prSet/>
      <dgm:spPr/>
      <dgm:t>
        <a:bodyPr/>
        <a:lstStyle/>
        <a:p>
          <a:endParaRPr lang="en-US"/>
        </a:p>
      </dgm:t>
    </dgm:pt>
    <dgm:pt modelId="{2F8EB3AB-58C4-4C3B-8690-CBF265F9790A}" type="parTrans" cxnId="{EED1F274-DC96-46D9-B0C4-9F8610BF72DA}">
      <dgm:prSet/>
      <dgm:spPr/>
      <dgm:t>
        <a:bodyPr/>
        <a:lstStyle/>
        <a:p>
          <a:endParaRPr lang="en-US"/>
        </a:p>
      </dgm:t>
    </dgm:pt>
    <dgm:pt modelId="{BE22AEBA-A9A5-484F-8BA6-8F5877FB5070}">
      <dgm:prSet/>
      <dgm:spPr/>
      <dgm:t>
        <a:bodyPr/>
        <a:lstStyle/>
        <a:p>
          <a:pPr>
            <a:buFont typeface="Symbol" panose="05050102010706020507" pitchFamily="18" charset="2"/>
            <a:buChar char=""/>
          </a:pPr>
          <a:r>
            <a:rPr lang="en-US"/>
            <a:t>Technology changes that allow certain steps to occur in tandem</a:t>
          </a:r>
        </a:p>
      </dgm:t>
    </dgm:pt>
    <dgm:pt modelId="{DEEA0A14-B3DA-4009-9029-6822E99F6F90}" type="sibTrans" cxnId="{9805E9A4-BDB7-4FF1-8B3B-60828BD854FB}">
      <dgm:prSet/>
      <dgm:spPr/>
      <dgm:t>
        <a:bodyPr/>
        <a:lstStyle/>
        <a:p>
          <a:endParaRPr lang="en-US"/>
        </a:p>
      </dgm:t>
    </dgm:pt>
    <dgm:pt modelId="{DEC50824-145C-4239-9292-983C5FC7F425}" type="parTrans" cxnId="{9805E9A4-BDB7-4FF1-8B3B-60828BD854FB}">
      <dgm:prSet/>
      <dgm:spPr/>
      <dgm:t>
        <a:bodyPr/>
        <a:lstStyle/>
        <a:p>
          <a:endParaRPr lang="en-US"/>
        </a:p>
      </dgm:t>
    </dgm:pt>
    <dgm:pt modelId="{32910885-2736-4BC1-A502-21E91AE130CF}">
      <dgm:prSet/>
      <dgm:spPr/>
      <dgm:t>
        <a:bodyPr/>
        <a:lstStyle/>
        <a:p>
          <a:pPr>
            <a:buFont typeface="Symbol" panose="05050102010706020507" pitchFamily="18" charset="2"/>
            <a:buChar char=""/>
          </a:pPr>
          <a:r>
            <a:rPr lang="en-US"/>
            <a:t>Continued and increased support for permitting agency capacity, where authorized. </a:t>
          </a:r>
        </a:p>
      </dgm:t>
    </dgm:pt>
    <dgm:pt modelId="{ECA76B94-7489-463F-ABC0-AEB5A3A6B31F}" type="sibTrans" cxnId="{E750DA51-3333-47E1-B104-07C2CE0C781B}">
      <dgm:prSet/>
      <dgm:spPr/>
      <dgm:t>
        <a:bodyPr/>
        <a:lstStyle/>
        <a:p>
          <a:endParaRPr lang="en-US"/>
        </a:p>
      </dgm:t>
    </dgm:pt>
    <dgm:pt modelId="{496F1E08-FCBA-4EB8-9B54-A886F8356740}" type="parTrans" cxnId="{E750DA51-3333-47E1-B104-07C2CE0C781B}">
      <dgm:prSet/>
      <dgm:spPr/>
      <dgm:t>
        <a:bodyPr/>
        <a:lstStyle/>
        <a:p>
          <a:endParaRPr lang="en-US"/>
        </a:p>
      </dgm:t>
    </dgm:pt>
    <dgm:pt modelId="{FBAAEE54-8BF7-466E-91FC-A4FE04DC0AEA}">
      <dgm:prSet/>
      <dgm:spPr/>
      <dgm:t>
        <a:bodyPr/>
        <a:lstStyle/>
        <a:p>
          <a:r>
            <a:rPr lang="en-US" b="1"/>
            <a:t>Existing business models </a:t>
          </a:r>
          <a:r>
            <a:rPr lang="en-US"/>
            <a:t>undervaluing the potential of next-generation geothermal </a:t>
          </a:r>
        </a:p>
      </dgm:t>
    </dgm:pt>
    <dgm:pt modelId="{FEB917D0-D414-43FD-944D-ADD02D8D0ABC}" type="sibTrans" cxnId="{1703D2D6-1DB8-4041-B87E-5BA65EA92662}">
      <dgm:prSet/>
      <dgm:spPr/>
      <dgm:t>
        <a:bodyPr/>
        <a:lstStyle/>
        <a:p>
          <a:endParaRPr lang="en-US"/>
        </a:p>
      </dgm:t>
    </dgm:pt>
    <dgm:pt modelId="{7C4305A2-8C3B-4253-8302-D52CF680CFA8}" type="parTrans" cxnId="{1703D2D6-1DB8-4041-B87E-5BA65EA92662}">
      <dgm:prSet/>
      <dgm:spPr/>
      <dgm:t>
        <a:bodyPr/>
        <a:lstStyle/>
        <a:p>
          <a:endParaRPr lang="en-US"/>
        </a:p>
      </dgm:t>
    </dgm:pt>
    <dgm:pt modelId="{05127121-F956-4E1D-828E-02C35D4124E4}">
      <dgm:prSet/>
      <dgm:spPr/>
      <dgm:t>
        <a:bodyPr/>
        <a:lstStyle/>
        <a:p>
          <a:pPr>
            <a:buFont typeface="Symbol" panose="05050102010706020507" pitchFamily="18" charset="2"/>
            <a:buChar char=""/>
          </a:pPr>
          <a:r>
            <a:rPr lang="en-US"/>
            <a:t>Planning policies that incentivize higher-cost, higher-value power</a:t>
          </a:r>
        </a:p>
      </dgm:t>
    </dgm:pt>
    <dgm:pt modelId="{2904BE14-F198-4447-B814-5AC2219C829C}" type="sibTrans" cxnId="{B191FD5E-505A-4AB7-9538-06D80DC24519}">
      <dgm:prSet/>
      <dgm:spPr/>
      <dgm:t>
        <a:bodyPr/>
        <a:lstStyle/>
        <a:p>
          <a:endParaRPr lang="en-US"/>
        </a:p>
      </dgm:t>
    </dgm:pt>
    <dgm:pt modelId="{605590B0-B139-404A-9196-F71C18830692}" type="parTrans" cxnId="{B191FD5E-505A-4AB7-9538-06D80DC24519}">
      <dgm:prSet/>
      <dgm:spPr/>
      <dgm:t>
        <a:bodyPr/>
        <a:lstStyle/>
        <a:p>
          <a:endParaRPr lang="en-US"/>
        </a:p>
      </dgm:t>
    </dgm:pt>
    <dgm:pt modelId="{A55DC1EB-0BE8-4CF9-8B72-4C71B4EC6D04}">
      <dgm:prSet/>
      <dgm:spPr/>
      <dgm:t>
        <a:bodyPr/>
        <a:lstStyle/>
        <a:p>
          <a:pPr>
            <a:buFont typeface="Symbol" panose="05050102010706020507" pitchFamily="18" charset="2"/>
            <a:buChar char=""/>
          </a:pPr>
          <a:r>
            <a:rPr lang="en-US"/>
            <a:t>Leverage flexible geothermal operations to capture highest-value power</a:t>
          </a:r>
        </a:p>
      </dgm:t>
    </dgm:pt>
    <dgm:pt modelId="{C395F38E-0C7B-4F4D-B014-DFBC1B8A84CA}" type="sibTrans" cxnId="{6306D691-AA5B-4829-9CB8-04CB681A0C24}">
      <dgm:prSet/>
      <dgm:spPr/>
      <dgm:t>
        <a:bodyPr/>
        <a:lstStyle/>
        <a:p>
          <a:endParaRPr lang="en-US"/>
        </a:p>
      </dgm:t>
    </dgm:pt>
    <dgm:pt modelId="{20C9543F-A975-404A-A203-95DBEF5214C6}" type="parTrans" cxnId="{6306D691-AA5B-4829-9CB8-04CB681A0C24}">
      <dgm:prSet/>
      <dgm:spPr/>
      <dgm:t>
        <a:bodyPr/>
        <a:lstStyle/>
        <a:p>
          <a:endParaRPr lang="en-US"/>
        </a:p>
      </dgm:t>
    </dgm:pt>
    <dgm:pt modelId="{22A8170D-9093-4D85-BC50-52C972F77C2E}">
      <dgm:prSet/>
      <dgm:spPr/>
      <dgm:t>
        <a:bodyPr/>
        <a:lstStyle/>
        <a:p>
          <a:pPr>
            <a:buFont typeface="Symbol" panose="05050102010706020507" pitchFamily="18" charset="2"/>
            <a:buChar char=""/>
          </a:pPr>
          <a:r>
            <a:rPr lang="en-US"/>
            <a:t>New offtake models, e.g. subsurface developers providing heat for multiple purposes</a:t>
          </a:r>
        </a:p>
      </dgm:t>
    </dgm:pt>
    <dgm:pt modelId="{ABACB2B9-5567-4A68-BF1A-515F52425FCC}" type="sibTrans" cxnId="{67D3DF60-7DBD-42B1-9B1D-3EB4CBC3ED60}">
      <dgm:prSet/>
      <dgm:spPr/>
      <dgm:t>
        <a:bodyPr/>
        <a:lstStyle/>
        <a:p>
          <a:endParaRPr lang="en-US"/>
        </a:p>
      </dgm:t>
    </dgm:pt>
    <dgm:pt modelId="{30543CA9-1B17-4D38-8A85-E20DA3E1EE06}" type="parTrans" cxnId="{67D3DF60-7DBD-42B1-9B1D-3EB4CBC3ED60}">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1C9583B3-618D-45E6-B8EC-54FC8B910219}" type="pres">
      <dgm:prSet presAssocID="{A1541EE1-2BAE-42D4-BDAC-0C5B25272469}" presName="parentText" presStyleLbl="node1" presStyleIdx="0" presStyleCnt="5">
        <dgm:presLayoutVars>
          <dgm:chMax val="0"/>
          <dgm:bulletEnabled val="1"/>
        </dgm:presLayoutVars>
      </dgm:prSet>
      <dgm:spPr/>
    </dgm:pt>
    <dgm:pt modelId="{4DC8D8D4-266C-446E-8B61-B6AC91D8419F}" type="pres">
      <dgm:prSet presAssocID="{A1541EE1-2BAE-42D4-BDAC-0C5B25272469}" presName="childText" presStyleLbl="revTx" presStyleIdx="0" presStyleCnt="5">
        <dgm:presLayoutVars>
          <dgm:bulletEnabled val="1"/>
        </dgm:presLayoutVars>
      </dgm:prSet>
      <dgm:spPr/>
    </dgm:pt>
    <dgm:pt modelId="{579C237C-B29B-499B-BE9C-CD95DA116904}" type="pres">
      <dgm:prSet presAssocID="{320789F3-BE13-4E53-956D-9DC5FB61D813}" presName="parentText" presStyleLbl="node1" presStyleIdx="1" presStyleCnt="5">
        <dgm:presLayoutVars>
          <dgm:chMax val="0"/>
          <dgm:bulletEnabled val="1"/>
        </dgm:presLayoutVars>
      </dgm:prSet>
      <dgm:spPr/>
    </dgm:pt>
    <dgm:pt modelId="{3E6AF055-24BC-4D5C-89D7-06101398E068}" type="pres">
      <dgm:prSet presAssocID="{320789F3-BE13-4E53-956D-9DC5FB61D813}" presName="childText" presStyleLbl="revTx" presStyleIdx="1" presStyleCnt="5">
        <dgm:presLayoutVars>
          <dgm:bulletEnabled val="1"/>
        </dgm:presLayoutVars>
      </dgm:prSet>
      <dgm:spPr/>
    </dgm:pt>
    <dgm:pt modelId="{02080AB2-D9A9-4FBA-9D8B-D6E46D4331CF}" type="pres">
      <dgm:prSet presAssocID="{C626B18D-8CD5-4B06-ABD7-491CC76DF548}" presName="parentText" presStyleLbl="node1" presStyleIdx="2" presStyleCnt="5">
        <dgm:presLayoutVars>
          <dgm:chMax val="0"/>
          <dgm:bulletEnabled val="1"/>
        </dgm:presLayoutVars>
      </dgm:prSet>
      <dgm:spPr/>
    </dgm:pt>
    <dgm:pt modelId="{3CFA06FF-01C9-44D4-8633-50E30C0F1B38}" type="pres">
      <dgm:prSet presAssocID="{C626B18D-8CD5-4B06-ABD7-491CC76DF548}" presName="childText" presStyleLbl="revTx" presStyleIdx="2" presStyleCnt="5">
        <dgm:presLayoutVars>
          <dgm:bulletEnabled val="1"/>
        </dgm:presLayoutVars>
      </dgm:prSet>
      <dgm:spPr/>
    </dgm:pt>
    <dgm:pt modelId="{DF4F019C-6BA7-411B-9005-E774CA25284C}" type="pres">
      <dgm:prSet presAssocID="{FBAAEE54-8BF7-466E-91FC-A4FE04DC0AEA}" presName="parentText" presStyleLbl="node1" presStyleIdx="3" presStyleCnt="5">
        <dgm:presLayoutVars>
          <dgm:chMax val="0"/>
          <dgm:bulletEnabled val="1"/>
        </dgm:presLayoutVars>
      </dgm:prSet>
      <dgm:spPr/>
    </dgm:pt>
    <dgm:pt modelId="{F8A65A00-D618-4E2C-BAF5-A2EC4E797991}" type="pres">
      <dgm:prSet presAssocID="{FBAAEE54-8BF7-466E-91FC-A4FE04DC0AEA}" presName="childText" presStyleLbl="revTx" presStyleIdx="3" presStyleCnt="5">
        <dgm:presLayoutVars>
          <dgm:bulletEnabled val="1"/>
        </dgm:presLayoutVars>
      </dgm:prSet>
      <dgm:spPr/>
    </dgm:pt>
    <dgm:pt modelId="{6522FFBE-7839-4E3E-B27F-A916AA511895}" type="pres">
      <dgm:prSet presAssocID="{D325E813-3132-4DA0-9F2B-BD5BF2542144}" presName="parentText" presStyleLbl="node1" presStyleIdx="4" presStyleCnt="5">
        <dgm:presLayoutVars>
          <dgm:chMax val="0"/>
          <dgm:bulletEnabled val="1"/>
        </dgm:presLayoutVars>
      </dgm:prSet>
      <dgm:spPr/>
    </dgm:pt>
    <dgm:pt modelId="{297BCA2B-B262-49FC-8EF4-F73BE63D0368}" type="pres">
      <dgm:prSet presAssocID="{D325E813-3132-4DA0-9F2B-BD5BF2542144}" presName="childText" presStyleLbl="revTx" presStyleIdx="4" presStyleCnt="5">
        <dgm:presLayoutVars>
          <dgm:bulletEnabled val="1"/>
        </dgm:presLayoutVars>
      </dgm:prSet>
      <dgm:spPr/>
    </dgm:pt>
  </dgm:ptLst>
  <dgm:cxnLst>
    <dgm:cxn modelId="{3C07C602-E7C4-4694-8F4E-236490B4F6C2}" type="presOf" srcId="{A55DC1EB-0BE8-4CF9-8B72-4C71B4EC6D04}" destId="{F8A65A00-D618-4E2C-BAF5-A2EC4E797991}" srcOrd="0" destOrd="1" presId="urn:microsoft.com/office/officeart/2005/8/layout/vList2"/>
    <dgm:cxn modelId="{7DCB5C0E-D48E-4CDF-9ABF-76186727BF7C}" type="presOf" srcId="{DE7881AE-025B-4E0D-8552-F97FF5C6661E}" destId="{3CFA06FF-01C9-44D4-8633-50E30C0F1B38}" srcOrd="0" destOrd="0" presId="urn:microsoft.com/office/officeart/2005/8/layout/vList2"/>
    <dgm:cxn modelId="{6E3BF313-C643-4840-829F-AD93227F418A}" type="presOf" srcId="{D325E813-3132-4DA0-9F2B-BD5BF2542144}" destId="{6522FFBE-7839-4E3E-B27F-A916AA511895}" srcOrd="0" destOrd="0" presId="urn:microsoft.com/office/officeart/2005/8/layout/vList2"/>
    <dgm:cxn modelId="{31134519-797F-4F29-BEA9-538867921CA5}" type="presOf" srcId="{32910885-2736-4BC1-A502-21E91AE130CF}" destId="{3CFA06FF-01C9-44D4-8633-50E30C0F1B38}" srcOrd="0" destOrd="2" presId="urn:microsoft.com/office/officeart/2005/8/layout/vList2"/>
    <dgm:cxn modelId="{029C641A-12E5-49A6-8D36-ADFF72A1D051}" type="presOf" srcId="{05127121-F956-4E1D-828E-02C35D4124E4}" destId="{F8A65A00-D618-4E2C-BAF5-A2EC4E797991}" srcOrd="0" destOrd="0" presId="urn:microsoft.com/office/officeart/2005/8/layout/vList2"/>
    <dgm:cxn modelId="{8AA4982E-93EA-48EB-AF68-BFAAB6A48FB7}" srcId="{A1541EE1-2BAE-42D4-BDAC-0C5B25272469}" destId="{9C39426E-D271-4102-B5AC-0ECC1CD41D29}" srcOrd="1" destOrd="0" parTransId="{208D4E0B-F2EE-4A38-A483-AD06B1851BBC}" sibTransId="{0F72BD18-AEF6-44C4-98EB-5071D392FEEB}"/>
    <dgm:cxn modelId="{FFD4D935-52D3-4BD0-96B9-63EE8F720F23}" type="presOf" srcId="{A1541EE1-2BAE-42D4-BDAC-0C5B25272469}" destId="{1C9583B3-618D-45E6-B8EC-54FC8B910219}" srcOrd="0" destOrd="0" presId="urn:microsoft.com/office/officeart/2005/8/layout/vList2"/>
    <dgm:cxn modelId="{7074253F-24F1-45DD-86F3-1AC92CB93F21}" type="presOf" srcId="{C626B18D-8CD5-4B06-ABD7-491CC76DF548}" destId="{02080AB2-D9A9-4FBA-9D8B-D6E46D4331CF}" srcOrd="0" destOrd="0" presId="urn:microsoft.com/office/officeart/2005/8/layout/vList2"/>
    <dgm:cxn modelId="{B191FD5E-505A-4AB7-9538-06D80DC24519}" srcId="{FBAAEE54-8BF7-466E-91FC-A4FE04DC0AEA}" destId="{05127121-F956-4E1D-828E-02C35D4124E4}" srcOrd="0" destOrd="0" parTransId="{605590B0-B139-404A-9196-F71C18830692}" sibTransId="{2904BE14-F198-4447-B814-5AC2219C829C}"/>
    <dgm:cxn modelId="{67D3DF60-7DBD-42B1-9B1D-3EB4CBC3ED60}" srcId="{FBAAEE54-8BF7-466E-91FC-A4FE04DC0AEA}" destId="{22A8170D-9093-4D85-BC50-52C972F77C2E}" srcOrd="2" destOrd="0" parTransId="{30543CA9-1B17-4D38-8A85-E20DA3E1EE06}" sibTransId="{ABACB2B9-5567-4A68-BF1A-515F52425FCC}"/>
    <dgm:cxn modelId="{CE305444-0F10-468A-B186-35F2C63FD88D}" srcId="{A1541EE1-2BAE-42D4-BDAC-0C5B25272469}" destId="{49A3258B-7F8D-4CF8-9088-B22BF200A128}" srcOrd="3" destOrd="0" parTransId="{BBC27084-16EC-43E2-89A3-299F5EDFD6EA}" sibTransId="{52994F4B-19E2-477F-9FAA-7B355C74FC72}"/>
    <dgm:cxn modelId="{28718F49-F96C-409C-9774-1669797ADCF0}" type="presOf" srcId="{9C39426E-D271-4102-B5AC-0ECC1CD41D29}" destId="{4DC8D8D4-266C-446E-8B61-B6AC91D8419F}" srcOrd="0" destOrd="1" presId="urn:microsoft.com/office/officeart/2005/8/layout/vList2"/>
    <dgm:cxn modelId="{C025874B-9DA1-4F13-B559-749CD2A0F50C}" srcId="{AE4EE519-A4D3-44DA-8BD3-EEFAE78912B7}" destId="{D325E813-3132-4DA0-9F2B-BD5BF2542144}" srcOrd="4" destOrd="0" parTransId="{0FB493D6-DB23-4796-8B32-B07BF909312A}" sibTransId="{EB923789-DF90-4A8D-BAF2-4B5CBE9709C1}"/>
    <dgm:cxn modelId="{E754916C-0618-4D7A-B3DE-0B0D1F56B4DB}" srcId="{AE4EE519-A4D3-44DA-8BD3-EEFAE78912B7}" destId="{320789F3-BE13-4E53-956D-9DC5FB61D813}" srcOrd="1" destOrd="0" parTransId="{834650A0-2EE8-4416-B587-29AD93C3BEE9}" sibTransId="{D8C7DC11-9610-4832-85B7-F47C35CE7989}"/>
    <dgm:cxn modelId="{4D2B7E4D-4D27-4C5B-983F-BFC5AD5228B3}" type="presOf" srcId="{22A8170D-9093-4D85-BC50-52C972F77C2E}" destId="{F8A65A00-D618-4E2C-BAF5-A2EC4E797991}" srcOrd="0" destOrd="2" presId="urn:microsoft.com/office/officeart/2005/8/layout/vList2"/>
    <dgm:cxn modelId="{0ECC2E51-C115-49D5-9BA8-9FD988EFE66D}" srcId="{A1541EE1-2BAE-42D4-BDAC-0C5B25272469}" destId="{E071251E-D54C-40DA-A629-913AE2A85203}" srcOrd="2" destOrd="0" parTransId="{A4A0CB86-09D6-4C55-AE1A-43EB22E9E0BD}" sibTransId="{8118F1FD-3A04-45F0-9745-566A872A32F9}"/>
    <dgm:cxn modelId="{E750DA51-3333-47E1-B104-07C2CE0C781B}" srcId="{C626B18D-8CD5-4B06-ABD7-491CC76DF548}" destId="{32910885-2736-4BC1-A502-21E91AE130CF}" srcOrd="2" destOrd="0" parTransId="{496F1E08-FCBA-4EB8-9B54-A886F8356740}" sibTransId="{ECA76B94-7489-463F-ABC0-AEB5A3A6B31F}"/>
    <dgm:cxn modelId="{EED1F274-DC96-46D9-B0C4-9F8610BF72DA}" srcId="{C626B18D-8CD5-4B06-ABD7-491CC76DF548}" destId="{DE7881AE-025B-4E0D-8552-F97FF5C6661E}" srcOrd="0" destOrd="0" parTransId="{2F8EB3AB-58C4-4C3B-8690-CBF265F9790A}" sibTransId="{D6B7B84C-6E3A-4E16-AA20-8D601079F894}"/>
    <dgm:cxn modelId="{421F0C55-414F-47C0-A184-E8D1AEB1F090}" type="presOf" srcId="{FBAAEE54-8BF7-466E-91FC-A4FE04DC0AEA}" destId="{DF4F019C-6BA7-411B-9005-E774CA25284C}" srcOrd="0" destOrd="0" presId="urn:microsoft.com/office/officeart/2005/8/layout/vList2"/>
    <dgm:cxn modelId="{C71E5258-F8A8-426B-B93D-EF864D1E0BDF}" type="presOf" srcId="{292A33F4-091F-468B-B777-CDF1C1544F23}" destId="{297BCA2B-B262-49FC-8EF4-F73BE63D0368}" srcOrd="0" destOrd="1" presId="urn:microsoft.com/office/officeart/2005/8/layout/vList2"/>
    <dgm:cxn modelId="{D777F388-B758-45E6-B72C-DF603E90DA25}" type="presOf" srcId="{BE22AEBA-A9A5-484F-8BA6-8F5877FB5070}" destId="{3CFA06FF-01C9-44D4-8633-50E30C0F1B38}" srcOrd="0" destOrd="1" presId="urn:microsoft.com/office/officeart/2005/8/layout/vList2"/>
    <dgm:cxn modelId="{1D99298C-8F90-444F-BC08-26FD3B7DD534}" srcId="{AE4EE519-A4D3-44DA-8BD3-EEFAE78912B7}" destId="{A1541EE1-2BAE-42D4-BDAC-0C5B25272469}" srcOrd="0" destOrd="0" parTransId="{88D8AF66-EFDE-4B84-8398-4C080D384DD0}" sibTransId="{E06E2936-D11A-4D40-BBEA-F9E765B6A743}"/>
    <dgm:cxn modelId="{6306D691-AA5B-4829-9CB8-04CB681A0C24}" srcId="{FBAAEE54-8BF7-466E-91FC-A4FE04DC0AEA}" destId="{A55DC1EB-0BE8-4CF9-8B72-4C71B4EC6D04}" srcOrd="1" destOrd="0" parTransId="{20C9543F-A975-404A-A203-95DBEF5214C6}" sibTransId="{C395F38E-0C7B-4F4D-B014-DFBC1B8A84CA}"/>
    <dgm:cxn modelId="{A56B4E96-D230-45F3-BA68-522AFFD08D0E}" type="presOf" srcId="{AE4EE519-A4D3-44DA-8BD3-EEFAE78912B7}" destId="{AC342BE9-DEDD-42ED-816E-EAFAD552439A}" srcOrd="0" destOrd="0" presId="urn:microsoft.com/office/officeart/2005/8/layout/vList2"/>
    <dgm:cxn modelId="{A013D69A-8EAD-40E0-8F45-79E2BEE3073B}" type="presOf" srcId="{320789F3-BE13-4E53-956D-9DC5FB61D813}" destId="{579C237C-B29B-499B-BE9C-CD95DA116904}" srcOrd="0" destOrd="0" presId="urn:microsoft.com/office/officeart/2005/8/layout/vList2"/>
    <dgm:cxn modelId="{CEF196A0-42B8-45F5-B20F-86091448B788}" srcId="{AE4EE519-A4D3-44DA-8BD3-EEFAE78912B7}" destId="{C626B18D-8CD5-4B06-ABD7-491CC76DF548}" srcOrd="2" destOrd="0" parTransId="{B55B2D6E-0C8E-4D84-B65E-11AA36721C8C}" sibTransId="{2697C34E-F64E-48F4-9261-AE81627002F7}"/>
    <dgm:cxn modelId="{35C3FFA0-4FB5-4FF5-BEFF-7311FA0EF3F0}" srcId="{D325E813-3132-4DA0-9F2B-BD5BF2542144}" destId="{292A33F4-091F-468B-B777-CDF1C1544F23}" srcOrd="1" destOrd="0" parTransId="{BF601E8D-76DE-4133-82C6-DF15E618E03D}" sibTransId="{AEEED64E-B94D-4173-A375-2A28F26BD71C}"/>
    <dgm:cxn modelId="{6748ABA4-A4B4-435B-A916-EA90CE818947}" srcId="{320789F3-BE13-4E53-956D-9DC5FB61D813}" destId="{6C34BA2D-AFC5-41AB-93E1-69B6900DF644}" srcOrd="0" destOrd="0" parTransId="{26AAC83F-D904-4237-8BF9-416B2A25599D}" sibTransId="{B217A4EF-0A8D-4E60-81E6-5E0AF0BA268F}"/>
    <dgm:cxn modelId="{9805E9A4-BDB7-4FF1-8B3B-60828BD854FB}" srcId="{C626B18D-8CD5-4B06-ABD7-491CC76DF548}" destId="{BE22AEBA-A9A5-484F-8BA6-8F5877FB5070}" srcOrd="1" destOrd="0" parTransId="{DEC50824-145C-4239-9292-983C5FC7F425}" sibTransId="{DEEA0A14-B3DA-4009-9029-6822E99F6F90}"/>
    <dgm:cxn modelId="{8CA0CEB5-ED82-4B47-AE6F-432F46B21B8B}" srcId="{D325E813-3132-4DA0-9F2B-BD5BF2542144}" destId="{0AE9FC6A-6E80-4F8B-9396-2B90A2F7D48A}" srcOrd="0" destOrd="0" parTransId="{2C1573EA-5F70-4CF1-A116-244B0572A805}" sibTransId="{44595E06-0667-418D-8C52-7D17F59C811D}"/>
    <dgm:cxn modelId="{BFB0E3BA-6429-4729-9E50-FF36D201CCD5}" type="presOf" srcId="{0AE9FC6A-6E80-4F8B-9396-2B90A2F7D48A}" destId="{297BCA2B-B262-49FC-8EF4-F73BE63D0368}" srcOrd="0" destOrd="0" presId="urn:microsoft.com/office/officeart/2005/8/layout/vList2"/>
    <dgm:cxn modelId="{1703D2D6-1DB8-4041-B87E-5BA65EA92662}" srcId="{AE4EE519-A4D3-44DA-8BD3-EEFAE78912B7}" destId="{FBAAEE54-8BF7-466E-91FC-A4FE04DC0AEA}" srcOrd="3" destOrd="0" parTransId="{7C4305A2-8C3B-4253-8302-D52CF680CFA8}" sibTransId="{FEB917D0-D414-43FD-944D-ADD02D8D0ABC}"/>
    <dgm:cxn modelId="{8BEB47DC-F3DE-40F0-85A8-26EB41DA8BBB}" type="presOf" srcId="{6C34BA2D-AFC5-41AB-93E1-69B6900DF644}" destId="{3E6AF055-24BC-4D5C-89D7-06101398E068}" srcOrd="0" destOrd="0" presId="urn:microsoft.com/office/officeart/2005/8/layout/vList2"/>
    <dgm:cxn modelId="{DBC9FCE3-EA36-4548-816B-72163A4877CA}" type="presOf" srcId="{E071251E-D54C-40DA-A629-913AE2A85203}" destId="{4DC8D8D4-266C-446E-8B61-B6AC91D8419F}" srcOrd="0" destOrd="2" presId="urn:microsoft.com/office/officeart/2005/8/layout/vList2"/>
    <dgm:cxn modelId="{BB5A85E4-B2C1-400D-AFBF-4E96A349AFD5}" type="presOf" srcId="{0C4C72AB-BF3F-40F9-947E-4F392944BC18}" destId="{4DC8D8D4-266C-446E-8B61-B6AC91D8419F}" srcOrd="0" destOrd="0" presId="urn:microsoft.com/office/officeart/2005/8/layout/vList2"/>
    <dgm:cxn modelId="{037D14F4-714B-44A5-A08A-F65AA0CC381D}" type="presOf" srcId="{49A3258B-7F8D-4CF8-9088-B22BF200A128}" destId="{4DC8D8D4-266C-446E-8B61-B6AC91D8419F}" srcOrd="0" destOrd="3" presId="urn:microsoft.com/office/officeart/2005/8/layout/vList2"/>
    <dgm:cxn modelId="{9FEB3CFD-37C8-4826-82FB-6C6B9D73A638}" srcId="{A1541EE1-2BAE-42D4-BDAC-0C5B25272469}" destId="{0C4C72AB-BF3F-40F9-947E-4F392944BC18}" srcOrd="0" destOrd="0" parTransId="{03E2F7E1-6DC9-4F32-B0EF-08893A767BBB}" sibTransId="{E7294DBE-851D-4BA8-A3B7-36514FE3A9A7}"/>
    <dgm:cxn modelId="{86B5A30B-5B4D-41E8-8911-60F416861F5A}" type="presParOf" srcId="{AC342BE9-DEDD-42ED-816E-EAFAD552439A}" destId="{1C9583B3-618D-45E6-B8EC-54FC8B910219}" srcOrd="0" destOrd="0" presId="urn:microsoft.com/office/officeart/2005/8/layout/vList2"/>
    <dgm:cxn modelId="{EA4BD92E-4D34-4FA9-A56A-FD2D56ACDE43}" type="presParOf" srcId="{AC342BE9-DEDD-42ED-816E-EAFAD552439A}" destId="{4DC8D8D4-266C-446E-8B61-B6AC91D8419F}" srcOrd="1" destOrd="0" presId="urn:microsoft.com/office/officeart/2005/8/layout/vList2"/>
    <dgm:cxn modelId="{1C050C83-AA02-4273-93C9-B1AD5AB9F243}" type="presParOf" srcId="{AC342BE9-DEDD-42ED-816E-EAFAD552439A}" destId="{579C237C-B29B-499B-BE9C-CD95DA116904}" srcOrd="2" destOrd="0" presId="urn:microsoft.com/office/officeart/2005/8/layout/vList2"/>
    <dgm:cxn modelId="{87C60428-FF87-4441-8741-743D9E8B690C}" type="presParOf" srcId="{AC342BE9-DEDD-42ED-816E-EAFAD552439A}" destId="{3E6AF055-24BC-4D5C-89D7-06101398E068}" srcOrd="3" destOrd="0" presId="urn:microsoft.com/office/officeart/2005/8/layout/vList2"/>
    <dgm:cxn modelId="{60BC782D-8FC9-44FA-95C2-3EBAEDADF871}" type="presParOf" srcId="{AC342BE9-DEDD-42ED-816E-EAFAD552439A}" destId="{02080AB2-D9A9-4FBA-9D8B-D6E46D4331CF}" srcOrd="4" destOrd="0" presId="urn:microsoft.com/office/officeart/2005/8/layout/vList2"/>
    <dgm:cxn modelId="{97F8DCF7-D368-4596-A3C8-EAB8EE5E8F82}" type="presParOf" srcId="{AC342BE9-DEDD-42ED-816E-EAFAD552439A}" destId="{3CFA06FF-01C9-44D4-8633-50E30C0F1B38}" srcOrd="5" destOrd="0" presId="urn:microsoft.com/office/officeart/2005/8/layout/vList2"/>
    <dgm:cxn modelId="{5E2C68CA-B04F-4CEE-9906-99B1BFF49463}" type="presParOf" srcId="{AC342BE9-DEDD-42ED-816E-EAFAD552439A}" destId="{DF4F019C-6BA7-411B-9005-E774CA25284C}" srcOrd="6" destOrd="0" presId="urn:microsoft.com/office/officeart/2005/8/layout/vList2"/>
    <dgm:cxn modelId="{E168E108-C799-4E0D-9006-075F3A3BE16D}" type="presParOf" srcId="{AC342BE9-DEDD-42ED-816E-EAFAD552439A}" destId="{F8A65A00-D618-4E2C-BAF5-A2EC4E797991}" srcOrd="7" destOrd="0" presId="urn:microsoft.com/office/officeart/2005/8/layout/vList2"/>
    <dgm:cxn modelId="{5BA03EED-2C8B-423C-924A-DDE2EBC3CB43}" type="presParOf" srcId="{AC342BE9-DEDD-42ED-816E-EAFAD552439A}" destId="{6522FFBE-7839-4E3E-B27F-A916AA511895}" srcOrd="8" destOrd="0" presId="urn:microsoft.com/office/officeart/2005/8/layout/vList2"/>
    <dgm:cxn modelId="{34A6B47A-EAB0-4DA3-92B3-F29E1CAAD48A}" type="presParOf" srcId="{AC342BE9-DEDD-42ED-816E-EAFAD552439A}" destId="{297BCA2B-B262-49FC-8EF4-F73BE63D036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541EE1-2BAE-42D4-BDAC-0C5B25272469}">
      <dgm:prSet phldrT="[Text]"/>
      <dgm:spPr/>
      <dgm:t>
        <a:bodyPr/>
        <a:lstStyle/>
        <a:p>
          <a:pPr>
            <a:buFont typeface="Symbol" panose="05050102010706020507" pitchFamily="18" charset="2"/>
            <a:buChar char=""/>
          </a:pPr>
          <a:r>
            <a:rPr lang="en-US" b="1"/>
            <a:t>High up-front costs &amp; risks </a:t>
          </a:r>
          <a:r>
            <a:rPr lang="en-US"/>
            <a:t>constraining development capital and limiting geographic reach.</a:t>
          </a:r>
        </a:p>
      </dgm:t>
    </dgm:pt>
    <dgm:pt modelId="{88D8AF66-EFDE-4B84-8398-4C080D384DD0}" type="parTrans" cxnId="{1D99298C-8F90-444F-BC08-26FD3B7DD534}">
      <dgm:prSet/>
      <dgm:spPr/>
      <dgm:t>
        <a:bodyPr/>
        <a:lstStyle/>
        <a:p>
          <a:endParaRPr lang="en-US"/>
        </a:p>
      </dgm:t>
    </dgm:pt>
    <dgm:pt modelId="{E06E2936-D11A-4D40-BBEA-F9E765B6A743}" type="sibTrans" cxnId="{1D99298C-8F90-444F-BC08-26FD3B7DD534}">
      <dgm:prSet/>
      <dgm:spPr/>
      <dgm:t>
        <a:bodyPr/>
        <a:lstStyle/>
        <a:p>
          <a:endParaRPr lang="en-US"/>
        </a:p>
      </dgm:t>
    </dgm:pt>
    <dgm:pt modelId="{0C4C72AB-BF3F-40F9-947E-4F392944BC18}">
      <dgm:prSet/>
      <dgm:spPr/>
      <dgm:t>
        <a:bodyPr/>
        <a:lstStyle/>
        <a:p>
          <a:pPr>
            <a:buFont typeface="Symbol" panose="05050102010706020507" pitchFamily="18" charset="2"/>
            <a:buChar char=""/>
          </a:pPr>
          <a:r>
            <a:rPr lang="en-US"/>
            <a:t>About $5 billion out of the $20-25 billion of capital formation in the liftoff phase to finance the validation suite of first-of-a-kind (FOAK) developments in varied geologies, sourced from governments, equity investments, corporate venture or strategic investor-offtakers, or oil &amp; gas </a:t>
          </a:r>
        </a:p>
      </dgm:t>
    </dgm:pt>
    <dgm:pt modelId="{03E2F7E1-6DC9-4F32-B0EF-08893A767BBB}" type="parTrans" cxnId="{9FEB3CFD-37C8-4826-82FB-6C6B9D73A638}">
      <dgm:prSet/>
      <dgm:spPr/>
      <dgm:t>
        <a:bodyPr/>
        <a:lstStyle/>
        <a:p>
          <a:endParaRPr lang="en-US"/>
        </a:p>
      </dgm:t>
    </dgm:pt>
    <dgm:pt modelId="{E7294DBE-851D-4BA8-A3B7-36514FE3A9A7}" type="sibTrans" cxnId="{9FEB3CFD-37C8-4826-82FB-6C6B9D73A638}">
      <dgm:prSet/>
      <dgm:spPr/>
      <dgm:t>
        <a:bodyPr/>
        <a:lstStyle/>
        <a:p>
          <a:endParaRPr lang="en-US"/>
        </a:p>
      </dgm:t>
    </dgm:pt>
    <dgm:pt modelId="{9C39426E-D271-4102-B5AC-0ECC1CD41D29}">
      <dgm:prSet/>
      <dgm:spPr/>
      <dgm:t>
        <a:bodyPr/>
        <a:lstStyle/>
        <a:p>
          <a:pPr>
            <a:buFont typeface="Symbol" panose="05050102010706020507" pitchFamily="18" charset="2"/>
            <a:buChar char=""/>
          </a:pPr>
          <a:r>
            <a:rPr lang="en-US"/>
            <a:t>Market signals, such as high-valued PPAs, to motivate investment in initial loss-leaders</a:t>
          </a:r>
        </a:p>
      </dgm:t>
    </dgm:pt>
    <dgm:pt modelId="{208D4E0B-F2EE-4A38-A483-AD06B1851BBC}" type="parTrans" cxnId="{8AA4982E-93EA-48EB-AF68-BFAAB6A48FB7}">
      <dgm:prSet/>
      <dgm:spPr/>
      <dgm:t>
        <a:bodyPr/>
        <a:lstStyle/>
        <a:p>
          <a:endParaRPr lang="en-US"/>
        </a:p>
      </dgm:t>
    </dgm:pt>
    <dgm:pt modelId="{0F72BD18-AEF6-44C4-98EB-5071D392FEEB}" type="sibTrans" cxnId="{8AA4982E-93EA-48EB-AF68-BFAAB6A48FB7}">
      <dgm:prSet/>
      <dgm:spPr/>
      <dgm:t>
        <a:bodyPr/>
        <a:lstStyle/>
        <a:p>
          <a:endParaRPr lang="en-US"/>
        </a:p>
      </dgm:t>
    </dgm:pt>
    <dgm:pt modelId="{E071251E-D54C-40DA-A629-913AE2A85203}">
      <dgm:prSet/>
      <dgm:spPr/>
      <dgm:t>
        <a:bodyPr/>
        <a:lstStyle/>
        <a:p>
          <a:pPr>
            <a:buFont typeface="Symbol" panose="05050102010706020507" pitchFamily="18" charset="2"/>
            <a:buChar char=""/>
          </a:pPr>
          <a:r>
            <a:rPr lang="en-US"/>
            <a:t>In-field testing and innovation at active geothermal developments through RD&amp;D spending</a:t>
          </a:r>
        </a:p>
      </dgm:t>
    </dgm:pt>
    <dgm:pt modelId="{A4A0CB86-09D6-4C55-AE1A-43EB22E9E0BD}" type="parTrans" cxnId="{0ECC2E51-C115-49D5-9BA8-9FD988EFE66D}">
      <dgm:prSet/>
      <dgm:spPr/>
      <dgm:t>
        <a:bodyPr/>
        <a:lstStyle/>
        <a:p>
          <a:endParaRPr lang="en-US"/>
        </a:p>
      </dgm:t>
    </dgm:pt>
    <dgm:pt modelId="{8118F1FD-3A04-45F0-9745-566A872A32F9}" type="sibTrans" cxnId="{0ECC2E51-C115-49D5-9BA8-9FD988EFE66D}">
      <dgm:prSet/>
      <dgm:spPr/>
      <dgm:t>
        <a:bodyPr/>
        <a:lstStyle/>
        <a:p>
          <a:endParaRPr lang="en-US"/>
        </a:p>
      </dgm:t>
    </dgm:pt>
    <dgm:pt modelId="{49A3258B-7F8D-4CF8-9088-B22BF200A128}">
      <dgm:prSet/>
      <dgm:spPr/>
      <dgm:t>
        <a:bodyPr/>
        <a:lstStyle/>
        <a:p>
          <a:pPr>
            <a:buFont typeface="Symbol" panose="05050102010706020507" pitchFamily="18" charset="2"/>
            <a:buChar char=""/>
          </a:pPr>
          <a:r>
            <a:rPr lang="en-US"/>
            <a:t>New financial products to reduce drilling costs, such as public/private cost-share agreements and drilling insurance programs</a:t>
          </a:r>
        </a:p>
      </dgm:t>
    </dgm:pt>
    <dgm:pt modelId="{BBC27084-16EC-43E2-89A3-299F5EDFD6EA}" type="parTrans" cxnId="{CE305444-0F10-468A-B186-35F2C63FD88D}">
      <dgm:prSet/>
      <dgm:spPr/>
      <dgm:t>
        <a:bodyPr/>
        <a:lstStyle/>
        <a:p>
          <a:endParaRPr lang="en-US"/>
        </a:p>
      </dgm:t>
    </dgm:pt>
    <dgm:pt modelId="{52994F4B-19E2-477F-9FAA-7B355C74FC72}" type="sibTrans" cxnId="{CE305444-0F10-468A-B186-35F2C63FD88D}">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1C9583B3-618D-45E6-B8EC-54FC8B910219}" type="pres">
      <dgm:prSet presAssocID="{A1541EE1-2BAE-42D4-BDAC-0C5B25272469}" presName="parentText" presStyleLbl="node1" presStyleIdx="0" presStyleCnt="1">
        <dgm:presLayoutVars>
          <dgm:chMax val="0"/>
          <dgm:bulletEnabled val="1"/>
        </dgm:presLayoutVars>
      </dgm:prSet>
      <dgm:spPr/>
    </dgm:pt>
    <dgm:pt modelId="{4DC8D8D4-266C-446E-8B61-B6AC91D8419F}" type="pres">
      <dgm:prSet presAssocID="{A1541EE1-2BAE-42D4-BDAC-0C5B25272469}" presName="childText" presStyleLbl="revTx" presStyleIdx="0" presStyleCnt="1">
        <dgm:presLayoutVars>
          <dgm:bulletEnabled val="1"/>
        </dgm:presLayoutVars>
      </dgm:prSet>
      <dgm:spPr/>
    </dgm:pt>
  </dgm:ptLst>
  <dgm:cxnLst>
    <dgm:cxn modelId="{8AA4982E-93EA-48EB-AF68-BFAAB6A48FB7}" srcId="{A1541EE1-2BAE-42D4-BDAC-0C5B25272469}" destId="{9C39426E-D271-4102-B5AC-0ECC1CD41D29}" srcOrd="1" destOrd="0" parTransId="{208D4E0B-F2EE-4A38-A483-AD06B1851BBC}" sibTransId="{0F72BD18-AEF6-44C4-98EB-5071D392FEEB}"/>
    <dgm:cxn modelId="{FFD4D935-52D3-4BD0-96B9-63EE8F720F23}" type="presOf" srcId="{A1541EE1-2BAE-42D4-BDAC-0C5B25272469}" destId="{1C9583B3-618D-45E6-B8EC-54FC8B910219}" srcOrd="0" destOrd="0" presId="urn:microsoft.com/office/officeart/2005/8/layout/vList2"/>
    <dgm:cxn modelId="{CE305444-0F10-468A-B186-35F2C63FD88D}" srcId="{A1541EE1-2BAE-42D4-BDAC-0C5B25272469}" destId="{49A3258B-7F8D-4CF8-9088-B22BF200A128}" srcOrd="3" destOrd="0" parTransId="{BBC27084-16EC-43E2-89A3-299F5EDFD6EA}" sibTransId="{52994F4B-19E2-477F-9FAA-7B355C74FC72}"/>
    <dgm:cxn modelId="{28718F49-F96C-409C-9774-1669797ADCF0}" type="presOf" srcId="{9C39426E-D271-4102-B5AC-0ECC1CD41D29}" destId="{4DC8D8D4-266C-446E-8B61-B6AC91D8419F}" srcOrd="0" destOrd="1" presId="urn:microsoft.com/office/officeart/2005/8/layout/vList2"/>
    <dgm:cxn modelId="{0ECC2E51-C115-49D5-9BA8-9FD988EFE66D}" srcId="{A1541EE1-2BAE-42D4-BDAC-0C5B25272469}" destId="{E071251E-D54C-40DA-A629-913AE2A85203}" srcOrd="2" destOrd="0" parTransId="{A4A0CB86-09D6-4C55-AE1A-43EB22E9E0BD}" sibTransId="{8118F1FD-3A04-45F0-9745-566A872A32F9}"/>
    <dgm:cxn modelId="{1D99298C-8F90-444F-BC08-26FD3B7DD534}" srcId="{AE4EE519-A4D3-44DA-8BD3-EEFAE78912B7}" destId="{A1541EE1-2BAE-42D4-BDAC-0C5B25272469}" srcOrd="0" destOrd="0" parTransId="{88D8AF66-EFDE-4B84-8398-4C080D384DD0}" sibTransId="{E06E2936-D11A-4D40-BBEA-F9E765B6A743}"/>
    <dgm:cxn modelId="{A56B4E96-D230-45F3-BA68-522AFFD08D0E}" type="presOf" srcId="{AE4EE519-A4D3-44DA-8BD3-EEFAE78912B7}" destId="{AC342BE9-DEDD-42ED-816E-EAFAD552439A}" srcOrd="0" destOrd="0" presId="urn:microsoft.com/office/officeart/2005/8/layout/vList2"/>
    <dgm:cxn modelId="{DBC9FCE3-EA36-4548-816B-72163A4877CA}" type="presOf" srcId="{E071251E-D54C-40DA-A629-913AE2A85203}" destId="{4DC8D8D4-266C-446E-8B61-B6AC91D8419F}" srcOrd="0" destOrd="2" presId="urn:microsoft.com/office/officeart/2005/8/layout/vList2"/>
    <dgm:cxn modelId="{BB5A85E4-B2C1-400D-AFBF-4E96A349AFD5}" type="presOf" srcId="{0C4C72AB-BF3F-40F9-947E-4F392944BC18}" destId="{4DC8D8D4-266C-446E-8B61-B6AC91D8419F}" srcOrd="0" destOrd="0" presId="urn:microsoft.com/office/officeart/2005/8/layout/vList2"/>
    <dgm:cxn modelId="{037D14F4-714B-44A5-A08A-F65AA0CC381D}" type="presOf" srcId="{49A3258B-7F8D-4CF8-9088-B22BF200A128}" destId="{4DC8D8D4-266C-446E-8B61-B6AC91D8419F}" srcOrd="0" destOrd="3" presId="urn:microsoft.com/office/officeart/2005/8/layout/vList2"/>
    <dgm:cxn modelId="{9FEB3CFD-37C8-4826-82FB-6C6B9D73A638}" srcId="{A1541EE1-2BAE-42D4-BDAC-0C5B25272469}" destId="{0C4C72AB-BF3F-40F9-947E-4F392944BC18}" srcOrd="0" destOrd="0" parTransId="{03E2F7E1-6DC9-4F32-B0EF-08893A767BBB}" sibTransId="{E7294DBE-851D-4BA8-A3B7-36514FE3A9A7}"/>
    <dgm:cxn modelId="{86B5A30B-5B4D-41E8-8911-60F416861F5A}" type="presParOf" srcId="{AC342BE9-DEDD-42ED-816E-EAFAD552439A}" destId="{1C9583B3-618D-45E6-B8EC-54FC8B910219}" srcOrd="0" destOrd="0" presId="urn:microsoft.com/office/officeart/2005/8/layout/vList2"/>
    <dgm:cxn modelId="{EA4BD92E-4D34-4FA9-A56A-FD2D56ACDE43}" type="presParOf" srcId="{AC342BE9-DEDD-42ED-816E-EAFAD552439A}" destId="{4DC8D8D4-266C-446E-8B61-B6AC91D8419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0789F3-BE13-4E53-956D-9DC5FB61D813}">
      <dgm:prSet/>
      <dgm:spPr/>
      <dgm:t>
        <a:bodyPr/>
        <a:lstStyle/>
        <a:p>
          <a:r>
            <a:rPr lang="en-US" b="1"/>
            <a:t>Perceived &amp; actual operability risk for deployments </a:t>
          </a:r>
          <a:r>
            <a:rPr lang="en-US"/>
            <a:t>constraining demand and investor appetite</a:t>
          </a:r>
        </a:p>
      </dgm:t>
    </dgm:pt>
    <dgm:pt modelId="{834650A0-2EE8-4416-B587-29AD93C3BEE9}" type="parTrans" cxnId="{E754916C-0618-4D7A-B3DE-0B0D1F56B4DB}">
      <dgm:prSet/>
      <dgm:spPr/>
      <dgm:t>
        <a:bodyPr/>
        <a:lstStyle/>
        <a:p>
          <a:endParaRPr lang="en-US"/>
        </a:p>
      </dgm:t>
    </dgm:pt>
    <dgm:pt modelId="{D8C7DC11-9610-4832-85B7-F47C35CE7989}" type="sibTrans" cxnId="{E754916C-0618-4D7A-B3DE-0B0D1F56B4DB}">
      <dgm:prSet/>
      <dgm:spPr/>
      <dgm:t>
        <a:bodyPr/>
        <a:lstStyle/>
        <a:p>
          <a:endParaRPr lang="en-US"/>
        </a:p>
      </dgm:t>
    </dgm:pt>
    <dgm:pt modelId="{6C34BA2D-AFC5-41AB-93E1-69B6900DF644}">
      <dgm:prSet/>
      <dgm:spPr/>
      <dgm:t>
        <a:bodyPr/>
        <a:lstStyle/>
        <a:p>
          <a:pPr>
            <a:buFont typeface="Symbol" panose="05050102010706020507" pitchFamily="18" charset="2"/>
            <a:buChar char=""/>
          </a:pPr>
          <a:r>
            <a:rPr lang="en-US"/>
            <a:t>Strategic demonstration siting and data dissemination from 10+ early deployments to show sustained power production</a:t>
          </a:r>
        </a:p>
      </dgm:t>
    </dgm:pt>
    <dgm:pt modelId="{26AAC83F-D904-4237-8BF9-416B2A25599D}" type="parTrans" cxnId="{6748ABA4-A4B4-435B-A916-EA90CE818947}">
      <dgm:prSet/>
      <dgm:spPr/>
      <dgm:t>
        <a:bodyPr/>
        <a:lstStyle/>
        <a:p>
          <a:endParaRPr lang="en-US"/>
        </a:p>
      </dgm:t>
    </dgm:pt>
    <dgm:pt modelId="{B217A4EF-0A8D-4E60-81E6-5E0AF0BA268F}" type="sibTrans" cxnId="{6748ABA4-A4B4-435B-A916-EA90CE818947}">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579C237C-B29B-499B-BE9C-CD95DA116904}" type="pres">
      <dgm:prSet presAssocID="{320789F3-BE13-4E53-956D-9DC5FB61D813}" presName="parentText" presStyleLbl="node1" presStyleIdx="0" presStyleCnt="1">
        <dgm:presLayoutVars>
          <dgm:chMax val="0"/>
          <dgm:bulletEnabled val="1"/>
        </dgm:presLayoutVars>
      </dgm:prSet>
      <dgm:spPr/>
    </dgm:pt>
    <dgm:pt modelId="{3E6AF055-24BC-4D5C-89D7-06101398E068}" type="pres">
      <dgm:prSet presAssocID="{320789F3-BE13-4E53-956D-9DC5FB61D813}" presName="childText" presStyleLbl="revTx" presStyleIdx="0" presStyleCnt="1">
        <dgm:presLayoutVars>
          <dgm:bulletEnabled val="1"/>
        </dgm:presLayoutVars>
      </dgm:prSet>
      <dgm:spPr/>
    </dgm:pt>
  </dgm:ptLst>
  <dgm:cxnLst>
    <dgm:cxn modelId="{E754916C-0618-4D7A-B3DE-0B0D1F56B4DB}" srcId="{AE4EE519-A4D3-44DA-8BD3-EEFAE78912B7}" destId="{320789F3-BE13-4E53-956D-9DC5FB61D813}" srcOrd="0" destOrd="0" parTransId="{834650A0-2EE8-4416-B587-29AD93C3BEE9}" sibTransId="{D8C7DC11-9610-4832-85B7-F47C35CE7989}"/>
    <dgm:cxn modelId="{A56B4E96-D230-45F3-BA68-522AFFD08D0E}" type="presOf" srcId="{AE4EE519-A4D3-44DA-8BD3-EEFAE78912B7}" destId="{AC342BE9-DEDD-42ED-816E-EAFAD552439A}" srcOrd="0" destOrd="0" presId="urn:microsoft.com/office/officeart/2005/8/layout/vList2"/>
    <dgm:cxn modelId="{A013D69A-8EAD-40E0-8F45-79E2BEE3073B}" type="presOf" srcId="{320789F3-BE13-4E53-956D-9DC5FB61D813}" destId="{579C237C-B29B-499B-BE9C-CD95DA116904}" srcOrd="0" destOrd="0" presId="urn:microsoft.com/office/officeart/2005/8/layout/vList2"/>
    <dgm:cxn modelId="{6748ABA4-A4B4-435B-A916-EA90CE818947}" srcId="{320789F3-BE13-4E53-956D-9DC5FB61D813}" destId="{6C34BA2D-AFC5-41AB-93E1-69B6900DF644}" srcOrd="0" destOrd="0" parTransId="{26AAC83F-D904-4237-8BF9-416B2A25599D}" sibTransId="{B217A4EF-0A8D-4E60-81E6-5E0AF0BA268F}"/>
    <dgm:cxn modelId="{8BEB47DC-F3DE-40F0-85A8-26EB41DA8BBB}" type="presOf" srcId="{6C34BA2D-AFC5-41AB-93E1-69B6900DF644}" destId="{3E6AF055-24BC-4D5C-89D7-06101398E068}" srcOrd="0" destOrd="0" presId="urn:microsoft.com/office/officeart/2005/8/layout/vList2"/>
    <dgm:cxn modelId="{1C050C83-AA02-4273-93C9-B1AD5AB9F243}" type="presParOf" srcId="{AC342BE9-DEDD-42ED-816E-EAFAD552439A}" destId="{579C237C-B29B-499B-BE9C-CD95DA116904}" srcOrd="0" destOrd="0" presId="urn:microsoft.com/office/officeart/2005/8/layout/vList2"/>
    <dgm:cxn modelId="{87C60428-FF87-4441-8741-743D9E8B690C}" type="presParOf" srcId="{AC342BE9-DEDD-42ED-816E-EAFAD552439A}" destId="{3E6AF055-24BC-4D5C-89D7-06101398E0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26B18D-8CD5-4B06-ABD7-491CC76DF548}">
      <dgm:prSet/>
      <dgm:spPr/>
      <dgm:t>
        <a:bodyPr/>
        <a:lstStyle/>
        <a:p>
          <a:r>
            <a:rPr lang="en-US" b="1"/>
            <a:t>Long and unpredictable development lifecycles </a:t>
          </a:r>
          <a:r>
            <a:rPr lang="en-US"/>
            <a:t>driven by permitting and interconnection</a:t>
          </a:r>
        </a:p>
      </dgm:t>
    </dgm:pt>
    <dgm:pt modelId="{B55B2D6E-0C8E-4D84-B65E-11AA36721C8C}" type="parTrans" cxnId="{CEF196A0-42B8-45F5-B20F-86091448B788}">
      <dgm:prSet/>
      <dgm:spPr/>
      <dgm:t>
        <a:bodyPr/>
        <a:lstStyle/>
        <a:p>
          <a:endParaRPr lang="en-US"/>
        </a:p>
      </dgm:t>
    </dgm:pt>
    <dgm:pt modelId="{2697C34E-F64E-48F4-9261-AE81627002F7}" type="sibTrans" cxnId="{CEF196A0-42B8-45F5-B20F-86091448B788}">
      <dgm:prSet/>
      <dgm:spPr/>
      <dgm:t>
        <a:bodyPr/>
        <a:lstStyle/>
        <a:p>
          <a:endParaRPr lang="en-US"/>
        </a:p>
      </dgm:t>
    </dgm:pt>
    <dgm:pt modelId="{DE7881AE-025B-4E0D-8552-F97FF5C6661E}">
      <dgm:prSet/>
      <dgm:spPr/>
      <dgm:t>
        <a:bodyPr/>
        <a:lstStyle/>
        <a:p>
          <a:pPr>
            <a:buFont typeface="Symbol" panose="05050102010706020507" pitchFamily="18" charset="2"/>
            <a:buChar char=""/>
          </a:pPr>
          <a:r>
            <a:rPr lang="en-US"/>
            <a:t>Allowing for combining and streamlining of specific steps in permitting process, where authorized. </a:t>
          </a:r>
        </a:p>
      </dgm:t>
    </dgm:pt>
    <dgm:pt modelId="{2F8EB3AB-58C4-4C3B-8690-CBF265F9790A}" type="parTrans" cxnId="{EED1F274-DC96-46D9-B0C4-9F8610BF72DA}">
      <dgm:prSet/>
      <dgm:spPr/>
      <dgm:t>
        <a:bodyPr/>
        <a:lstStyle/>
        <a:p>
          <a:endParaRPr lang="en-US"/>
        </a:p>
      </dgm:t>
    </dgm:pt>
    <dgm:pt modelId="{D6B7B84C-6E3A-4E16-AA20-8D601079F894}" type="sibTrans" cxnId="{EED1F274-DC96-46D9-B0C4-9F8610BF72DA}">
      <dgm:prSet/>
      <dgm:spPr/>
      <dgm:t>
        <a:bodyPr/>
        <a:lstStyle/>
        <a:p>
          <a:endParaRPr lang="en-US"/>
        </a:p>
      </dgm:t>
    </dgm:pt>
    <dgm:pt modelId="{BE22AEBA-A9A5-484F-8BA6-8F5877FB5070}">
      <dgm:prSet/>
      <dgm:spPr/>
      <dgm:t>
        <a:bodyPr/>
        <a:lstStyle/>
        <a:p>
          <a:pPr>
            <a:buFont typeface="Symbol" panose="05050102010706020507" pitchFamily="18" charset="2"/>
            <a:buChar char=""/>
          </a:pPr>
          <a:r>
            <a:rPr lang="en-US"/>
            <a:t>Technology changes that allow certain steps to occur in tandem</a:t>
          </a:r>
        </a:p>
      </dgm:t>
    </dgm:pt>
    <dgm:pt modelId="{DEC50824-145C-4239-9292-983C5FC7F425}" type="parTrans" cxnId="{9805E9A4-BDB7-4FF1-8B3B-60828BD854FB}">
      <dgm:prSet/>
      <dgm:spPr/>
      <dgm:t>
        <a:bodyPr/>
        <a:lstStyle/>
        <a:p>
          <a:endParaRPr lang="en-US"/>
        </a:p>
      </dgm:t>
    </dgm:pt>
    <dgm:pt modelId="{DEEA0A14-B3DA-4009-9029-6822E99F6F90}" type="sibTrans" cxnId="{9805E9A4-BDB7-4FF1-8B3B-60828BD854FB}">
      <dgm:prSet/>
      <dgm:spPr/>
      <dgm:t>
        <a:bodyPr/>
        <a:lstStyle/>
        <a:p>
          <a:endParaRPr lang="en-US"/>
        </a:p>
      </dgm:t>
    </dgm:pt>
    <dgm:pt modelId="{32910885-2736-4BC1-A502-21E91AE130CF}">
      <dgm:prSet/>
      <dgm:spPr/>
      <dgm:t>
        <a:bodyPr/>
        <a:lstStyle/>
        <a:p>
          <a:pPr>
            <a:buFont typeface="Symbol" panose="05050102010706020507" pitchFamily="18" charset="2"/>
            <a:buChar char=""/>
          </a:pPr>
          <a:r>
            <a:rPr lang="en-US"/>
            <a:t>Continued and increased support for permitting agency capacity, where authorized. </a:t>
          </a:r>
        </a:p>
      </dgm:t>
    </dgm:pt>
    <dgm:pt modelId="{496F1E08-FCBA-4EB8-9B54-A886F8356740}" type="parTrans" cxnId="{E750DA51-3333-47E1-B104-07C2CE0C781B}">
      <dgm:prSet/>
      <dgm:spPr/>
      <dgm:t>
        <a:bodyPr/>
        <a:lstStyle/>
        <a:p>
          <a:endParaRPr lang="en-US"/>
        </a:p>
      </dgm:t>
    </dgm:pt>
    <dgm:pt modelId="{ECA76B94-7489-463F-ABC0-AEB5A3A6B31F}" type="sibTrans" cxnId="{E750DA51-3333-47E1-B104-07C2CE0C781B}">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02080AB2-D9A9-4FBA-9D8B-D6E46D4331CF}" type="pres">
      <dgm:prSet presAssocID="{C626B18D-8CD5-4B06-ABD7-491CC76DF548}" presName="parentText" presStyleLbl="node1" presStyleIdx="0" presStyleCnt="1">
        <dgm:presLayoutVars>
          <dgm:chMax val="0"/>
          <dgm:bulletEnabled val="1"/>
        </dgm:presLayoutVars>
      </dgm:prSet>
      <dgm:spPr/>
    </dgm:pt>
    <dgm:pt modelId="{3CFA06FF-01C9-44D4-8633-50E30C0F1B38}" type="pres">
      <dgm:prSet presAssocID="{C626B18D-8CD5-4B06-ABD7-491CC76DF548}" presName="childText" presStyleLbl="revTx" presStyleIdx="0" presStyleCnt="1">
        <dgm:presLayoutVars>
          <dgm:bulletEnabled val="1"/>
        </dgm:presLayoutVars>
      </dgm:prSet>
      <dgm:spPr/>
    </dgm:pt>
  </dgm:ptLst>
  <dgm:cxnLst>
    <dgm:cxn modelId="{7DCB5C0E-D48E-4CDF-9ABF-76186727BF7C}" type="presOf" srcId="{DE7881AE-025B-4E0D-8552-F97FF5C6661E}" destId="{3CFA06FF-01C9-44D4-8633-50E30C0F1B38}" srcOrd="0" destOrd="0" presId="urn:microsoft.com/office/officeart/2005/8/layout/vList2"/>
    <dgm:cxn modelId="{31134519-797F-4F29-BEA9-538867921CA5}" type="presOf" srcId="{32910885-2736-4BC1-A502-21E91AE130CF}" destId="{3CFA06FF-01C9-44D4-8633-50E30C0F1B38}" srcOrd="0" destOrd="2" presId="urn:microsoft.com/office/officeart/2005/8/layout/vList2"/>
    <dgm:cxn modelId="{7074253F-24F1-45DD-86F3-1AC92CB93F21}" type="presOf" srcId="{C626B18D-8CD5-4B06-ABD7-491CC76DF548}" destId="{02080AB2-D9A9-4FBA-9D8B-D6E46D4331CF}" srcOrd="0" destOrd="0" presId="urn:microsoft.com/office/officeart/2005/8/layout/vList2"/>
    <dgm:cxn modelId="{E750DA51-3333-47E1-B104-07C2CE0C781B}" srcId="{C626B18D-8CD5-4B06-ABD7-491CC76DF548}" destId="{32910885-2736-4BC1-A502-21E91AE130CF}" srcOrd="2" destOrd="0" parTransId="{496F1E08-FCBA-4EB8-9B54-A886F8356740}" sibTransId="{ECA76B94-7489-463F-ABC0-AEB5A3A6B31F}"/>
    <dgm:cxn modelId="{EED1F274-DC96-46D9-B0C4-9F8610BF72DA}" srcId="{C626B18D-8CD5-4B06-ABD7-491CC76DF548}" destId="{DE7881AE-025B-4E0D-8552-F97FF5C6661E}" srcOrd="0" destOrd="0" parTransId="{2F8EB3AB-58C4-4C3B-8690-CBF265F9790A}" sibTransId="{D6B7B84C-6E3A-4E16-AA20-8D601079F894}"/>
    <dgm:cxn modelId="{D777F388-B758-45E6-B72C-DF603E90DA25}" type="presOf" srcId="{BE22AEBA-A9A5-484F-8BA6-8F5877FB5070}" destId="{3CFA06FF-01C9-44D4-8633-50E30C0F1B38}" srcOrd="0" destOrd="1" presId="urn:microsoft.com/office/officeart/2005/8/layout/vList2"/>
    <dgm:cxn modelId="{A56B4E96-D230-45F3-BA68-522AFFD08D0E}" type="presOf" srcId="{AE4EE519-A4D3-44DA-8BD3-EEFAE78912B7}" destId="{AC342BE9-DEDD-42ED-816E-EAFAD552439A}" srcOrd="0" destOrd="0" presId="urn:microsoft.com/office/officeart/2005/8/layout/vList2"/>
    <dgm:cxn modelId="{CEF196A0-42B8-45F5-B20F-86091448B788}" srcId="{AE4EE519-A4D3-44DA-8BD3-EEFAE78912B7}" destId="{C626B18D-8CD5-4B06-ABD7-491CC76DF548}" srcOrd="0" destOrd="0" parTransId="{B55B2D6E-0C8E-4D84-B65E-11AA36721C8C}" sibTransId="{2697C34E-F64E-48F4-9261-AE81627002F7}"/>
    <dgm:cxn modelId="{9805E9A4-BDB7-4FF1-8B3B-60828BD854FB}" srcId="{C626B18D-8CD5-4B06-ABD7-491CC76DF548}" destId="{BE22AEBA-A9A5-484F-8BA6-8F5877FB5070}" srcOrd="1" destOrd="0" parTransId="{DEC50824-145C-4239-9292-983C5FC7F425}" sibTransId="{DEEA0A14-B3DA-4009-9029-6822E99F6F90}"/>
    <dgm:cxn modelId="{60BC782D-8FC9-44FA-95C2-3EBAEDADF871}" type="presParOf" srcId="{AC342BE9-DEDD-42ED-816E-EAFAD552439A}" destId="{02080AB2-D9A9-4FBA-9D8B-D6E46D4331CF}" srcOrd="0" destOrd="0" presId="urn:microsoft.com/office/officeart/2005/8/layout/vList2"/>
    <dgm:cxn modelId="{97F8DCF7-D368-4596-A3C8-EAB8EE5E8F82}" type="presParOf" srcId="{AC342BE9-DEDD-42ED-816E-EAFAD552439A}" destId="{3CFA06FF-01C9-44D4-8633-50E30C0F1B3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4EE519-A4D3-44DA-8BD3-EEFAE7891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AAEE54-8BF7-466E-91FC-A4FE04DC0AEA}">
      <dgm:prSet/>
      <dgm:spPr/>
      <dgm:t>
        <a:bodyPr/>
        <a:lstStyle/>
        <a:p>
          <a:r>
            <a:rPr lang="en-US" b="1"/>
            <a:t>Existing business models </a:t>
          </a:r>
          <a:r>
            <a:rPr lang="en-US"/>
            <a:t>undervaluing the potential of next-generation geothermal </a:t>
          </a:r>
        </a:p>
      </dgm:t>
    </dgm:pt>
    <dgm:pt modelId="{7C4305A2-8C3B-4253-8302-D52CF680CFA8}" type="parTrans" cxnId="{1703D2D6-1DB8-4041-B87E-5BA65EA92662}">
      <dgm:prSet/>
      <dgm:spPr/>
      <dgm:t>
        <a:bodyPr/>
        <a:lstStyle/>
        <a:p>
          <a:endParaRPr lang="en-US"/>
        </a:p>
      </dgm:t>
    </dgm:pt>
    <dgm:pt modelId="{FEB917D0-D414-43FD-944D-ADD02D8D0ABC}" type="sibTrans" cxnId="{1703D2D6-1DB8-4041-B87E-5BA65EA92662}">
      <dgm:prSet/>
      <dgm:spPr/>
      <dgm:t>
        <a:bodyPr/>
        <a:lstStyle/>
        <a:p>
          <a:endParaRPr lang="en-US"/>
        </a:p>
      </dgm:t>
    </dgm:pt>
    <dgm:pt modelId="{05127121-F956-4E1D-828E-02C35D4124E4}">
      <dgm:prSet/>
      <dgm:spPr/>
      <dgm:t>
        <a:bodyPr/>
        <a:lstStyle/>
        <a:p>
          <a:pPr>
            <a:buFont typeface="Symbol" panose="05050102010706020507" pitchFamily="18" charset="2"/>
            <a:buChar char=""/>
          </a:pPr>
          <a:r>
            <a:rPr lang="en-US"/>
            <a:t>Planning policies that incentivize higher-cost, higher-value power</a:t>
          </a:r>
        </a:p>
      </dgm:t>
    </dgm:pt>
    <dgm:pt modelId="{605590B0-B139-404A-9196-F71C18830692}" type="parTrans" cxnId="{B191FD5E-505A-4AB7-9538-06D80DC24519}">
      <dgm:prSet/>
      <dgm:spPr/>
      <dgm:t>
        <a:bodyPr/>
        <a:lstStyle/>
        <a:p>
          <a:endParaRPr lang="en-US"/>
        </a:p>
      </dgm:t>
    </dgm:pt>
    <dgm:pt modelId="{2904BE14-F198-4447-B814-5AC2219C829C}" type="sibTrans" cxnId="{B191FD5E-505A-4AB7-9538-06D80DC24519}">
      <dgm:prSet/>
      <dgm:spPr/>
      <dgm:t>
        <a:bodyPr/>
        <a:lstStyle/>
        <a:p>
          <a:endParaRPr lang="en-US"/>
        </a:p>
      </dgm:t>
    </dgm:pt>
    <dgm:pt modelId="{A55DC1EB-0BE8-4CF9-8B72-4C71B4EC6D04}">
      <dgm:prSet/>
      <dgm:spPr/>
      <dgm:t>
        <a:bodyPr/>
        <a:lstStyle/>
        <a:p>
          <a:pPr>
            <a:buFont typeface="Symbol" panose="05050102010706020507" pitchFamily="18" charset="2"/>
            <a:buChar char=""/>
          </a:pPr>
          <a:r>
            <a:rPr lang="en-US"/>
            <a:t>Leverage flexible geothermal operations to capture highest-value power</a:t>
          </a:r>
        </a:p>
      </dgm:t>
    </dgm:pt>
    <dgm:pt modelId="{20C9543F-A975-404A-A203-95DBEF5214C6}" type="parTrans" cxnId="{6306D691-AA5B-4829-9CB8-04CB681A0C24}">
      <dgm:prSet/>
      <dgm:spPr/>
      <dgm:t>
        <a:bodyPr/>
        <a:lstStyle/>
        <a:p>
          <a:endParaRPr lang="en-US"/>
        </a:p>
      </dgm:t>
    </dgm:pt>
    <dgm:pt modelId="{C395F38E-0C7B-4F4D-B014-DFBC1B8A84CA}" type="sibTrans" cxnId="{6306D691-AA5B-4829-9CB8-04CB681A0C24}">
      <dgm:prSet/>
      <dgm:spPr/>
      <dgm:t>
        <a:bodyPr/>
        <a:lstStyle/>
        <a:p>
          <a:endParaRPr lang="en-US"/>
        </a:p>
      </dgm:t>
    </dgm:pt>
    <dgm:pt modelId="{22A8170D-9093-4D85-BC50-52C972F77C2E}">
      <dgm:prSet/>
      <dgm:spPr/>
      <dgm:t>
        <a:bodyPr/>
        <a:lstStyle/>
        <a:p>
          <a:pPr>
            <a:buFont typeface="Symbol" panose="05050102010706020507" pitchFamily="18" charset="2"/>
            <a:buChar char=""/>
          </a:pPr>
          <a:r>
            <a:rPr lang="en-US"/>
            <a:t>New offtake models, e.g. subsurface developers providing heat for multiple purposes</a:t>
          </a:r>
        </a:p>
      </dgm:t>
    </dgm:pt>
    <dgm:pt modelId="{30543CA9-1B17-4D38-8A85-E20DA3E1EE06}" type="parTrans" cxnId="{67D3DF60-7DBD-42B1-9B1D-3EB4CBC3ED60}">
      <dgm:prSet/>
      <dgm:spPr/>
      <dgm:t>
        <a:bodyPr/>
        <a:lstStyle/>
        <a:p>
          <a:endParaRPr lang="en-US"/>
        </a:p>
      </dgm:t>
    </dgm:pt>
    <dgm:pt modelId="{ABACB2B9-5567-4A68-BF1A-515F52425FCC}" type="sibTrans" cxnId="{67D3DF60-7DBD-42B1-9B1D-3EB4CBC3ED60}">
      <dgm:prSet/>
      <dgm:spPr/>
      <dgm:t>
        <a:bodyPr/>
        <a:lstStyle/>
        <a:p>
          <a:endParaRPr lang="en-US"/>
        </a:p>
      </dgm:t>
    </dgm:pt>
    <dgm:pt modelId="{AC342BE9-DEDD-42ED-816E-EAFAD552439A}" type="pres">
      <dgm:prSet presAssocID="{AE4EE519-A4D3-44DA-8BD3-EEFAE78912B7}" presName="linear" presStyleCnt="0">
        <dgm:presLayoutVars>
          <dgm:animLvl val="lvl"/>
          <dgm:resizeHandles val="exact"/>
        </dgm:presLayoutVars>
      </dgm:prSet>
      <dgm:spPr/>
    </dgm:pt>
    <dgm:pt modelId="{DF4F019C-6BA7-411B-9005-E774CA25284C}" type="pres">
      <dgm:prSet presAssocID="{FBAAEE54-8BF7-466E-91FC-A4FE04DC0AEA}" presName="parentText" presStyleLbl="node1" presStyleIdx="0" presStyleCnt="1">
        <dgm:presLayoutVars>
          <dgm:chMax val="0"/>
          <dgm:bulletEnabled val="1"/>
        </dgm:presLayoutVars>
      </dgm:prSet>
      <dgm:spPr/>
    </dgm:pt>
    <dgm:pt modelId="{F8A65A00-D618-4E2C-BAF5-A2EC4E797991}" type="pres">
      <dgm:prSet presAssocID="{FBAAEE54-8BF7-466E-91FC-A4FE04DC0AEA}" presName="childText" presStyleLbl="revTx" presStyleIdx="0" presStyleCnt="1">
        <dgm:presLayoutVars>
          <dgm:bulletEnabled val="1"/>
        </dgm:presLayoutVars>
      </dgm:prSet>
      <dgm:spPr/>
    </dgm:pt>
  </dgm:ptLst>
  <dgm:cxnLst>
    <dgm:cxn modelId="{3C07C602-E7C4-4694-8F4E-236490B4F6C2}" type="presOf" srcId="{A55DC1EB-0BE8-4CF9-8B72-4C71B4EC6D04}" destId="{F8A65A00-D618-4E2C-BAF5-A2EC4E797991}" srcOrd="0" destOrd="1" presId="urn:microsoft.com/office/officeart/2005/8/layout/vList2"/>
    <dgm:cxn modelId="{029C641A-12E5-49A6-8D36-ADFF72A1D051}" type="presOf" srcId="{05127121-F956-4E1D-828E-02C35D4124E4}" destId="{F8A65A00-D618-4E2C-BAF5-A2EC4E797991}" srcOrd="0" destOrd="0" presId="urn:microsoft.com/office/officeart/2005/8/layout/vList2"/>
    <dgm:cxn modelId="{B191FD5E-505A-4AB7-9538-06D80DC24519}" srcId="{FBAAEE54-8BF7-466E-91FC-A4FE04DC0AEA}" destId="{05127121-F956-4E1D-828E-02C35D4124E4}" srcOrd="0" destOrd="0" parTransId="{605590B0-B139-404A-9196-F71C18830692}" sibTransId="{2904BE14-F198-4447-B814-5AC2219C829C}"/>
    <dgm:cxn modelId="{67D3DF60-7DBD-42B1-9B1D-3EB4CBC3ED60}" srcId="{FBAAEE54-8BF7-466E-91FC-A4FE04DC0AEA}" destId="{22A8170D-9093-4D85-BC50-52C972F77C2E}" srcOrd="2" destOrd="0" parTransId="{30543CA9-1B17-4D38-8A85-E20DA3E1EE06}" sibTransId="{ABACB2B9-5567-4A68-BF1A-515F52425FCC}"/>
    <dgm:cxn modelId="{4D2B7E4D-4D27-4C5B-983F-BFC5AD5228B3}" type="presOf" srcId="{22A8170D-9093-4D85-BC50-52C972F77C2E}" destId="{F8A65A00-D618-4E2C-BAF5-A2EC4E797991}" srcOrd="0" destOrd="2" presId="urn:microsoft.com/office/officeart/2005/8/layout/vList2"/>
    <dgm:cxn modelId="{421F0C55-414F-47C0-A184-E8D1AEB1F090}" type="presOf" srcId="{FBAAEE54-8BF7-466E-91FC-A4FE04DC0AEA}" destId="{DF4F019C-6BA7-411B-9005-E774CA25284C}" srcOrd="0" destOrd="0" presId="urn:microsoft.com/office/officeart/2005/8/layout/vList2"/>
    <dgm:cxn modelId="{6306D691-AA5B-4829-9CB8-04CB681A0C24}" srcId="{FBAAEE54-8BF7-466E-91FC-A4FE04DC0AEA}" destId="{A55DC1EB-0BE8-4CF9-8B72-4C71B4EC6D04}" srcOrd="1" destOrd="0" parTransId="{20C9543F-A975-404A-A203-95DBEF5214C6}" sibTransId="{C395F38E-0C7B-4F4D-B014-DFBC1B8A84CA}"/>
    <dgm:cxn modelId="{A56B4E96-D230-45F3-BA68-522AFFD08D0E}" type="presOf" srcId="{AE4EE519-A4D3-44DA-8BD3-EEFAE78912B7}" destId="{AC342BE9-DEDD-42ED-816E-EAFAD552439A}" srcOrd="0" destOrd="0" presId="urn:microsoft.com/office/officeart/2005/8/layout/vList2"/>
    <dgm:cxn modelId="{1703D2D6-1DB8-4041-B87E-5BA65EA92662}" srcId="{AE4EE519-A4D3-44DA-8BD3-EEFAE78912B7}" destId="{FBAAEE54-8BF7-466E-91FC-A4FE04DC0AEA}" srcOrd="0" destOrd="0" parTransId="{7C4305A2-8C3B-4253-8302-D52CF680CFA8}" sibTransId="{FEB917D0-D414-43FD-944D-ADD02D8D0ABC}"/>
    <dgm:cxn modelId="{5E2C68CA-B04F-4CEE-9906-99B1BFF49463}" type="presParOf" srcId="{AC342BE9-DEDD-42ED-816E-EAFAD552439A}" destId="{DF4F019C-6BA7-411B-9005-E774CA25284C}" srcOrd="0" destOrd="0" presId="urn:microsoft.com/office/officeart/2005/8/layout/vList2"/>
    <dgm:cxn modelId="{E168E108-C799-4E0D-9006-075F3A3BE16D}" type="presParOf" srcId="{AC342BE9-DEDD-42ED-816E-EAFAD552439A}" destId="{F8A65A00-D618-4E2C-BAF5-A2EC4E79799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1B08D-90CD-4BB9-A8C6-2BB2876E34B3}">
      <dsp:nvSpPr>
        <dsp:cNvPr id="0" name=""/>
        <dsp:cNvSpPr/>
      </dsp:nvSpPr>
      <dsp:spPr>
        <a:xfrm>
          <a:off x="367384" y="31543"/>
          <a:ext cx="10116929" cy="72228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j-lt"/>
              <a:ea typeface="Times New Roman" panose="02020603050405020304" pitchFamily="18" charset="0"/>
              <a:cs typeface="Times New Roman" panose="02020603050405020304" pitchFamily="18" charset="0"/>
            </a:rPr>
            <a:t>Next-generation geothermal is poised to be a key contributor to a secure, domestic, decarbonized power generation in the US. </a:t>
          </a:r>
          <a:endParaRPr lang="en-US" sz="1800" kern="1200"/>
        </a:p>
      </dsp:txBody>
      <dsp:txXfrm>
        <a:off x="402643" y="66802"/>
        <a:ext cx="10046411" cy="651770"/>
      </dsp:txXfrm>
    </dsp:sp>
    <dsp:sp modelId="{46F04693-ACD9-4B0A-9555-7974A2CC2013}">
      <dsp:nvSpPr>
        <dsp:cNvPr id="0" name=""/>
        <dsp:cNvSpPr/>
      </dsp:nvSpPr>
      <dsp:spPr>
        <a:xfrm>
          <a:off x="0" y="753831"/>
          <a:ext cx="10851698"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Emerging technology </a:t>
          </a:r>
          <a:r>
            <a:rPr lang="en-US" sz="1400" b="1" kern="1200">
              <a:effectLst/>
              <a:latin typeface="+mj-lt"/>
              <a:ea typeface="Times New Roman" panose="02020603050405020304" pitchFamily="18" charset="0"/>
              <a:cs typeface="Times New Roman" panose="02020603050405020304" pitchFamily="18" charset="0"/>
            </a:rPr>
            <a:t>vastly expands the total resource available for geothermal power generation</a:t>
          </a:r>
          <a:r>
            <a:rPr lang="en-US" sz="1400" kern="1200">
              <a:effectLst/>
              <a:latin typeface="+mj-lt"/>
              <a:ea typeface="Times New Roman" panose="02020603050405020304" pitchFamily="18" charset="0"/>
              <a:cs typeface="Times New Roman" panose="02020603050405020304" pitchFamily="18" charset="0"/>
            </a:rPr>
            <a:t> </a:t>
          </a:r>
        </a:p>
        <a:p>
          <a:pPr marL="114300" lvl="1" indent="-114300" algn="l" defTabSz="622300">
            <a:lnSpc>
              <a:spcPct val="90000"/>
            </a:lnSpc>
            <a:spcBef>
              <a:spcPct val="0"/>
            </a:spcBef>
            <a:spcAft>
              <a:spcPct val="20000"/>
            </a:spcAft>
            <a:buChar char="•"/>
          </a:pPr>
          <a:r>
            <a:rPr lang="en-US" sz="1400" b="1" kern="1200">
              <a:latin typeface="+mj-lt"/>
              <a:ea typeface="Times New Roman" panose="02020603050405020304" pitchFamily="18" charset="0"/>
              <a:cs typeface="Times New Roman" panose="02020603050405020304" pitchFamily="18" charset="0"/>
            </a:rPr>
            <a:t>S</a:t>
          </a:r>
          <a:r>
            <a:rPr lang="en-US" sz="1400" b="1" kern="1200">
              <a:effectLst/>
              <a:latin typeface="+mj-lt"/>
              <a:ea typeface="Times New Roman" panose="02020603050405020304" pitchFamily="18" charset="0"/>
              <a:cs typeface="Times New Roman" panose="02020603050405020304" pitchFamily="18" charset="0"/>
            </a:rPr>
            <a:t>ignificant and unique starting advantages</a:t>
          </a:r>
          <a:r>
            <a:rPr lang="en-US" sz="1400" b="1" kern="1200">
              <a:latin typeface="+mj-lt"/>
              <a:ea typeface="Times New Roman" panose="02020603050405020304" pitchFamily="18" charset="0"/>
              <a:cs typeface="Times New Roman" panose="02020603050405020304" pitchFamily="18" charset="0"/>
            </a:rPr>
            <a:t>: </a:t>
          </a:r>
          <a:r>
            <a:rPr lang="en-US" sz="1400" kern="1200">
              <a:effectLst/>
              <a:latin typeface="+mj-lt"/>
              <a:ea typeface="Times New Roman" panose="02020603050405020304" pitchFamily="18" charset="0"/>
              <a:cs typeface="Times New Roman" panose="02020603050405020304" pitchFamily="18" charset="0"/>
            </a:rPr>
            <a:t>transferrable technology, supply chains, and workforces from the oil &amp; gas sector</a:t>
          </a:r>
        </a:p>
        <a:p>
          <a:pPr marL="114300" lvl="1" indent="-114300" algn="l" defTabSz="622300">
            <a:lnSpc>
              <a:spcPct val="90000"/>
            </a:lnSpc>
            <a:spcBef>
              <a:spcPct val="0"/>
            </a:spcBef>
            <a:spcAft>
              <a:spcPct val="20000"/>
            </a:spcAft>
            <a:buChar char="•"/>
          </a:pPr>
          <a:r>
            <a:rPr lang="en-US" sz="1400" kern="1200">
              <a:latin typeface="+mj-lt"/>
              <a:ea typeface="Times New Roman" panose="02020603050405020304" pitchFamily="18" charset="0"/>
              <a:cs typeface="Times New Roman" panose="02020603050405020304" pitchFamily="18" charset="0"/>
            </a:rPr>
            <a:t>I</a:t>
          </a:r>
          <a:r>
            <a:rPr lang="en-US" sz="1400" kern="1200">
              <a:effectLst/>
              <a:latin typeface="+mj-lt"/>
              <a:ea typeface="Times New Roman" panose="02020603050405020304" pitchFamily="18" charset="0"/>
              <a:cs typeface="Times New Roman" panose="02020603050405020304" pitchFamily="18" charset="0"/>
            </a:rPr>
            <a:t>ndustry is </a:t>
          </a:r>
          <a:r>
            <a:rPr lang="en-US" sz="1400" b="1" kern="1200">
              <a:effectLst/>
              <a:latin typeface="+mj-lt"/>
              <a:ea typeface="Times New Roman" panose="02020603050405020304" pitchFamily="18" charset="0"/>
              <a:cs typeface="Times New Roman" panose="02020603050405020304" pitchFamily="18" charset="0"/>
            </a:rPr>
            <a:t>on track to the Enhanced Geothermal Shot </a:t>
          </a:r>
          <a:r>
            <a:rPr lang="en-US" sz="1400" kern="1200">
              <a:effectLst/>
              <a:latin typeface="+mj-lt"/>
              <a:ea typeface="Times New Roman" panose="02020603050405020304" pitchFamily="18" charset="0"/>
              <a:cs typeface="Times New Roman" panose="02020603050405020304" pitchFamily="18" charset="0"/>
            </a:rPr>
            <a:t>target (national average LCOE of $45/MWh by 2035).</a:t>
          </a:r>
          <a:endParaRPr lang="en-US" sz="1400" kern="1200">
            <a:effectLst/>
            <a:latin typeface="+mj-lt"/>
            <a:ea typeface="Calibri" panose="020F0502020204030204" pitchFamily="34" charset="0"/>
          </a:endParaRPr>
        </a:p>
        <a:p>
          <a:pPr marL="114300" lvl="1" indent="-114300" algn="l" defTabSz="622300">
            <a:lnSpc>
              <a:spcPct val="90000"/>
            </a:lnSpc>
            <a:spcBef>
              <a:spcPct val="0"/>
            </a:spcBef>
            <a:spcAft>
              <a:spcPct val="20000"/>
            </a:spcAft>
            <a:buChar char="•"/>
          </a:pPr>
          <a:r>
            <a:rPr lang="en-US" sz="1400" kern="1200">
              <a:latin typeface="+mj-lt"/>
              <a:ea typeface="Times New Roman" panose="02020603050405020304" pitchFamily="18" charset="0"/>
              <a:cs typeface="Times New Roman" panose="02020603050405020304" pitchFamily="18" charset="0"/>
            </a:rPr>
            <a:t>Deployment could reach </a:t>
          </a:r>
          <a:r>
            <a:rPr lang="en-US" sz="1400" b="1" kern="1200">
              <a:effectLst/>
              <a:latin typeface="+mj-lt"/>
              <a:ea typeface="Times New Roman" panose="02020603050405020304" pitchFamily="18" charset="0"/>
              <a:cs typeface="Times New Roman" panose="02020603050405020304" pitchFamily="18" charset="0"/>
            </a:rPr>
            <a:t>90+ GW by 2050, </a:t>
          </a:r>
          <a:r>
            <a:rPr lang="en-US" sz="1400" kern="1200">
              <a:effectLst/>
              <a:latin typeface="+mj-lt"/>
              <a:ea typeface="Times New Roman" panose="02020603050405020304" pitchFamily="18" charset="0"/>
              <a:cs typeface="Times New Roman" panose="02020603050405020304" pitchFamily="18" charset="0"/>
            </a:rPr>
            <a:t>and potentially up to 300GW</a:t>
          </a:r>
        </a:p>
        <a:p>
          <a:pPr marL="114300" lvl="1" indent="-114300" algn="l" defTabSz="622300">
            <a:lnSpc>
              <a:spcPct val="90000"/>
            </a:lnSpc>
            <a:spcBef>
              <a:spcPct val="0"/>
            </a:spcBef>
            <a:spcAft>
              <a:spcPct val="20000"/>
            </a:spcAft>
            <a:buChar char="•"/>
          </a:pPr>
          <a:endParaRPr lang="en-US" sz="1400" kern="1200">
            <a:effectLst/>
            <a:latin typeface="+mj-lt"/>
            <a:ea typeface="Times New Roman" panose="02020603050405020304" pitchFamily="18" charset="0"/>
            <a:cs typeface="Times New Roman" panose="02020603050405020304" pitchFamily="18" charset="0"/>
          </a:endParaRPr>
        </a:p>
      </dsp:txBody>
      <dsp:txXfrm>
        <a:off x="0" y="753831"/>
        <a:ext cx="10851698" cy="1142640"/>
      </dsp:txXfrm>
    </dsp:sp>
    <dsp:sp modelId="{A0646CBE-33A9-46A3-89E6-4F771BDFA9E7}">
      <dsp:nvSpPr>
        <dsp:cNvPr id="0" name=""/>
        <dsp:cNvSpPr/>
      </dsp:nvSpPr>
      <dsp:spPr>
        <a:xfrm>
          <a:off x="367384" y="1896471"/>
          <a:ext cx="10116929" cy="52591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j-lt"/>
              <a:ea typeface="Times New Roman" panose="02020603050405020304" pitchFamily="18" charset="0"/>
              <a:cs typeface="Times New Roman" panose="02020603050405020304" pitchFamily="18" charset="0"/>
            </a:rPr>
            <a:t>Achieving liftoff will require 2-5 GW across 4-6 states and $20-25B of investment by 2030</a:t>
          </a:r>
          <a:endParaRPr lang="en-US" sz="1800" kern="1200">
            <a:effectLst/>
            <a:latin typeface="+mj-lt"/>
            <a:ea typeface="Calibri" panose="020F0502020204030204" pitchFamily="34" charset="0"/>
            <a:cs typeface="Times New Roman" panose="02020603050405020304" pitchFamily="18" charset="0"/>
          </a:endParaRPr>
        </a:p>
      </dsp:txBody>
      <dsp:txXfrm>
        <a:off x="393057" y="1922144"/>
        <a:ext cx="10065583" cy="474572"/>
      </dsp:txXfrm>
    </dsp:sp>
    <dsp:sp modelId="{DB48D677-CC69-41FD-A71C-802F6F0BA7F2}">
      <dsp:nvSpPr>
        <dsp:cNvPr id="0" name=""/>
        <dsp:cNvSpPr/>
      </dsp:nvSpPr>
      <dsp:spPr>
        <a:xfrm>
          <a:off x="0" y="2422389"/>
          <a:ext cx="10851698"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Achieving scale requires an additional 90-130GW of deployment $225-250 billion in investment by 2050</a:t>
          </a:r>
        </a:p>
      </dsp:txBody>
      <dsp:txXfrm>
        <a:off x="0" y="2422389"/>
        <a:ext cx="10851698" cy="535612"/>
      </dsp:txXfrm>
    </dsp:sp>
    <dsp:sp modelId="{5BED8E3F-2A91-4567-AACE-9343C8CB840C}">
      <dsp:nvSpPr>
        <dsp:cNvPr id="0" name=""/>
        <dsp:cNvSpPr/>
      </dsp:nvSpPr>
      <dsp:spPr>
        <a:xfrm>
          <a:off x="367384" y="2958002"/>
          <a:ext cx="10116929" cy="52591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j-lt"/>
              <a:ea typeface="Times New Roman" panose="02020603050405020304" pitchFamily="18" charset="0"/>
              <a:cs typeface="Times New Roman" panose="02020603050405020304" pitchFamily="18" charset="0"/>
            </a:rPr>
            <a:t>5 challenges to achieve liftoff and scale (potential solutions </a:t>
          </a:r>
          <a:r>
            <a:rPr lang="en-US" sz="1800" b="1" kern="1200">
              <a:latin typeface="+mj-lt"/>
              <a:ea typeface="Times New Roman" panose="02020603050405020304" pitchFamily="18" charset="0"/>
              <a:cs typeface="Times New Roman" panose="02020603050405020304" pitchFamily="18" charset="0"/>
            </a:rPr>
            <a:t>offered in report):</a:t>
          </a:r>
          <a:endParaRPr lang="en-US" sz="1800" kern="1200">
            <a:effectLst/>
            <a:latin typeface="+mj-lt"/>
            <a:ea typeface="Times New Roman" panose="02020603050405020304" pitchFamily="18" charset="0"/>
            <a:cs typeface="Times New Roman" panose="02020603050405020304" pitchFamily="18" charset="0"/>
          </a:endParaRPr>
        </a:p>
      </dsp:txBody>
      <dsp:txXfrm>
        <a:off x="393057" y="2983675"/>
        <a:ext cx="10065583" cy="474572"/>
      </dsp:txXfrm>
    </dsp:sp>
    <dsp:sp modelId="{D81372CB-3E0F-4F36-BCB7-7AC170586C97}">
      <dsp:nvSpPr>
        <dsp:cNvPr id="0" name=""/>
        <dsp:cNvSpPr/>
      </dsp:nvSpPr>
      <dsp:spPr>
        <a:xfrm>
          <a:off x="0" y="3483920"/>
          <a:ext cx="10851698" cy="14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High up-front costs &amp; risks constraining development capital and limiting geographic reach</a:t>
          </a:r>
        </a:p>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Perceived &amp; actual operability risk for deployments </a:t>
          </a:r>
        </a:p>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Long and unpredictable development lifecycles driven by permitting and interconnection</a:t>
          </a:r>
        </a:p>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Existing business models undervaluing the potential of next-generation geothermal</a:t>
          </a:r>
        </a:p>
        <a:p>
          <a:pPr marL="114300" lvl="1" indent="-114300" algn="l" defTabSz="622300">
            <a:lnSpc>
              <a:spcPct val="90000"/>
            </a:lnSpc>
            <a:spcBef>
              <a:spcPct val="0"/>
            </a:spcBef>
            <a:spcAft>
              <a:spcPct val="20000"/>
            </a:spcAft>
            <a:buChar char="•"/>
          </a:pPr>
          <a:r>
            <a:rPr lang="en-US" sz="1400" kern="1200">
              <a:effectLst/>
              <a:latin typeface="+mj-lt"/>
              <a:ea typeface="Times New Roman" panose="02020603050405020304" pitchFamily="18" charset="0"/>
              <a:cs typeface="Times New Roman" panose="02020603050405020304" pitchFamily="18" charset="0"/>
            </a:rPr>
            <a:t>Community opposition in some instances</a:t>
          </a:r>
        </a:p>
      </dsp:txBody>
      <dsp:txXfrm>
        <a:off x="0" y="3483920"/>
        <a:ext cx="10851698" cy="1452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2FFBE-7839-4E3E-B27F-A916AA511895}">
      <dsp:nvSpPr>
        <dsp:cNvPr id="0" name=""/>
        <dsp:cNvSpPr/>
      </dsp:nvSpPr>
      <dsp:spPr>
        <a:xfrm>
          <a:off x="0" y="80523"/>
          <a:ext cx="10933454" cy="9360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t>Community opposition </a:t>
          </a:r>
          <a:r>
            <a:rPr lang="en-US" sz="4000" kern="1200"/>
            <a:t>in some instances</a:t>
          </a:r>
        </a:p>
      </dsp:txBody>
      <dsp:txXfrm>
        <a:off x="45692" y="126215"/>
        <a:ext cx="10842070" cy="844616"/>
      </dsp:txXfrm>
    </dsp:sp>
    <dsp:sp modelId="{297BCA2B-B262-49FC-8EF4-F73BE63D0368}">
      <dsp:nvSpPr>
        <dsp:cNvPr id="0" name=""/>
        <dsp:cNvSpPr/>
      </dsp:nvSpPr>
      <dsp:spPr>
        <a:xfrm>
          <a:off x="0" y="1016524"/>
          <a:ext cx="10933454"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50800" rIns="284480" bIns="50800" numCol="1" spcCol="1270" anchor="t" anchorCtr="0">
          <a:noAutofit/>
        </a:bodyPr>
        <a:lstStyle/>
        <a:p>
          <a:pPr marL="285750" lvl="1" indent="-285750" algn="l" defTabSz="1377950">
            <a:lnSpc>
              <a:spcPct val="90000"/>
            </a:lnSpc>
            <a:spcBef>
              <a:spcPct val="0"/>
            </a:spcBef>
            <a:spcAft>
              <a:spcPct val="20000"/>
            </a:spcAft>
            <a:buFont typeface="Symbol" panose="05050102010706020507" pitchFamily="18" charset="2"/>
            <a:buChar char=""/>
          </a:pPr>
          <a:r>
            <a:rPr lang="en-US" sz="3100" kern="1200"/>
            <a:t>Adherence to long-established induced seismicity and environmental monitoring best practices</a:t>
          </a:r>
        </a:p>
        <a:p>
          <a:pPr marL="285750" lvl="1" indent="-285750" algn="l" defTabSz="1377950">
            <a:lnSpc>
              <a:spcPct val="90000"/>
            </a:lnSpc>
            <a:spcBef>
              <a:spcPct val="0"/>
            </a:spcBef>
            <a:spcAft>
              <a:spcPct val="20000"/>
            </a:spcAft>
            <a:buFont typeface="Symbol" panose="05050102010706020507" pitchFamily="18" charset="2"/>
            <a:buChar char=""/>
          </a:pPr>
          <a:r>
            <a:rPr lang="en-US" sz="3100" kern="1200"/>
            <a:t>Early, frequent, and transparent community engagement</a:t>
          </a:r>
        </a:p>
      </dsp:txBody>
      <dsp:txXfrm>
        <a:off x="0" y="1016524"/>
        <a:ext cx="10933454" cy="14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2C53F-4417-4758-9FCF-B611E9343D30}">
      <dsp:nvSpPr>
        <dsp:cNvPr id="0" name=""/>
        <dsp:cNvSpPr/>
      </dsp:nvSpPr>
      <dsp:spPr>
        <a:xfrm>
          <a:off x="0" y="67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66DF-3260-4F4B-A97A-FDCAB777974A}">
      <dsp:nvSpPr>
        <dsp:cNvPr id="0" name=""/>
        <dsp:cNvSpPr/>
      </dsp:nvSpPr>
      <dsp:spPr>
        <a:xfrm>
          <a:off x="0" y="67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Next-generation geothermal technologies </a:t>
          </a:r>
          <a:r>
            <a:rPr lang="en-US" sz="1800" b="1" kern="1200"/>
            <a:t>create their own reservoirs </a:t>
          </a:r>
          <a:r>
            <a:rPr lang="en-US" sz="1800" kern="1200"/>
            <a:t>from ubiquitous hot rock, which expands the availability of geothermal resources in the United States from 40 GW to over 5,000 GW.</a:t>
          </a:r>
        </a:p>
      </dsp:txBody>
      <dsp:txXfrm>
        <a:off x="0" y="677"/>
        <a:ext cx="10933454" cy="1109355"/>
      </dsp:txXfrm>
    </dsp:sp>
    <dsp:sp modelId="{2984D63C-00A9-44BC-8B03-B92AE4E5A290}">
      <dsp:nvSpPr>
        <dsp:cNvPr id="0" name=""/>
        <dsp:cNvSpPr/>
      </dsp:nvSpPr>
      <dsp:spPr>
        <a:xfrm>
          <a:off x="0" y="111003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0714F-1350-45F6-BEAD-2AD13CC55E8B}">
      <dsp:nvSpPr>
        <dsp:cNvPr id="0" name=""/>
        <dsp:cNvSpPr/>
      </dsp:nvSpPr>
      <dsp:spPr>
        <a:xfrm>
          <a:off x="0" y="111003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Next-generation geothermal can </a:t>
          </a:r>
          <a:r>
            <a:rPr lang="en-US" sz="1800" b="1" kern="1200"/>
            <a:t>economically provide 90 GW of the 700 – 900 GW of clean, firm power </a:t>
          </a:r>
          <a:r>
            <a:rPr lang="en-US" sz="1800" kern="1200"/>
            <a:t>needed for a decarbonized economy by 2050, and technical and market factors such as limited land available for other renewables and the rate that other key technologies develop can triple expected deployment to over </a:t>
          </a:r>
          <a:r>
            <a:rPr lang="en-US" sz="1800" b="1" kern="1200"/>
            <a:t>300 GW.</a:t>
          </a:r>
        </a:p>
      </dsp:txBody>
      <dsp:txXfrm>
        <a:off x="0" y="1110032"/>
        <a:ext cx="10933454" cy="1109355"/>
      </dsp:txXfrm>
    </dsp:sp>
    <dsp:sp modelId="{A6D18852-DAE9-4A3F-92FA-0038DBA19871}">
      <dsp:nvSpPr>
        <dsp:cNvPr id="0" name=""/>
        <dsp:cNvSpPr/>
      </dsp:nvSpPr>
      <dsp:spPr>
        <a:xfrm>
          <a:off x="0" y="221938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4427A-19C8-4224-B5DB-6EEAC3FD4FBC}">
      <dsp:nvSpPr>
        <dsp:cNvPr id="0" name=""/>
        <dsp:cNvSpPr/>
      </dsp:nvSpPr>
      <dsp:spPr>
        <a:xfrm>
          <a:off x="0" y="221938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b="1" kern="1200"/>
            <a:t>Rapidly</a:t>
          </a:r>
          <a:r>
            <a:rPr lang="en-US" sz="1800" kern="1200"/>
            <a:t> </a:t>
          </a:r>
          <a:r>
            <a:rPr lang="en-US" sz="1800" b="1" kern="1200"/>
            <a:t>increasing projections of electricity demand </a:t>
          </a:r>
          <a:r>
            <a:rPr lang="en-US" sz="1800" kern="1200"/>
            <a:t>are driving increased need for clean firm power, which already commands a price premium in some cases; PPAs today are signed between </a:t>
          </a:r>
          <a:r>
            <a:rPr lang="en-US" sz="1800" b="1" kern="1200"/>
            <a:t>$70-100/MWh</a:t>
          </a:r>
          <a:r>
            <a:rPr lang="en-US" sz="1800" kern="1200"/>
            <a:t>, $20-50/MWh more than the average solar PPA in North America.</a:t>
          </a:r>
        </a:p>
      </dsp:txBody>
      <dsp:txXfrm>
        <a:off x="0" y="2219387"/>
        <a:ext cx="10933454" cy="1109355"/>
      </dsp:txXfrm>
    </dsp:sp>
    <dsp:sp modelId="{DB8C3282-385C-42F6-87D9-78D90AB1FB6F}">
      <dsp:nvSpPr>
        <dsp:cNvPr id="0" name=""/>
        <dsp:cNvSpPr/>
      </dsp:nvSpPr>
      <dsp:spPr>
        <a:xfrm>
          <a:off x="0" y="332874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886C5-B500-4F5D-9381-BC8E009AF365}">
      <dsp:nvSpPr>
        <dsp:cNvPr id="0" name=""/>
        <dsp:cNvSpPr/>
      </dsp:nvSpPr>
      <dsp:spPr>
        <a:xfrm>
          <a:off x="0" y="332874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Next-generation geothermal technologies can store energy in the subsurface over long durations, increasing the value proposition of the technology.  The economic deployment </a:t>
          </a:r>
          <a:r>
            <a:rPr lang="en-US" sz="1800" b="1" kern="1200"/>
            <a:t>of next-generation geothermal doubles </a:t>
          </a:r>
          <a:r>
            <a:rPr lang="en-US" sz="1800" kern="1200"/>
            <a:t>if this capacity is pursued.</a:t>
          </a:r>
        </a:p>
      </dsp:txBody>
      <dsp:txXfrm>
        <a:off x="0" y="3328742"/>
        <a:ext cx="10933454" cy="1109355"/>
      </dsp:txXfrm>
    </dsp:sp>
    <dsp:sp modelId="{91FC8442-8AB6-49C5-BD58-2C80C5AD9BB8}">
      <dsp:nvSpPr>
        <dsp:cNvPr id="0" name=""/>
        <dsp:cNvSpPr/>
      </dsp:nvSpPr>
      <dsp:spPr>
        <a:xfrm>
          <a:off x="0" y="443809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F3AAE-7C4F-4052-B2C2-97481066E884}">
      <dsp:nvSpPr>
        <dsp:cNvPr id="0" name=""/>
        <dsp:cNvSpPr/>
      </dsp:nvSpPr>
      <dsp:spPr>
        <a:xfrm>
          <a:off x="0" y="443809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The next-generation geothermal industry can leverage </a:t>
          </a:r>
          <a:r>
            <a:rPr lang="en-US" sz="1800" b="1" kern="1200"/>
            <a:t>large and existing workforces and supply chains</a:t>
          </a:r>
          <a:r>
            <a:rPr lang="en-US" sz="1800" kern="1200"/>
            <a:t>, reducing key commercial and political adoption barriers to, enable faster uptake.</a:t>
          </a:r>
        </a:p>
      </dsp:txBody>
      <dsp:txXfrm>
        <a:off x="0" y="4438097"/>
        <a:ext cx="10933454" cy="1109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2C53F-4417-4758-9FCF-B611E9343D30}">
      <dsp:nvSpPr>
        <dsp:cNvPr id="0" name=""/>
        <dsp:cNvSpPr/>
      </dsp:nvSpPr>
      <dsp:spPr>
        <a:xfrm>
          <a:off x="0" y="67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66DF-3260-4F4B-A97A-FDCAB777974A}">
      <dsp:nvSpPr>
        <dsp:cNvPr id="0" name=""/>
        <dsp:cNvSpPr/>
      </dsp:nvSpPr>
      <dsp:spPr>
        <a:xfrm>
          <a:off x="0" y="67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a:t>Despite cost-competitiveness, conventional geothermal project development is constrained by a </a:t>
          </a:r>
          <a:r>
            <a:rPr lang="en-US" sz="1900" b="1" kern="1200"/>
            <a:t>limited resource base, risk of incorrect resource characterization, inconsistent repeatability, long project lifecycles</a:t>
          </a:r>
          <a:r>
            <a:rPr lang="en-US" sz="1900" kern="1200"/>
            <a:t>, and investment perceptions shaped by </a:t>
          </a:r>
          <a:r>
            <a:rPr lang="en-US" sz="1900" b="1" kern="1200"/>
            <a:t>select project failures</a:t>
          </a:r>
          <a:r>
            <a:rPr lang="en-US" sz="1900" kern="1200"/>
            <a:t>. </a:t>
          </a:r>
        </a:p>
      </dsp:txBody>
      <dsp:txXfrm>
        <a:off x="0" y="677"/>
        <a:ext cx="10933454" cy="1109355"/>
      </dsp:txXfrm>
    </dsp:sp>
    <dsp:sp modelId="{36E84946-2C1F-4657-A92A-F78DDD8830C5}">
      <dsp:nvSpPr>
        <dsp:cNvPr id="0" name=""/>
        <dsp:cNvSpPr/>
      </dsp:nvSpPr>
      <dsp:spPr>
        <a:xfrm>
          <a:off x="0" y="111003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39C14-55DC-4F09-8B68-DF528793C508}">
      <dsp:nvSpPr>
        <dsp:cNvPr id="0" name=""/>
        <dsp:cNvSpPr/>
      </dsp:nvSpPr>
      <dsp:spPr>
        <a:xfrm>
          <a:off x="0" y="111003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a:t>Next-generation geothermal technologies </a:t>
          </a:r>
          <a:r>
            <a:rPr lang="en-US" sz="1900" b="1" kern="1200"/>
            <a:t>transfer risk from resource identification to engineering capabilities</a:t>
          </a:r>
          <a:r>
            <a:rPr lang="en-US" sz="1900" kern="1200"/>
            <a:t>, creating the potential to sidestep issues that have traditionally held back the geothermal industry. </a:t>
          </a:r>
        </a:p>
      </dsp:txBody>
      <dsp:txXfrm>
        <a:off x="0" y="1110032"/>
        <a:ext cx="10933454" cy="1109355"/>
      </dsp:txXfrm>
    </dsp:sp>
    <dsp:sp modelId="{37B06F25-E394-4E4F-8ABE-272B982DDD4D}">
      <dsp:nvSpPr>
        <dsp:cNvPr id="0" name=""/>
        <dsp:cNvSpPr/>
      </dsp:nvSpPr>
      <dsp:spPr>
        <a:xfrm>
          <a:off x="0" y="221938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0A95A-D347-435C-8324-70D5CAB83F78}">
      <dsp:nvSpPr>
        <dsp:cNvPr id="0" name=""/>
        <dsp:cNvSpPr/>
      </dsp:nvSpPr>
      <dsp:spPr>
        <a:xfrm>
          <a:off x="0" y="221938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a:t>Iterative improvements enabled by modularity in drilling operations have </a:t>
          </a:r>
          <a:r>
            <a:rPr lang="en-US" sz="1900" b="1" kern="1200"/>
            <a:t>cut next-generation drilling costs in half over the last year</a:t>
          </a:r>
          <a:r>
            <a:rPr lang="en-US" sz="1900" kern="1200"/>
            <a:t>. </a:t>
          </a:r>
        </a:p>
      </dsp:txBody>
      <dsp:txXfrm>
        <a:off x="0" y="2219387"/>
        <a:ext cx="10933454" cy="1109355"/>
      </dsp:txXfrm>
    </dsp:sp>
    <dsp:sp modelId="{98F44F58-5F26-4BBA-A816-2A9CF0C29DF9}">
      <dsp:nvSpPr>
        <dsp:cNvPr id="0" name=""/>
        <dsp:cNvSpPr/>
      </dsp:nvSpPr>
      <dsp:spPr>
        <a:xfrm>
          <a:off x="0" y="332874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96BE8-A5B7-45DD-9697-3F4B027138E7}">
      <dsp:nvSpPr>
        <dsp:cNvPr id="0" name=""/>
        <dsp:cNvSpPr/>
      </dsp:nvSpPr>
      <dsp:spPr>
        <a:xfrm>
          <a:off x="0" y="332874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b="1" kern="1200"/>
            <a:t>DOE’s EGS Energy </a:t>
          </a:r>
          <a:r>
            <a:rPr lang="en-US" sz="1900" b="1" kern="1200" err="1"/>
            <a:t>Earthshot</a:t>
          </a:r>
          <a:r>
            <a:rPr lang="en-US" sz="1900" b="1" kern="1200"/>
            <a:t> target of $45/MWh is achievable, making EGS cost-competitive with other clean firm energy technologies by 2035.</a:t>
          </a:r>
        </a:p>
      </dsp:txBody>
      <dsp:txXfrm>
        <a:off x="0" y="3328742"/>
        <a:ext cx="10933454" cy="1109355"/>
      </dsp:txXfrm>
    </dsp:sp>
    <dsp:sp modelId="{74D01942-FB3B-4E7B-894B-64B1B984643C}">
      <dsp:nvSpPr>
        <dsp:cNvPr id="0" name=""/>
        <dsp:cNvSpPr/>
      </dsp:nvSpPr>
      <dsp:spPr>
        <a:xfrm>
          <a:off x="0" y="443809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5B03F-2C58-4FC9-9D0D-EDA3F4903DC3}">
      <dsp:nvSpPr>
        <dsp:cNvPr id="0" name=""/>
        <dsp:cNvSpPr/>
      </dsp:nvSpPr>
      <dsp:spPr>
        <a:xfrm>
          <a:off x="0" y="443809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b="1" kern="1200"/>
            <a:t>Recent advances have catalyzed substantial recent momentum in the next-generation geothermal market</a:t>
          </a:r>
          <a:endParaRPr lang="en-US" sz="1900" kern="1200"/>
        </a:p>
      </dsp:txBody>
      <dsp:txXfrm>
        <a:off x="0" y="4438097"/>
        <a:ext cx="10933454" cy="1109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2C53F-4417-4758-9FCF-B611E9343D30}">
      <dsp:nvSpPr>
        <dsp:cNvPr id="0" name=""/>
        <dsp:cNvSpPr/>
      </dsp:nvSpPr>
      <dsp:spPr>
        <a:xfrm>
          <a:off x="0" y="67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66DF-3260-4F4B-A97A-FDCAB777974A}">
      <dsp:nvSpPr>
        <dsp:cNvPr id="0" name=""/>
        <dsp:cNvSpPr/>
      </dsp:nvSpPr>
      <dsp:spPr>
        <a:xfrm>
          <a:off x="0" y="67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The next-generation geothermal industry is characterized by a combination of </a:t>
          </a:r>
          <a:r>
            <a:rPr lang="en-US" sz="1800" b="1" kern="1200"/>
            <a:t>unusually high up-front costs</a:t>
          </a:r>
          <a:r>
            <a:rPr lang="en-US" sz="1800" kern="1200"/>
            <a:t>, plus a maturation timeline that includes not only reductions in key risk, but also a resource base that increases mainly as new projects are developed</a:t>
          </a:r>
        </a:p>
      </dsp:txBody>
      <dsp:txXfrm>
        <a:off x="0" y="677"/>
        <a:ext cx="10933454" cy="1109355"/>
      </dsp:txXfrm>
    </dsp:sp>
    <dsp:sp modelId="{76644984-C712-427B-9A10-A0526F4C7EFD}">
      <dsp:nvSpPr>
        <dsp:cNvPr id="0" name=""/>
        <dsp:cNvSpPr/>
      </dsp:nvSpPr>
      <dsp:spPr>
        <a:xfrm>
          <a:off x="0" y="111003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53249-5BEC-4F2A-914C-86417C2EE2CF}">
      <dsp:nvSpPr>
        <dsp:cNvPr id="0" name=""/>
        <dsp:cNvSpPr/>
      </dsp:nvSpPr>
      <dsp:spPr>
        <a:xfrm>
          <a:off x="0" y="111003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Demonstration in </a:t>
          </a:r>
          <a:r>
            <a:rPr lang="en-US" sz="1800" b="1" kern="1200"/>
            <a:t>5-10 separate geologic settings </a:t>
          </a:r>
          <a:r>
            <a:rPr lang="en-US" sz="1800" kern="1200"/>
            <a:t>can reduce risk and verify resource availability, catalyzing </a:t>
          </a:r>
          <a:r>
            <a:rPr lang="en-US" sz="1800" b="1" kern="1200"/>
            <a:t>commercial liftoff in the U.S. by 2030</a:t>
          </a:r>
          <a:r>
            <a:rPr lang="en-US" sz="1800" kern="1200"/>
            <a:t>. This corresponds to 100+ developments, </a:t>
          </a:r>
          <a:r>
            <a:rPr lang="en-US" sz="1800" b="1" kern="1200"/>
            <a:t>2 to 5 GW </a:t>
          </a:r>
          <a:r>
            <a:rPr lang="en-US" sz="1800" kern="1200"/>
            <a:t>of overall deployment, and </a:t>
          </a:r>
          <a:r>
            <a:rPr lang="en-US" sz="1800" b="1" kern="1200"/>
            <a:t>$20-25B </a:t>
          </a:r>
          <a:r>
            <a:rPr lang="en-US" sz="1800" kern="1200"/>
            <a:t>of investment before 2030. </a:t>
          </a:r>
        </a:p>
      </dsp:txBody>
      <dsp:txXfrm>
        <a:off x="0" y="1110032"/>
        <a:ext cx="10933454" cy="1109355"/>
      </dsp:txXfrm>
    </dsp:sp>
    <dsp:sp modelId="{CFEF83C9-CDC6-4922-ADD5-7DCA6C334DC3}">
      <dsp:nvSpPr>
        <dsp:cNvPr id="0" name=""/>
        <dsp:cNvSpPr/>
      </dsp:nvSpPr>
      <dsp:spPr>
        <a:xfrm>
          <a:off x="0" y="221938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3C1CE-3258-46FE-B0D2-389E956366CC}">
      <dsp:nvSpPr>
        <dsp:cNvPr id="0" name=""/>
        <dsp:cNvSpPr/>
      </dsp:nvSpPr>
      <dsp:spPr>
        <a:xfrm>
          <a:off x="0" y="221938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To reach scale by 2050, next-generation geothermal will require an </a:t>
          </a:r>
          <a:r>
            <a:rPr lang="en-US" sz="1800" b="1" kern="1200"/>
            <a:t>additional $225-250B </a:t>
          </a:r>
          <a:r>
            <a:rPr lang="en-US" sz="1800" kern="1200"/>
            <a:t>in investment, driven by a new ecosystem of developers, investors, utilities, and other offtakers, and leveraging existing workforces and supply chains.</a:t>
          </a:r>
        </a:p>
      </dsp:txBody>
      <dsp:txXfrm>
        <a:off x="0" y="2219387"/>
        <a:ext cx="10933454" cy="1109355"/>
      </dsp:txXfrm>
    </dsp:sp>
    <dsp:sp modelId="{CD506BD8-7471-4280-B138-DE2861247738}">
      <dsp:nvSpPr>
        <dsp:cNvPr id="0" name=""/>
        <dsp:cNvSpPr/>
      </dsp:nvSpPr>
      <dsp:spPr>
        <a:xfrm>
          <a:off x="0" y="3328742"/>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E0DAB-FB4F-40DD-9468-2997B75EFF59}">
      <dsp:nvSpPr>
        <dsp:cNvPr id="0" name=""/>
        <dsp:cNvSpPr/>
      </dsp:nvSpPr>
      <dsp:spPr>
        <a:xfrm>
          <a:off x="0" y="3328742"/>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b="1" kern="1200"/>
            <a:t>RD&amp;D and iteration</a:t>
          </a:r>
          <a:r>
            <a:rPr lang="en-US" sz="1800" kern="1200"/>
            <a:t> within drilling and hydraulic fracturing will drive cost reductions as was observed in the oil &amp; gas industry throughout market maturation, and </a:t>
          </a:r>
          <a:r>
            <a:rPr lang="en-US" sz="1800" b="1" kern="1200"/>
            <a:t>breakthroughs in drilling and resource characterization </a:t>
          </a:r>
          <a:r>
            <a:rPr lang="en-US" sz="1800" kern="1200"/>
            <a:t>can further expand potential.</a:t>
          </a:r>
        </a:p>
      </dsp:txBody>
      <dsp:txXfrm>
        <a:off x="0" y="3328742"/>
        <a:ext cx="10933454" cy="1109355"/>
      </dsp:txXfrm>
    </dsp:sp>
    <dsp:sp modelId="{E71EFABB-9CEB-4867-8298-5E54D7DFF762}">
      <dsp:nvSpPr>
        <dsp:cNvPr id="0" name=""/>
        <dsp:cNvSpPr/>
      </dsp:nvSpPr>
      <dsp:spPr>
        <a:xfrm>
          <a:off x="0" y="4438097"/>
          <a:ext cx="10933454"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8AFF6-1961-4245-8863-01A56EC11C6A}">
      <dsp:nvSpPr>
        <dsp:cNvPr id="0" name=""/>
        <dsp:cNvSpPr/>
      </dsp:nvSpPr>
      <dsp:spPr>
        <a:xfrm>
          <a:off x="0" y="4438097"/>
          <a:ext cx="10933454" cy="110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a:t>At different market maturities, different development models apply.  At low maturity, equity investors dominate, but as maturity increases, </a:t>
          </a:r>
          <a:r>
            <a:rPr lang="en-US" sz="1800" b="1" kern="1200"/>
            <a:t>a wider array of developer classes leveraging project finance could dominate.</a:t>
          </a:r>
        </a:p>
      </dsp:txBody>
      <dsp:txXfrm>
        <a:off x="0" y="4438097"/>
        <a:ext cx="10933454" cy="1109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83B3-618D-45E6-B8EC-54FC8B910219}">
      <dsp:nvSpPr>
        <dsp:cNvPr id="0" name=""/>
        <dsp:cNvSpPr/>
      </dsp:nvSpPr>
      <dsp:spPr>
        <a:xfrm>
          <a:off x="0" y="2447"/>
          <a:ext cx="10933454" cy="421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b="1" kern="1200"/>
            <a:t>High up-front costs &amp; risks </a:t>
          </a:r>
          <a:r>
            <a:rPr lang="en-US" sz="1800" kern="1200"/>
            <a:t>constraining development capital and limiting geographic reach.</a:t>
          </a:r>
        </a:p>
      </dsp:txBody>
      <dsp:txXfrm>
        <a:off x="20561" y="23008"/>
        <a:ext cx="10892332" cy="380078"/>
      </dsp:txXfrm>
    </dsp:sp>
    <dsp:sp modelId="{4DC8D8D4-266C-446E-8B61-B6AC91D8419F}">
      <dsp:nvSpPr>
        <dsp:cNvPr id="0" name=""/>
        <dsp:cNvSpPr/>
      </dsp:nvSpPr>
      <dsp:spPr>
        <a:xfrm>
          <a:off x="0" y="423647"/>
          <a:ext cx="10933454"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en-US" sz="1400" kern="1200"/>
            <a:t>About $5 billion out of the $20-25 billion of capital formation in the liftoff phase to finance the validation suite of first-of-a-kind (FOAK) developments in varied geologies, sourced from governments, equity investments, corporate venture or strategic investor-offtakers, or oil &amp; gas </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Market signals, such as high-valued PPAs, to motivate investment in initial loss-leaders</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In-field testing and innovation at active geothermal developments through RD&amp;D spending</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New financial products to reduce drilling costs, such as public/private cost-share agreements and drilling insurance programs</a:t>
          </a:r>
        </a:p>
      </dsp:txBody>
      <dsp:txXfrm>
        <a:off x="0" y="423647"/>
        <a:ext cx="10933454" cy="1304100"/>
      </dsp:txXfrm>
    </dsp:sp>
    <dsp:sp modelId="{579C237C-B29B-499B-BE9C-CD95DA116904}">
      <dsp:nvSpPr>
        <dsp:cNvPr id="0" name=""/>
        <dsp:cNvSpPr/>
      </dsp:nvSpPr>
      <dsp:spPr>
        <a:xfrm>
          <a:off x="0" y="1727747"/>
          <a:ext cx="10933454" cy="421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Perceived &amp; actual operability risk for deployments </a:t>
          </a:r>
          <a:r>
            <a:rPr lang="en-US" sz="1800" kern="1200"/>
            <a:t>constraining demand and investor appetite</a:t>
          </a:r>
        </a:p>
      </dsp:txBody>
      <dsp:txXfrm>
        <a:off x="20561" y="1748308"/>
        <a:ext cx="10892332" cy="380078"/>
      </dsp:txXfrm>
    </dsp:sp>
    <dsp:sp modelId="{3E6AF055-24BC-4D5C-89D7-06101398E068}">
      <dsp:nvSpPr>
        <dsp:cNvPr id="0" name=""/>
        <dsp:cNvSpPr/>
      </dsp:nvSpPr>
      <dsp:spPr>
        <a:xfrm>
          <a:off x="0" y="2148947"/>
          <a:ext cx="1093345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en-US" sz="1400" kern="1200"/>
            <a:t>Strategic demonstration siting and data dissemination from 10+ early deployments to show sustained  power production</a:t>
          </a:r>
        </a:p>
      </dsp:txBody>
      <dsp:txXfrm>
        <a:off x="0" y="2148947"/>
        <a:ext cx="10933454" cy="298080"/>
      </dsp:txXfrm>
    </dsp:sp>
    <dsp:sp modelId="{02080AB2-D9A9-4FBA-9D8B-D6E46D4331CF}">
      <dsp:nvSpPr>
        <dsp:cNvPr id="0" name=""/>
        <dsp:cNvSpPr/>
      </dsp:nvSpPr>
      <dsp:spPr>
        <a:xfrm>
          <a:off x="0" y="2447027"/>
          <a:ext cx="10933454" cy="421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Long and unpredictable development lifecycles </a:t>
          </a:r>
          <a:r>
            <a:rPr lang="en-US" sz="1800" kern="1200"/>
            <a:t>driven by permitting and interconnection</a:t>
          </a:r>
        </a:p>
      </dsp:txBody>
      <dsp:txXfrm>
        <a:off x="20561" y="2467588"/>
        <a:ext cx="10892332" cy="380078"/>
      </dsp:txXfrm>
    </dsp:sp>
    <dsp:sp modelId="{3CFA06FF-01C9-44D4-8633-50E30C0F1B38}">
      <dsp:nvSpPr>
        <dsp:cNvPr id="0" name=""/>
        <dsp:cNvSpPr/>
      </dsp:nvSpPr>
      <dsp:spPr>
        <a:xfrm>
          <a:off x="0" y="2868227"/>
          <a:ext cx="10933454"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en-US" sz="1400" kern="1200"/>
            <a:t>Allowing for combining and streamlining of specific steps in permitting process, where authorized. </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Technology changes that allow certain steps to occur in tandem</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Continued and increased support for permitting agency capacity, where authorized. </a:t>
          </a:r>
        </a:p>
      </dsp:txBody>
      <dsp:txXfrm>
        <a:off x="0" y="2868227"/>
        <a:ext cx="10933454" cy="689310"/>
      </dsp:txXfrm>
    </dsp:sp>
    <dsp:sp modelId="{DF4F019C-6BA7-411B-9005-E774CA25284C}">
      <dsp:nvSpPr>
        <dsp:cNvPr id="0" name=""/>
        <dsp:cNvSpPr/>
      </dsp:nvSpPr>
      <dsp:spPr>
        <a:xfrm>
          <a:off x="0" y="3557537"/>
          <a:ext cx="10933454" cy="421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Existing business models </a:t>
          </a:r>
          <a:r>
            <a:rPr lang="en-US" sz="1800" kern="1200"/>
            <a:t>undervaluing the potential of next-generation geothermal </a:t>
          </a:r>
        </a:p>
      </dsp:txBody>
      <dsp:txXfrm>
        <a:off x="20561" y="3578098"/>
        <a:ext cx="10892332" cy="380078"/>
      </dsp:txXfrm>
    </dsp:sp>
    <dsp:sp modelId="{F8A65A00-D618-4E2C-BAF5-A2EC4E797991}">
      <dsp:nvSpPr>
        <dsp:cNvPr id="0" name=""/>
        <dsp:cNvSpPr/>
      </dsp:nvSpPr>
      <dsp:spPr>
        <a:xfrm>
          <a:off x="0" y="3978737"/>
          <a:ext cx="10933454"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en-US" sz="1400" kern="1200"/>
            <a:t>Planning policies that incentivize higher-cost, higher-value power</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Leverage flexible geothermal operations to capture highest-value power</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New offtake models, e.g. subsurface developers providing heat for multiple purposes</a:t>
          </a:r>
        </a:p>
      </dsp:txBody>
      <dsp:txXfrm>
        <a:off x="0" y="3978737"/>
        <a:ext cx="10933454" cy="689310"/>
      </dsp:txXfrm>
    </dsp:sp>
    <dsp:sp modelId="{6522FFBE-7839-4E3E-B27F-A916AA511895}">
      <dsp:nvSpPr>
        <dsp:cNvPr id="0" name=""/>
        <dsp:cNvSpPr/>
      </dsp:nvSpPr>
      <dsp:spPr>
        <a:xfrm>
          <a:off x="0" y="4668047"/>
          <a:ext cx="10933454" cy="4212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Community opposition </a:t>
          </a:r>
          <a:r>
            <a:rPr lang="en-US" sz="1800" kern="1200"/>
            <a:t>in some instances</a:t>
          </a:r>
        </a:p>
      </dsp:txBody>
      <dsp:txXfrm>
        <a:off x="20561" y="4688608"/>
        <a:ext cx="10892332" cy="380078"/>
      </dsp:txXfrm>
    </dsp:sp>
    <dsp:sp modelId="{297BCA2B-B262-49FC-8EF4-F73BE63D0368}">
      <dsp:nvSpPr>
        <dsp:cNvPr id="0" name=""/>
        <dsp:cNvSpPr/>
      </dsp:nvSpPr>
      <dsp:spPr>
        <a:xfrm>
          <a:off x="0" y="5089247"/>
          <a:ext cx="10933454"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en-US" sz="1400" kern="1200"/>
            <a:t>Adherence to long-established induced seismicity and environmental monitoring best practices</a:t>
          </a:r>
        </a:p>
        <a:p>
          <a:pPr marL="114300" lvl="1" indent="-114300" algn="l" defTabSz="622300">
            <a:lnSpc>
              <a:spcPct val="90000"/>
            </a:lnSpc>
            <a:spcBef>
              <a:spcPct val="0"/>
            </a:spcBef>
            <a:spcAft>
              <a:spcPct val="20000"/>
            </a:spcAft>
            <a:buFont typeface="Symbol" panose="05050102010706020507" pitchFamily="18" charset="2"/>
            <a:buChar char=""/>
          </a:pPr>
          <a:r>
            <a:rPr lang="en-US" sz="1400" kern="1200"/>
            <a:t>Early, frequent, and transparent community engagement</a:t>
          </a:r>
        </a:p>
      </dsp:txBody>
      <dsp:txXfrm>
        <a:off x="0" y="5089247"/>
        <a:ext cx="10933454" cy="456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83B3-618D-45E6-B8EC-54FC8B910219}">
      <dsp:nvSpPr>
        <dsp:cNvPr id="0" name=""/>
        <dsp:cNvSpPr/>
      </dsp:nvSpPr>
      <dsp:spPr>
        <a:xfrm>
          <a:off x="0" y="130947"/>
          <a:ext cx="10933454" cy="4680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1" kern="1200"/>
            <a:t>High up-front costs &amp; risks </a:t>
          </a:r>
          <a:r>
            <a:rPr lang="en-US" sz="2000" kern="1200"/>
            <a:t>constraining development capital and limiting geographic reach.</a:t>
          </a:r>
        </a:p>
      </dsp:txBody>
      <dsp:txXfrm>
        <a:off x="22846" y="153793"/>
        <a:ext cx="10887762" cy="422308"/>
      </dsp:txXfrm>
    </dsp:sp>
    <dsp:sp modelId="{4DC8D8D4-266C-446E-8B61-B6AC91D8419F}">
      <dsp:nvSpPr>
        <dsp:cNvPr id="0" name=""/>
        <dsp:cNvSpPr/>
      </dsp:nvSpPr>
      <dsp:spPr>
        <a:xfrm>
          <a:off x="0" y="598947"/>
          <a:ext cx="10933454" cy="169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5400" rIns="142240" bIns="25400" numCol="1" spcCol="1270" anchor="t" anchorCtr="0">
          <a:noAutofit/>
        </a:bodyPr>
        <a:lstStyle/>
        <a:p>
          <a:pPr marL="171450" lvl="1" indent="-171450" algn="l" defTabSz="711200">
            <a:lnSpc>
              <a:spcPct val="90000"/>
            </a:lnSpc>
            <a:spcBef>
              <a:spcPct val="0"/>
            </a:spcBef>
            <a:spcAft>
              <a:spcPct val="20000"/>
            </a:spcAft>
            <a:buFont typeface="Symbol" panose="05050102010706020507" pitchFamily="18" charset="2"/>
            <a:buChar char=""/>
          </a:pPr>
          <a:r>
            <a:rPr lang="en-US" sz="1600" kern="1200"/>
            <a:t>About $5 billion out of the $20-25 billion of capital formation in the liftoff phase to finance the validation suite of first-of-a-kind (FOAK) developments in varied geologies, sourced from governments, equity investments, corporate venture or strategic investor-offtakers, or oil &amp; gas </a:t>
          </a:r>
        </a:p>
        <a:p>
          <a:pPr marL="171450" lvl="1" indent="-171450" algn="l" defTabSz="711200">
            <a:lnSpc>
              <a:spcPct val="90000"/>
            </a:lnSpc>
            <a:spcBef>
              <a:spcPct val="0"/>
            </a:spcBef>
            <a:spcAft>
              <a:spcPct val="20000"/>
            </a:spcAft>
            <a:buFont typeface="Symbol" panose="05050102010706020507" pitchFamily="18" charset="2"/>
            <a:buChar char=""/>
          </a:pPr>
          <a:r>
            <a:rPr lang="en-US" sz="1600" kern="1200"/>
            <a:t>Market signals, such as high-valued PPAs, to motivate investment in initial loss-leaders</a:t>
          </a:r>
        </a:p>
        <a:p>
          <a:pPr marL="171450" lvl="1" indent="-171450" algn="l" defTabSz="711200">
            <a:lnSpc>
              <a:spcPct val="90000"/>
            </a:lnSpc>
            <a:spcBef>
              <a:spcPct val="0"/>
            </a:spcBef>
            <a:spcAft>
              <a:spcPct val="20000"/>
            </a:spcAft>
            <a:buFont typeface="Symbol" panose="05050102010706020507" pitchFamily="18" charset="2"/>
            <a:buChar char=""/>
          </a:pPr>
          <a:r>
            <a:rPr lang="en-US" sz="1600" kern="1200"/>
            <a:t>In-field testing and innovation at active geothermal developments through RD&amp;D spending</a:t>
          </a:r>
        </a:p>
        <a:p>
          <a:pPr marL="171450" lvl="1" indent="-171450" algn="l" defTabSz="711200">
            <a:lnSpc>
              <a:spcPct val="90000"/>
            </a:lnSpc>
            <a:spcBef>
              <a:spcPct val="0"/>
            </a:spcBef>
            <a:spcAft>
              <a:spcPct val="20000"/>
            </a:spcAft>
            <a:buFont typeface="Symbol" panose="05050102010706020507" pitchFamily="18" charset="2"/>
            <a:buChar char=""/>
          </a:pPr>
          <a:r>
            <a:rPr lang="en-US" sz="1600" kern="1200"/>
            <a:t>New financial products to reduce drilling costs, such as public/private cost-share agreements and drilling insurance programs</a:t>
          </a:r>
        </a:p>
      </dsp:txBody>
      <dsp:txXfrm>
        <a:off x="0" y="598947"/>
        <a:ext cx="10933454" cy="1697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C237C-B29B-499B-BE9C-CD95DA116904}">
      <dsp:nvSpPr>
        <dsp:cNvPr id="0" name=""/>
        <dsp:cNvSpPr/>
      </dsp:nvSpPr>
      <dsp:spPr>
        <a:xfrm>
          <a:off x="0" y="25760"/>
          <a:ext cx="10933454" cy="18427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Perceived &amp; actual operability risk for deployments </a:t>
          </a:r>
          <a:r>
            <a:rPr lang="en-US" sz="3500" kern="1200"/>
            <a:t>constraining demand and investor appetite</a:t>
          </a:r>
        </a:p>
      </dsp:txBody>
      <dsp:txXfrm>
        <a:off x="89956" y="115716"/>
        <a:ext cx="10753542" cy="1662837"/>
      </dsp:txXfrm>
    </dsp:sp>
    <dsp:sp modelId="{3E6AF055-24BC-4D5C-89D7-06101398E068}">
      <dsp:nvSpPr>
        <dsp:cNvPr id="0" name=""/>
        <dsp:cNvSpPr/>
      </dsp:nvSpPr>
      <dsp:spPr>
        <a:xfrm>
          <a:off x="0" y="1868510"/>
          <a:ext cx="10933454"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44450" rIns="248920" bIns="44450" numCol="1" spcCol="1270" anchor="t" anchorCtr="0">
          <a:noAutofit/>
        </a:bodyPr>
        <a:lstStyle/>
        <a:p>
          <a:pPr marL="228600" lvl="1" indent="-228600" algn="l" defTabSz="1200150">
            <a:lnSpc>
              <a:spcPct val="90000"/>
            </a:lnSpc>
            <a:spcBef>
              <a:spcPct val="0"/>
            </a:spcBef>
            <a:spcAft>
              <a:spcPct val="20000"/>
            </a:spcAft>
            <a:buFont typeface="Symbol" panose="05050102010706020507" pitchFamily="18" charset="2"/>
            <a:buChar char=""/>
          </a:pPr>
          <a:r>
            <a:rPr lang="en-US" sz="2700" kern="1200"/>
            <a:t>Strategic demonstration siting and data dissemination from 10+ early deployments to show sustained power production</a:t>
          </a:r>
        </a:p>
      </dsp:txBody>
      <dsp:txXfrm>
        <a:off x="0" y="1868510"/>
        <a:ext cx="10933454" cy="815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0AB2-D9A9-4FBA-9D8B-D6E46D4331CF}">
      <dsp:nvSpPr>
        <dsp:cNvPr id="0" name=""/>
        <dsp:cNvSpPr/>
      </dsp:nvSpPr>
      <dsp:spPr>
        <a:xfrm>
          <a:off x="0" y="68273"/>
          <a:ext cx="10933454" cy="4680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Long and unpredictable development lifecycles </a:t>
          </a:r>
          <a:r>
            <a:rPr lang="en-US" sz="2000" kern="1200"/>
            <a:t>driven by permitting and interconnection</a:t>
          </a:r>
        </a:p>
      </dsp:txBody>
      <dsp:txXfrm>
        <a:off x="22846" y="91119"/>
        <a:ext cx="10887762" cy="422308"/>
      </dsp:txXfrm>
    </dsp:sp>
    <dsp:sp modelId="{3CFA06FF-01C9-44D4-8633-50E30C0F1B38}">
      <dsp:nvSpPr>
        <dsp:cNvPr id="0" name=""/>
        <dsp:cNvSpPr/>
      </dsp:nvSpPr>
      <dsp:spPr>
        <a:xfrm>
          <a:off x="0" y="536274"/>
          <a:ext cx="10933454"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25400" rIns="142240" bIns="25400" numCol="1" spcCol="1270" anchor="t" anchorCtr="0">
          <a:noAutofit/>
        </a:bodyPr>
        <a:lstStyle/>
        <a:p>
          <a:pPr marL="171450" lvl="1" indent="-171450" algn="l" defTabSz="711200">
            <a:lnSpc>
              <a:spcPct val="90000"/>
            </a:lnSpc>
            <a:spcBef>
              <a:spcPct val="0"/>
            </a:spcBef>
            <a:spcAft>
              <a:spcPct val="20000"/>
            </a:spcAft>
            <a:buFont typeface="Symbol" panose="05050102010706020507" pitchFamily="18" charset="2"/>
            <a:buChar char=""/>
          </a:pPr>
          <a:r>
            <a:rPr lang="en-US" sz="1600" kern="1200"/>
            <a:t>Allowing for combining and streamlining of specific steps in permitting process, where authorized. </a:t>
          </a:r>
        </a:p>
        <a:p>
          <a:pPr marL="171450" lvl="1" indent="-171450" algn="l" defTabSz="711200">
            <a:lnSpc>
              <a:spcPct val="90000"/>
            </a:lnSpc>
            <a:spcBef>
              <a:spcPct val="0"/>
            </a:spcBef>
            <a:spcAft>
              <a:spcPct val="20000"/>
            </a:spcAft>
            <a:buFont typeface="Symbol" panose="05050102010706020507" pitchFamily="18" charset="2"/>
            <a:buChar char=""/>
          </a:pPr>
          <a:r>
            <a:rPr lang="en-US" sz="1600" kern="1200"/>
            <a:t>Technology changes that allow certain steps to occur in tandem</a:t>
          </a:r>
        </a:p>
        <a:p>
          <a:pPr marL="171450" lvl="1" indent="-171450" algn="l" defTabSz="711200">
            <a:lnSpc>
              <a:spcPct val="90000"/>
            </a:lnSpc>
            <a:spcBef>
              <a:spcPct val="0"/>
            </a:spcBef>
            <a:spcAft>
              <a:spcPct val="20000"/>
            </a:spcAft>
            <a:buFont typeface="Symbol" panose="05050102010706020507" pitchFamily="18" charset="2"/>
            <a:buChar char=""/>
          </a:pPr>
          <a:r>
            <a:rPr lang="en-US" sz="1600" kern="1200"/>
            <a:t>Continued and increased support for permitting agency capacity, where authorized. </a:t>
          </a:r>
        </a:p>
      </dsp:txBody>
      <dsp:txXfrm>
        <a:off x="0" y="536274"/>
        <a:ext cx="10933454" cy="786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F019C-6BA7-411B-9005-E774CA25284C}">
      <dsp:nvSpPr>
        <dsp:cNvPr id="0" name=""/>
        <dsp:cNvSpPr/>
      </dsp:nvSpPr>
      <dsp:spPr>
        <a:xfrm>
          <a:off x="0" y="28373"/>
          <a:ext cx="10933454" cy="13513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Existing business models </a:t>
          </a:r>
          <a:r>
            <a:rPr lang="en-US" sz="3500" kern="1200"/>
            <a:t>undervaluing the potential of next-generation geothermal </a:t>
          </a:r>
        </a:p>
      </dsp:txBody>
      <dsp:txXfrm>
        <a:off x="65967" y="94340"/>
        <a:ext cx="10801520" cy="1219415"/>
      </dsp:txXfrm>
    </dsp:sp>
    <dsp:sp modelId="{F8A65A00-D618-4E2C-BAF5-A2EC4E797991}">
      <dsp:nvSpPr>
        <dsp:cNvPr id="0" name=""/>
        <dsp:cNvSpPr/>
      </dsp:nvSpPr>
      <dsp:spPr>
        <a:xfrm>
          <a:off x="0" y="1379723"/>
          <a:ext cx="10933454"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37" tIns="44450" rIns="248920" bIns="44450" numCol="1" spcCol="1270" anchor="t" anchorCtr="0">
          <a:noAutofit/>
        </a:bodyPr>
        <a:lstStyle/>
        <a:p>
          <a:pPr marL="228600" lvl="1" indent="-228600" algn="l" defTabSz="1200150">
            <a:lnSpc>
              <a:spcPct val="90000"/>
            </a:lnSpc>
            <a:spcBef>
              <a:spcPct val="0"/>
            </a:spcBef>
            <a:spcAft>
              <a:spcPct val="20000"/>
            </a:spcAft>
            <a:buFont typeface="Symbol" panose="05050102010706020507" pitchFamily="18" charset="2"/>
            <a:buChar char=""/>
          </a:pPr>
          <a:r>
            <a:rPr lang="en-US" sz="2700" kern="1200"/>
            <a:t>Planning policies that incentivize higher-cost, higher-value power</a:t>
          </a:r>
        </a:p>
        <a:p>
          <a:pPr marL="228600" lvl="1" indent="-228600" algn="l" defTabSz="1200150">
            <a:lnSpc>
              <a:spcPct val="90000"/>
            </a:lnSpc>
            <a:spcBef>
              <a:spcPct val="0"/>
            </a:spcBef>
            <a:spcAft>
              <a:spcPct val="20000"/>
            </a:spcAft>
            <a:buFont typeface="Symbol" panose="05050102010706020507" pitchFamily="18" charset="2"/>
            <a:buChar char=""/>
          </a:pPr>
          <a:r>
            <a:rPr lang="en-US" sz="2700" kern="1200"/>
            <a:t>Leverage flexible geothermal operations to capture highest-value power</a:t>
          </a:r>
        </a:p>
        <a:p>
          <a:pPr marL="228600" lvl="1" indent="-228600" algn="l" defTabSz="1200150">
            <a:lnSpc>
              <a:spcPct val="90000"/>
            </a:lnSpc>
            <a:spcBef>
              <a:spcPct val="0"/>
            </a:spcBef>
            <a:spcAft>
              <a:spcPct val="20000"/>
            </a:spcAft>
            <a:buFont typeface="Symbol" panose="05050102010706020507" pitchFamily="18" charset="2"/>
            <a:buChar char=""/>
          </a:pPr>
          <a:r>
            <a:rPr lang="en-US" sz="2700" kern="1200"/>
            <a:t>New offtake models, e.g. subsurface developers providing heat for multiple purposes</a:t>
          </a:r>
        </a:p>
      </dsp:txBody>
      <dsp:txXfrm>
        <a:off x="0" y="1379723"/>
        <a:ext cx="10933454" cy="2028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725F0-D1C3-154B-970D-932F1465E0C3}"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9777-26DF-0944-A52E-985EB238BDD0}" type="slidenum">
              <a:rPr lang="en-US" smtClean="0"/>
              <a:t>‹#›</a:t>
            </a:fld>
            <a:endParaRPr lang="en-US"/>
          </a:p>
        </p:txBody>
      </p:sp>
    </p:spTree>
    <p:extLst>
      <p:ext uri="{BB962C8B-B14F-4D97-AF65-F5344CB8AC3E}">
        <p14:creationId xmlns:p14="http://schemas.microsoft.com/office/powerpoint/2010/main" val="294741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589777-26DF-0944-A52E-985EB238BDD0}" type="slidenum">
              <a:rPr lang="en-US" smtClean="0"/>
              <a:t>1</a:t>
            </a:fld>
            <a:endParaRPr lang="en-US"/>
          </a:p>
        </p:txBody>
      </p:sp>
    </p:spTree>
    <p:extLst>
      <p:ext uri="{BB962C8B-B14F-4D97-AF65-F5344CB8AC3E}">
        <p14:creationId xmlns:p14="http://schemas.microsoft.com/office/powerpoint/2010/main" val="364752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a:p>
            <a:pPr marL="226040" indent="-226040">
              <a:buAutoNum type="arabicPeriod"/>
            </a:pPr>
            <a:r>
              <a:rPr lang="en-US"/>
              <a:t>So we’ve painted a real rosy picture of what geothermal </a:t>
            </a:r>
            <a:r>
              <a:rPr lang="en-US" b="1"/>
              <a:t>could</a:t>
            </a:r>
            <a:r>
              <a:rPr lang="en-US" b="0"/>
              <a:t> be and some of the challenges it can solve.  Why do we believe it? </a:t>
            </a:r>
          </a:p>
          <a:p>
            <a:pPr marL="226040" indent="-226040">
              <a:buAutoNum type="arabicPeriod"/>
            </a:pPr>
            <a:r>
              <a:rPr lang="en-US"/>
              <a:t>The most compelling reason is around the rapid improvements being made today in geothermal drilling. </a:t>
            </a:r>
          </a:p>
          <a:p>
            <a:pPr marL="226040" indent="-226040">
              <a:buAutoNum type="arabicPeriod"/>
            </a:pPr>
            <a:r>
              <a:rPr lang="en-US"/>
              <a:t>LH plot shows the time it took to drill four wells at the Utah FORGE site (time on the x, depth on y).  These wells demonstrated a 500% increase in the rate at which these holes were drilled.  The average rates for each of these wells are on the right side plot. </a:t>
            </a:r>
          </a:p>
          <a:p>
            <a:pPr marL="395569" lvl="1" indent="-226040">
              <a:buAutoNum type="arabicPeriod"/>
            </a:pPr>
            <a:r>
              <a:rPr lang="en-US"/>
              <a:t>We’re going deeper and were going faster than before</a:t>
            </a:r>
          </a:p>
          <a:p>
            <a:pPr marL="226040" indent="-226040">
              <a:buAutoNum type="arabicPeriod"/>
            </a:pPr>
            <a:r>
              <a:rPr lang="en-US"/>
              <a:t>Drilling rates are the most important cost driver in geothermal development.  Every day you can knock off drilling times is hundreds of thousands in savings.  FERVO showed that drilling rate improvements led to cost decreases from $13 million per well to $6 million per well in their most recent pilot.</a:t>
            </a:r>
          </a:p>
          <a:p>
            <a:pPr marL="226040" indent="-226040">
              <a:buAutoNum type="arabicPeriod"/>
            </a:pPr>
            <a:r>
              <a:rPr lang="en-US"/>
              <a:t>As exciting as these results are, there’s more to squeeze out of the sponge.  Geothermal rates could approach oil and gas rates, which, as you can see, are still by and large faster.</a:t>
            </a:r>
          </a:p>
          <a:p>
            <a:pPr marL="226040" indent="-226040">
              <a:buAutoNum type="arabicPeriod"/>
            </a:pPr>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13</a:t>
            </a:fld>
            <a:endParaRPr lang="en-US"/>
          </a:p>
        </p:txBody>
      </p:sp>
    </p:spTree>
    <p:extLst>
      <p:ext uri="{BB962C8B-B14F-4D97-AF65-F5344CB8AC3E}">
        <p14:creationId xmlns:p14="http://schemas.microsoft.com/office/powerpoint/2010/main" val="271590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EA7BE-B4F0-7626-5EB1-9A4755241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6AAFC-0881-4281-133A-90B60C42E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4F5B1-9988-C354-CFA0-2D632F18991F}"/>
              </a:ext>
            </a:extLst>
          </p:cNvPr>
          <p:cNvSpPr>
            <a:spLocks noGrp="1"/>
          </p:cNvSpPr>
          <p:nvPr>
            <p:ph type="body" idx="1"/>
          </p:nvPr>
        </p:nvSpPr>
        <p:spPr/>
        <p:txBody>
          <a:bodyPr/>
          <a:lstStyle/>
          <a:p>
            <a:pPr marL="226040" indent="-226040">
              <a:buAutoNum type="arabicPeriod"/>
            </a:pPr>
            <a:endParaRPr lang="en-US"/>
          </a:p>
        </p:txBody>
      </p:sp>
      <p:sp>
        <p:nvSpPr>
          <p:cNvPr id="4" name="Date Placeholder 3">
            <a:extLst>
              <a:ext uri="{FF2B5EF4-FFF2-40B4-BE49-F238E27FC236}">
                <a16:creationId xmlns:a16="http://schemas.microsoft.com/office/drawing/2014/main" id="{95FDF280-1A56-0668-78E8-822E69DBAD0D}"/>
              </a:ext>
            </a:extLst>
          </p:cNvPr>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a:extLst>
              <a:ext uri="{FF2B5EF4-FFF2-40B4-BE49-F238E27FC236}">
                <a16:creationId xmlns:a16="http://schemas.microsoft.com/office/drawing/2014/main" id="{3DBF969F-A8B4-1036-1D5D-C77524616689}"/>
              </a:ext>
            </a:extLst>
          </p:cNvPr>
          <p:cNvSpPr>
            <a:spLocks noGrp="1"/>
          </p:cNvSpPr>
          <p:nvPr>
            <p:ph type="sldNum" sz="quarter" idx="5"/>
          </p:nvPr>
        </p:nvSpPr>
        <p:spPr/>
        <p:txBody>
          <a:bodyPr/>
          <a:lstStyle/>
          <a:p>
            <a:fld id="{CF5EBCF4-26FC-4F76-8DA1-52FDDC328D44}" type="slidenum">
              <a:rPr lang="en-US" smtClean="0"/>
              <a:pPr/>
              <a:t>14</a:t>
            </a:fld>
            <a:endParaRPr lang="en-US"/>
          </a:p>
        </p:txBody>
      </p:sp>
    </p:spTree>
    <p:extLst>
      <p:ext uri="{BB962C8B-B14F-4D97-AF65-F5344CB8AC3E}">
        <p14:creationId xmlns:p14="http://schemas.microsoft.com/office/powerpoint/2010/main" val="77853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284031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spcBef>
                <a:spcPts val="396"/>
              </a:spcBef>
              <a:spcAft>
                <a:spcPts val="396"/>
              </a:spcAft>
              <a:defRPr/>
            </a:pPr>
            <a:r>
              <a:rPr lang="en-US" sz="1200"/>
              <a:t>CHARLES</a:t>
            </a:r>
          </a:p>
          <a:p>
            <a:endParaRPr lang="en-US" sz="1200"/>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This slide sketches out next-generation </a:t>
            </a:r>
            <a:r>
              <a:rPr lang="en-US" sz="1200" kern="100" err="1">
                <a:latin typeface="Calibri" panose="020F0502020204030204" pitchFamily="34" charset="0"/>
                <a:ea typeface="Calibri" panose="020F0502020204030204" pitchFamily="34" charset="0"/>
                <a:cs typeface="Times New Roman" panose="02020603050405020304" pitchFamily="18" charset="0"/>
              </a:rPr>
              <a:t>geothermal’s</a:t>
            </a:r>
            <a:r>
              <a:rPr lang="en-US" sz="1200" kern="100">
                <a:latin typeface="Calibri" panose="020F0502020204030204" pitchFamily="34" charset="0"/>
                <a:ea typeface="Calibri" panose="020F0502020204030204" pitchFamily="34" charset="0"/>
                <a:cs typeface="Times New Roman" panose="02020603050405020304" pitchFamily="18" charset="0"/>
              </a:rPr>
              <a:t> pathway to commercial liftoff and scale that we developed based on industry engagement and internal modeling. </a:t>
            </a:r>
          </a:p>
          <a:p>
            <a:pPr>
              <a:lnSpc>
                <a:spcPct val="107000"/>
              </a:lnSpc>
              <a:spcBef>
                <a:spcPts val="0"/>
              </a:spcBef>
              <a:spcAft>
                <a:spcPts val="791"/>
              </a:spcAft>
            </a:pP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The pathway has two stages, happening against a backdrop of R&amp;D. </a:t>
            </a:r>
          </a:p>
          <a:p>
            <a:pPr>
              <a:lnSpc>
                <a:spcPct val="107000"/>
              </a:lnSpc>
              <a:spcBef>
                <a:spcPts val="0"/>
              </a:spcBef>
              <a:spcAft>
                <a:spcPts val="791"/>
              </a:spcAft>
            </a:pP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In the first stage, to reach liftoff, the industry needs to prove the market opportunity by demonstrating that next-generation geothermal can be reliably deployed in greenfield settings. </a:t>
            </a:r>
            <a:r>
              <a:rPr lang="en-US" sz="1200" b="1" kern="100">
                <a:latin typeface="Calibri" panose="020F0502020204030204" pitchFamily="34" charset="0"/>
                <a:ea typeface="Calibri" panose="020F0502020204030204" pitchFamily="34" charset="0"/>
                <a:cs typeface="Times New Roman" panose="02020603050405020304" pitchFamily="18" charset="0"/>
              </a:rPr>
              <a:t>This will unlock access to low-risk financing earlier in project development and a larger capital pool to take advantage of the large new market. </a:t>
            </a:r>
          </a:p>
          <a:p>
            <a:pPr>
              <a:lnSpc>
                <a:spcPct val="107000"/>
              </a:lnSpc>
              <a:spcBef>
                <a:spcPts val="0"/>
              </a:spcBef>
              <a:spcAft>
                <a:spcPts val="791"/>
              </a:spcAft>
            </a:pP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In the second stage, to reach full scale, the industry has to first expand viability of geothermal resources in the competitive regions of the American west, by ordering and delivering on projects. And then, as a new ecosystem of developers, investors, and offtakers matures and known resources snowball, the industry can expand to cover much of the united states. </a:t>
            </a:r>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17</a:t>
            </a:fld>
            <a:endParaRPr lang="en-US"/>
          </a:p>
        </p:txBody>
      </p:sp>
    </p:spTree>
    <p:extLst>
      <p:ext uri="{BB962C8B-B14F-4D97-AF65-F5344CB8AC3E}">
        <p14:creationId xmlns:p14="http://schemas.microsoft.com/office/powerpoint/2010/main" val="4020076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CHARLES</a:t>
            </a:r>
            <a:br>
              <a:rPr lang="en-US" sz="1200"/>
            </a:br>
            <a:endParaRPr lang="en-US" sz="1200"/>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We spend some time in the report on the specific conditions and key enablers to hit liftoff by 2030, which is necessary to keep this industry on track to scale by 2050. </a:t>
            </a:r>
          </a:p>
          <a:p>
            <a:pPr>
              <a:lnSpc>
                <a:spcPct val="107000"/>
              </a:lnSpc>
              <a:spcBef>
                <a:spcPts val="0"/>
              </a:spcBef>
              <a:spcAft>
                <a:spcPts val="791"/>
              </a:spcAft>
            </a:pP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For liftoff, the key condition is what we’re calling a “validation suite” of deployments in 5-10 new geologic conditions, to prove that the tech is low enough risk for debt financing in greenfield sites. There is a risk that only acreage with known geothermal resources get developed, which would not accomplish this goal. Our modeling suggests this can happen with 2-5 GW of overall deployment, and $20-25B in investment. </a:t>
            </a:r>
          </a:p>
          <a:p>
            <a:pPr>
              <a:lnSpc>
                <a:spcPct val="107000"/>
              </a:lnSpc>
              <a:spcBef>
                <a:spcPts val="0"/>
              </a:spcBef>
              <a:spcAft>
                <a:spcPts val="791"/>
              </a:spcAft>
            </a:pP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791"/>
              </a:spcAft>
            </a:pPr>
            <a:r>
              <a:rPr lang="en-US" sz="1200" kern="100">
                <a:latin typeface="Calibri" panose="020F0502020204030204" pitchFamily="34" charset="0"/>
                <a:ea typeface="Calibri" panose="020F0502020204030204" pitchFamily="34" charset="0"/>
                <a:cs typeface="Times New Roman" panose="02020603050405020304" pitchFamily="18" charset="0"/>
              </a:rPr>
              <a:t>To achieve these conditions, we see 4 key enablers: Continued cost reductions on pace to the Earthshot target. Large-scale demonstrations in new locations. Offtake with prices that truly reflect the value of clean firm power, and community partnership on project, technological, and regulatory developments . </a:t>
            </a:r>
          </a:p>
          <a:p>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18</a:t>
            </a:fld>
            <a:endParaRPr lang="en-US"/>
          </a:p>
        </p:txBody>
      </p:sp>
    </p:spTree>
    <p:extLst>
      <p:ext uri="{BB962C8B-B14F-4D97-AF65-F5344CB8AC3E}">
        <p14:creationId xmlns:p14="http://schemas.microsoft.com/office/powerpoint/2010/main" val="75313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19</a:t>
            </a:fld>
            <a:endParaRPr lang="en-US"/>
          </a:p>
        </p:txBody>
      </p:sp>
    </p:spTree>
    <p:extLst>
      <p:ext uri="{BB962C8B-B14F-4D97-AF65-F5344CB8AC3E}">
        <p14:creationId xmlns:p14="http://schemas.microsoft.com/office/powerpoint/2010/main" val="111283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34F94-7F99-47D3-8B15-57C4FE4A8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A4A65-0F4C-DBA3-0D03-3D440A7B7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E5AB7-36F9-CA0F-48E5-E9108F1636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2CC393-293A-81B7-41B7-C3D1A8B35933}"/>
              </a:ext>
            </a:extLst>
          </p:cNvPr>
          <p:cNvSpPr>
            <a:spLocks noGrp="1"/>
          </p:cNvSpPr>
          <p:nvPr>
            <p:ph type="sldNum" sz="quarter" idx="5"/>
          </p:nvPr>
        </p:nvSpPr>
        <p:spPr/>
        <p:txBody>
          <a:bodyPr/>
          <a:lstStyle/>
          <a:p>
            <a:fld id="{00589777-26DF-0944-A52E-985EB238BDD0}" type="slidenum">
              <a:rPr lang="en-US" smtClean="0"/>
              <a:t>26</a:t>
            </a:fld>
            <a:endParaRPr lang="en-US"/>
          </a:p>
        </p:txBody>
      </p:sp>
    </p:spTree>
    <p:extLst>
      <p:ext uri="{BB962C8B-B14F-4D97-AF65-F5344CB8AC3E}">
        <p14:creationId xmlns:p14="http://schemas.microsoft.com/office/powerpoint/2010/main" val="327520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9915-EB8C-72BB-4C7B-A1E55E197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7984D-1C98-7550-75D4-87188AE54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46CBD-627C-2901-D3A2-341F454F26E6}"/>
              </a:ext>
            </a:extLst>
          </p:cNvPr>
          <p:cNvSpPr>
            <a:spLocks noGrp="1"/>
          </p:cNvSpPr>
          <p:nvPr>
            <p:ph type="body" idx="1"/>
          </p:nvPr>
        </p:nvSpPr>
        <p:spPr/>
        <p:txBody>
          <a:bodyPr/>
          <a:lstStyle/>
          <a:p>
            <a:r>
              <a:rPr lang="en-US"/>
              <a:t>PART 1: CHARLES // PART 2: MIKE</a:t>
            </a:r>
          </a:p>
          <a:p>
            <a:endParaRPr lang="en-US"/>
          </a:p>
          <a:p>
            <a:r>
              <a:rPr lang="en-US"/>
              <a:t>Read the slide</a:t>
            </a:r>
          </a:p>
          <a:p>
            <a:endParaRPr lang="en-US"/>
          </a:p>
          <a:p>
            <a:r>
              <a:rPr lang="en-US"/>
              <a:t>Pass to Sean for overview &amp; value prop</a:t>
            </a:r>
          </a:p>
        </p:txBody>
      </p:sp>
      <p:sp>
        <p:nvSpPr>
          <p:cNvPr id="4" name="Date Placeholder 3">
            <a:extLst>
              <a:ext uri="{FF2B5EF4-FFF2-40B4-BE49-F238E27FC236}">
                <a16:creationId xmlns:a16="http://schemas.microsoft.com/office/drawing/2014/main" id="{DF320374-FB4E-D3B3-AB4C-64544C1DF51B}"/>
              </a:ext>
            </a:extLst>
          </p:cNvPr>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a:extLst>
              <a:ext uri="{FF2B5EF4-FFF2-40B4-BE49-F238E27FC236}">
                <a16:creationId xmlns:a16="http://schemas.microsoft.com/office/drawing/2014/main" id="{88519C40-6FA2-089A-C319-A94F62A5ADFF}"/>
              </a:ext>
            </a:extLst>
          </p:cNvPr>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319403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50" indent="-282550">
              <a:spcBef>
                <a:spcPts val="0"/>
              </a:spcBef>
              <a:spcAft>
                <a:spcPts val="791"/>
              </a:spcAft>
              <a:buFont typeface="Arial" panose="020B0604020202020204" pitchFamily="34" charset="0"/>
              <a:buChar char="•"/>
            </a:pPr>
            <a:r>
              <a:rPr lang="en-US" kern="100">
                <a:latin typeface="Calibri" panose="020F0502020204030204" pitchFamily="34" charset="0"/>
                <a:ea typeface="Calibri" panose="020F0502020204030204" pitchFamily="34" charset="0"/>
              </a:rPr>
              <a:t>Conventional geothermal energy (left panel) has historically only been used for power in niche geologic environments. </a:t>
            </a:r>
          </a:p>
          <a:p>
            <a:pPr marL="282550" indent="-282550">
              <a:spcBef>
                <a:spcPts val="0"/>
              </a:spcBef>
              <a:spcAft>
                <a:spcPts val="791"/>
              </a:spcAft>
              <a:buFont typeface="Arial" panose="020B0604020202020204" pitchFamily="34" charset="0"/>
              <a:buChar char="•"/>
            </a:pPr>
            <a:r>
              <a:rPr lang="en-US" kern="100">
                <a:latin typeface="Calibri" panose="020F0502020204030204" pitchFamily="34" charset="0"/>
                <a:ea typeface="Calibri" panose="020F0502020204030204" pitchFamily="34" charset="0"/>
              </a:rPr>
              <a:t>However, “next-generation” technologies (right panels) have the potential to engineer effective geothermal resources in commonly-found environments, vastly expanding their potential. </a:t>
            </a:r>
          </a:p>
          <a:p>
            <a:pPr marL="282550" indent="-282550">
              <a:spcBef>
                <a:spcPts val="0"/>
              </a:spcBef>
              <a:spcAft>
                <a:spcPts val="791"/>
              </a:spcAft>
              <a:buFont typeface="Arial" panose="020B0604020202020204" pitchFamily="34" charset="0"/>
              <a:buChar char="•"/>
            </a:pPr>
            <a:r>
              <a:rPr lang="en-US">
                <a:latin typeface="Calibri" panose="020F0502020204030204" pitchFamily="34" charset="0"/>
                <a:ea typeface="Calibri" panose="020F0502020204030204" pitchFamily="34" charset="0"/>
              </a:rPr>
              <a:t>Enhanced geothermal systems (EGS) uses existing drilling and hydraulic fracturing technology developed for unconventional oil &amp; gas recovery, albeit in new and hotter environments. </a:t>
            </a:r>
          </a:p>
          <a:p>
            <a:pPr marL="282550" indent="-282550">
              <a:spcBef>
                <a:spcPts val="0"/>
              </a:spcBef>
              <a:spcAft>
                <a:spcPts val="791"/>
              </a:spcAft>
              <a:buFont typeface="Arial" panose="020B0604020202020204" pitchFamily="34" charset="0"/>
              <a:buChar char="•"/>
            </a:pPr>
            <a:r>
              <a:rPr lang="en-US">
                <a:latin typeface="Calibri" panose="020F0502020204030204" pitchFamily="34" charset="0"/>
                <a:ea typeface="Calibri" panose="020F0502020204030204" pitchFamily="34" charset="0"/>
              </a:rPr>
              <a:t>Closed loop geothermal systems circulate fluids entirely within boreholes closed to the environment. As opposed to EGS, which benefits from having many fracture pathways and thus substantial surface area to allow circulating fluid to conduct heat from hot rock, closed loop systems have only the surface area created by the drilled borehole  conveying the fluid. Therefore, to conduct a similar amount of heat, closed loop systems must permeate into deeper, hotter rock, which allows for more intense heat conductio</a:t>
            </a:r>
            <a:r>
              <a:rPr lang="en-US" sz="1800"/>
              <a:t>n</a:t>
            </a:r>
            <a:endParaRPr lang="en-US" kern="100">
              <a:latin typeface="Calibri" panose="020F0502020204030204" pitchFamily="34" charset="0"/>
              <a:ea typeface="Calibri" panose="020F0502020204030204" pitchFamily="34" charset="0"/>
            </a:endParaRPr>
          </a:p>
          <a:p>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274871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Calibri" panose="020F0502020204030204" pitchFamily="34" charset="0"/>
                <a:ea typeface="Calibri" panose="020F0502020204030204" pitchFamily="34" charset="0"/>
              </a:rPr>
              <a:t>SEAN</a:t>
            </a:r>
            <a:endParaRPr lang="en-US" sz="1200">
              <a:latin typeface="Calibri" panose="020F0502020204030204" pitchFamily="34" charset="0"/>
            </a:endParaRPr>
          </a:p>
          <a:p>
            <a:pPr marL="282550" indent="-282550">
              <a:buFont typeface="Arial" panose="020B0604020202020204" pitchFamily="34" charset="0"/>
              <a:buChar char="•"/>
            </a:pPr>
            <a:r>
              <a:rPr lang="en-US" sz="1200">
                <a:latin typeface="Calibri" panose="020F0502020204030204" pitchFamily="34" charset="0"/>
              </a:rPr>
              <a:t>Gamechanger not only for the American West, but for the entire nation</a:t>
            </a:r>
          </a:p>
          <a:p>
            <a:pPr marL="452079" lvl="1" indent="-282550">
              <a:buFont typeface="Arial" panose="020B0604020202020204" pitchFamily="34" charset="0"/>
              <a:buChar char="•"/>
            </a:pPr>
            <a:r>
              <a:rPr lang="en-US" sz="1200">
                <a:latin typeface="Calibri" panose="020F0502020204030204" pitchFamily="34" charset="0"/>
                <a:cs typeface="Arial" panose="020B0604020202020204" pitchFamily="34" charset="0"/>
              </a:rPr>
              <a:t>No longer is it a resource potential challenge; rather, it’s an engineering opportunity </a:t>
            </a:r>
          </a:p>
          <a:p>
            <a:pPr marL="452079" lvl="1" indent="-282550">
              <a:buFont typeface="Arial" panose="020B0604020202020204" pitchFamily="34" charset="0"/>
              <a:buChar char="•"/>
            </a:pPr>
            <a:r>
              <a:rPr lang="en-US" sz="1200">
                <a:latin typeface="Calibri" panose="020F0502020204030204" pitchFamily="34" charset="0"/>
                <a:cs typeface="Arial" panose="020B0604020202020204" pitchFamily="34" charset="0"/>
              </a:rPr>
              <a:t>Size of the prize: over 5,000 GW</a:t>
            </a:r>
          </a:p>
          <a:p>
            <a:pPr marL="452079" lvl="1" indent="-282550">
              <a:buFont typeface="Arial" panose="020B0604020202020204" pitchFamily="34" charset="0"/>
              <a:buChar char="•"/>
            </a:pPr>
            <a:r>
              <a:rPr lang="en-US" sz="1200">
                <a:latin typeface="Calibri" panose="020F0502020204030204" pitchFamily="34" charset="0"/>
                <a:cs typeface="Arial" panose="020B0604020202020204" pitchFamily="34" charset="0"/>
              </a:rPr>
              <a:t>There’s a compelling story not just in NV and CA, but also in PA, SC, WV</a:t>
            </a:r>
          </a:p>
          <a:p>
            <a:pPr marL="452079" lvl="1" indent="-282550">
              <a:buFont typeface="Arial" panose="020B0604020202020204" pitchFamily="34" charset="0"/>
              <a:buChar char="•"/>
            </a:pPr>
            <a:endParaRPr lang="en-US" sz="1200">
              <a:latin typeface="Calibri" panose="020F0502020204030204" pitchFamily="34" charset="0"/>
              <a:cs typeface="Arial" panose="020B0604020202020204" pitchFamily="34" charset="0"/>
            </a:endParaRPr>
          </a:p>
          <a:p>
            <a:pPr marL="282550" indent="-282550">
              <a:buFont typeface="Arial" panose="020B0604020202020204" pitchFamily="34" charset="0"/>
              <a:buChar char="•"/>
            </a:pPr>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a:t>
            </a:fld>
            <a:endParaRPr lang="en-US"/>
          </a:p>
        </p:txBody>
      </p:sp>
    </p:spTree>
    <p:extLst>
      <p:ext uri="{BB962C8B-B14F-4D97-AF65-F5344CB8AC3E}">
        <p14:creationId xmlns:p14="http://schemas.microsoft.com/office/powerpoint/2010/main" val="200630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SEAN</a:t>
            </a:r>
          </a:p>
          <a:p>
            <a:endParaRPr lang="en-US"/>
          </a:p>
          <a:p>
            <a:r>
              <a:rPr lang="en-US"/>
              <a:t>Lots of reasons why this is a valuable technology</a:t>
            </a:r>
          </a:p>
          <a:p>
            <a:r>
              <a:rPr lang="en-US"/>
              <a:t>We’ll dive into a couple in the report (clean firm, jobs/workforce, broad geographic availability, high growth potential)</a:t>
            </a:r>
          </a:p>
          <a:p>
            <a:endParaRPr lang="en-US"/>
          </a:p>
          <a:p>
            <a:endParaRPr lang="en-US"/>
          </a:p>
          <a:p>
            <a:r>
              <a:rPr lang="en-US"/>
              <a:t>New for this report:</a:t>
            </a:r>
          </a:p>
          <a:p>
            <a:pPr marL="226040" indent="-226040">
              <a:buAutoNum type="arabicPeriod"/>
            </a:pPr>
            <a:r>
              <a:rPr lang="en-US"/>
              <a:t>Flexibility in storage</a:t>
            </a:r>
          </a:p>
          <a:p>
            <a:pPr marL="226040" indent="-226040">
              <a:buAutoNum type="arabicPeriod"/>
            </a:pPr>
            <a:r>
              <a:rPr lang="en-US"/>
              <a:t>Broad geographic availability </a:t>
            </a:r>
          </a:p>
          <a:p>
            <a:pPr marL="226040" indent="-226040">
              <a:buAutoNum type="arabicPeriod"/>
            </a:pPr>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98795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Calibri" panose="020F0502020204030204" pitchFamily="34" charset="0"/>
                <a:ea typeface="Calibri" panose="020F0502020204030204" pitchFamily="34" charset="0"/>
              </a:rPr>
              <a:t>SEAN</a:t>
            </a:r>
          </a:p>
          <a:p>
            <a:pPr marL="169530" indent="-169530">
              <a:buFont typeface="Arial" panose="020B0604020202020204" pitchFamily="34" charset="0"/>
              <a:buChar char="•"/>
            </a:pPr>
            <a:r>
              <a:rPr lang="en-US" sz="1200">
                <a:latin typeface="Calibri" panose="020F0502020204030204" pitchFamily="34" charset="0"/>
                <a:ea typeface="Calibri" panose="020F0502020204030204" pitchFamily="34" charset="0"/>
              </a:rPr>
              <a:t>Utilities are being forced to rapidly revise how much energy they think they’ll need for the future</a:t>
            </a:r>
          </a:p>
          <a:p>
            <a:pPr marL="339060" lvl="1" indent="-169530">
              <a:buFont typeface="Arial" panose="020B0604020202020204" pitchFamily="34" charset="0"/>
              <a:buChar char="•"/>
            </a:pPr>
            <a:r>
              <a:rPr lang="en-US" sz="1200">
                <a:latin typeface="Calibri" panose="020F0502020204030204" pitchFamily="34" charset="0"/>
                <a:ea typeface="Calibri" panose="020F0502020204030204" pitchFamily="34" charset="0"/>
                <a:cs typeface="Arial" panose="020B0604020202020204" pitchFamily="34" charset="0"/>
              </a:rPr>
              <a:t>Dark green bars – what they </a:t>
            </a:r>
            <a:r>
              <a:rPr lang="en-US" sz="1200" i="1">
                <a:latin typeface="Calibri" panose="020F0502020204030204" pitchFamily="34" charset="0"/>
                <a:ea typeface="Calibri" panose="020F0502020204030204" pitchFamily="34" charset="0"/>
                <a:cs typeface="Arial" panose="020B0604020202020204" pitchFamily="34" charset="0"/>
              </a:rPr>
              <a:t>thought</a:t>
            </a:r>
            <a:r>
              <a:rPr lang="en-US" sz="1200">
                <a:latin typeface="Calibri" panose="020F0502020204030204" pitchFamily="34" charset="0"/>
                <a:ea typeface="Calibri" panose="020F0502020204030204" pitchFamily="34" charset="0"/>
                <a:cs typeface="Arial" panose="020B0604020202020204" pitchFamily="34" charset="0"/>
              </a:rPr>
              <a:t> they needed in 2028, last year</a:t>
            </a:r>
          </a:p>
          <a:p>
            <a:pPr marL="339060" lvl="1" indent="-169530">
              <a:buFont typeface="Arial" panose="020B0604020202020204" pitchFamily="34" charset="0"/>
              <a:buChar char="•"/>
            </a:pPr>
            <a:r>
              <a:rPr lang="en-US" sz="1200">
                <a:latin typeface="Calibri" panose="020F0502020204030204" pitchFamily="34" charset="0"/>
                <a:ea typeface="Calibri" panose="020F0502020204030204" pitchFamily="34" charset="0"/>
                <a:cs typeface="Arial" panose="020B0604020202020204" pitchFamily="34" charset="0"/>
              </a:rPr>
              <a:t>Light green bars – what they think they’ll need in 2028 </a:t>
            </a:r>
            <a:r>
              <a:rPr lang="en-US" sz="1200" i="1">
                <a:latin typeface="Calibri" panose="020F0502020204030204" pitchFamily="34" charset="0"/>
                <a:ea typeface="Calibri" panose="020F0502020204030204" pitchFamily="34" charset="0"/>
                <a:cs typeface="Arial" panose="020B0604020202020204" pitchFamily="34" charset="0"/>
              </a:rPr>
              <a:t>now</a:t>
            </a:r>
            <a:endParaRPr lang="en-US" sz="1200">
              <a:latin typeface="Calibri" panose="020F0502020204030204" pitchFamily="34" charset="0"/>
              <a:ea typeface="Calibri" panose="020F0502020204030204" pitchFamily="34" charset="0"/>
              <a:cs typeface="Arial" panose="020B0604020202020204" pitchFamily="34" charset="0"/>
            </a:endParaRPr>
          </a:p>
          <a:p>
            <a:pPr marL="169530" indent="-169530">
              <a:buFont typeface="Arial" panose="020B0604020202020204" pitchFamily="34" charset="0"/>
              <a:buChar char="•"/>
            </a:pPr>
            <a:r>
              <a:rPr lang="en-US" sz="1200">
                <a:latin typeface="Calibri" panose="020F0502020204030204" pitchFamily="34" charset="0"/>
                <a:ea typeface="Calibri" panose="020F0502020204030204" pitchFamily="34" charset="0"/>
              </a:rPr>
              <a:t>This adds up to nearly 20 GW of load that we didn’t think we needed to build, in just a year.  Doing so renewably will be a massive challenge.</a:t>
            </a:r>
          </a:p>
          <a:p>
            <a:pPr marL="169530" indent="-169530">
              <a:buFont typeface="Arial" panose="020B0604020202020204" pitchFamily="34" charset="0"/>
              <a:buChar char="•"/>
            </a:pPr>
            <a:r>
              <a:rPr lang="en-US" sz="1200">
                <a:latin typeface="Calibri" panose="020F0502020204030204" pitchFamily="34" charset="0"/>
                <a:ea typeface="Calibri" panose="020F0502020204030204" pitchFamily="34" charset="0"/>
              </a:rPr>
              <a:t>These increases are being driven by big loads that never turn off </a:t>
            </a:r>
          </a:p>
          <a:p>
            <a:pPr marL="339060" lvl="1" indent="-169530">
              <a:buFont typeface="Arial" panose="020B0604020202020204" pitchFamily="34" charset="0"/>
              <a:buChar char="•"/>
            </a:pPr>
            <a:r>
              <a:rPr lang="en-US" sz="1200">
                <a:latin typeface="Calibri" panose="020F0502020204030204" pitchFamily="34" charset="0"/>
                <a:ea typeface="Calibri" panose="020F0502020204030204" pitchFamily="34" charset="0"/>
                <a:cs typeface="Arial" panose="020B0604020202020204" pitchFamily="34" charset="0"/>
              </a:rPr>
              <a:t>Industrial &amp; manufacturing facilities that you’ve announced</a:t>
            </a:r>
          </a:p>
          <a:p>
            <a:pPr marL="339060" lvl="1" indent="-169530">
              <a:buFont typeface="Arial" panose="020B0604020202020204" pitchFamily="34" charset="0"/>
              <a:buChar char="•"/>
            </a:pPr>
            <a:r>
              <a:rPr lang="en-US" sz="1200">
                <a:latin typeface="Calibri" panose="020F0502020204030204" pitchFamily="34" charset="0"/>
                <a:ea typeface="Calibri" panose="020F0502020204030204" pitchFamily="34" charset="0"/>
                <a:cs typeface="Arial" panose="020B0604020202020204" pitchFamily="34" charset="0"/>
              </a:rPr>
              <a:t>Data centers</a:t>
            </a:r>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141827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Calibri" panose="020F0502020204030204" pitchFamily="34" charset="0"/>
                <a:ea typeface="Calibri" panose="020F0502020204030204" pitchFamily="34" charset="0"/>
              </a:rPr>
              <a:t>SEAN</a:t>
            </a:r>
          </a:p>
          <a:p>
            <a:pPr marL="282550" indent="-282550">
              <a:buFont typeface="Arial" panose="020B0604020202020204" pitchFamily="34" charset="0"/>
              <a:buChar char="•"/>
            </a:pPr>
            <a:r>
              <a:rPr lang="en-US" sz="1200" b="1">
                <a:latin typeface="Calibri" panose="020F0502020204030204" pitchFamily="34" charset="0"/>
                <a:ea typeface="Calibri" panose="020F0502020204030204" pitchFamily="34" charset="0"/>
              </a:rPr>
              <a:t>A workforce of over 300,000 that exists today already possesses the skills and expertise necessary for geothermal power development </a:t>
            </a:r>
          </a:p>
          <a:p>
            <a:pPr marL="282550" indent="-282550">
              <a:buFont typeface="Arial" panose="020B0604020202020204" pitchFamily="34" charset="0"/>
              <a:buChar char="•"/>
            </a:pPr>
            <a:r>
              <a:rPr lang="en-US" sz="1200">
                <a:latin typeface="Calibri" panose="020F0502020204030204" pitchFamily="34" charset="0"/>
                <a:ea typeface="Calibri" panose="020F0502020204030204" pitchFamily="34" charset="0"/>
              </a:rPr>
              <a:t>The total number of jobs needed for a mature geothermal industry is less than the size of the existing workforce with necessary skills</a:t>
            </a:r>
          </a:p>
          <a:p>
            <a:pPr marL="282550" indent="-282550">
              <a:buFont typeface="Arial" panose="020B0604020202020204" pitchFamily="34" charset="0"/>
              <a:buChar char="•"/>
            </a:pPr>
            <a:r>
              <a:rPr lang="en-US" sz="1200">
                <a:latin typeface="Calibri" panose="020F0502020204030204" pitchFamily="34" charset="0"/>
                <a:ea typeface="Calibri" panose="020F0502020204030204" pitchFamily="34" charset="0"/>
              </a:rPr>
              <a:t>Geothermal power creates between 3 to 4 times the number of long-term jobs per megawatt as solar and wind</a:t>
            </a:r>
          </a:p>
          <a:p>
            <a:pPr marL="282550" indent="-282550">
              <a:buFont typeface="Arial" panose="020B0604020202020204" pitchFamily="34" charset="0"/>
              <a:buChar char="•"/>
            </a:pPr>
            <a:r>
              <a:rPr lang="en-US" sz="1200">
                <a:latin typeface="Calibri" panose="020F0502020204030204" pitchFamily="34" charset="0"/>
                <a:ea typeface="Calibri" panose="020F0502020204030204" pitchFamily="34" charset="0"/>
              </a:rPr>
              <a:t>Important to highlight that we’re not trying to teach coal miners to code</a:t>
            </a:r>
          </a:p>
          <a:p>
            <a:pPr marL="452079" lvl="1" indent="-282550" defTabSz="904159">
              <a:buFont typeface="Arial" panose="020B0604020202020204" pitchFamily="34" charset="0"/>
              <a:buChar char="•"/>
              <a:defRPr/>
            </a:pPr>
            <a:r>
              <a:rPr lang="en-US" sz="1200">
                <a:latin typeface="Calibri" panose="020F0502020204030204" pitchFamily="34" charset="0"/>
                <a:ea typeface="Calibri" panose="020F0502020204030204" pitchFamily="34" charset="0"/>
                <a:cs typeface="Arial" panose="020B0604020202020204" pitchFamily="34" charset="0"/>
              </a:rPr>
              <a:t>61% of the total oil and gas workforce available today is involved in those activities and have skills directly transferrable to geothermal development and operations right now with minimal need for on-the-job retraining</a:t>
            </a:r>
          </a:p>
          <a:p>
            <a:pPr marL="452079" lvl="1" indent="-282550">
              <a:buFont typeface="Arial" panose="020B0604020202020204" pitchFamily="34" charset="0"/>
              <a:buChar char="•"/>
            </a:pPr>
            <a:endParaRPr lang="en-US" sz="1800">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34647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a:p>
            <a:pPr marL="226040" indent="-226040">
              <a:buAutoNum type="arabicPeriod"/>
            </a:pPr>
            <a:r>
              <a:rPr lang="en-US"/>
              <a:t>Next-generation geothermal can have 90+ GW on the grid by 2050, and external factors can drive that number up substantially</a:t>
            </a:r>
          </a:p>
          <a:p>
            <a:pPr marL="395569" lvl="1" indent="-226040">
              <a:buAutoNum type="arabicPeriod"/>
            </a:pPr>
            <a:r>
              <a:rPr lang="en-US"/>
              <a:t>If it becomes difficult to develop solar &amp; wind due to land use restrictions, geothermal increases to 125 GW</a:t>
            </a:r>
          </a:p>
          <a:p>
            <a:pPr marL="395569" lvl="1" indent="-226040">
              <a:buAutoNum type="arabicPeriod"/>
            </a:pPr>
            <a:r>
              <a:rPr lang="en-US"/>
              <a:t>If DAC &amp; H2 struggle to commercialize, 300+ GW</a:t>
            </a:r>
          </a:p>
          <a:p>
            <a:pPr marL="226040" indent="-226040">
              <a:buAutoNum type="arabicPeriod"/>
            </a:pPr>
            <a:r>
              <a:rPr lang="en-US"/>
              <a:t>The market reaches the East Coast as early as 2040</a:t>
            </a:r>
          </a:p>
          <a:p>
            <a:pPr marL="395569" lvl="1" indent="-226040">
              <a:buAutoNum type="arabicPeriod"/>
            </a:pPr>
            <a:r>
              <a:rPr lang="en-US"/>
              <a:t>Centers in the gulf coast and southwest as well</a:t>
            </a:r>
          </a:p>
          <a:p>
            <a:pPr marL="395569" lvl="1" indent="-226040">
              <a:buAutoNum type="arabicPeriod"/>
            </a:pPr>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10</a:t>
            </a:fld>
            <a:endParaRPr lang="en-US"/>
          </a:p>
        </p:txBody>
      </p:sp>
    </p:spTree>
    <p:extLst>
      <p:ext uri="{BB962C8B-B14F-4D97-AF65-F5344CB8AC3E}">
        <p14:creationId xmlns:p14="http://schemas.microsoft.com/office/powerpoint/2010/main" val="389927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15 April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26727052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emf"/><Relationship Id="rId5" Type="http://schemas.openxmlformats.org/officeDocument/2006/relationships/tags" Target="../tags/tag77.xml"/><Relationship Id="rId10" Type="http://schemas.openxmlformats.org/officeDocument/2006/relationships/oleObject" Target="../embeddings/oleObject11.bin"/><Relationship Id="rId4" Type="http://schemas.openxmlformats.org/officeDocument/2006/relationships/tags" Target="../tags/tag7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image" Target="../media/image1.emf"/><Relationship Id="rId4" Type="http://schemas.openxmlformats.org/officeDocument/2006/relationships/tags" Target="../tags/tag84.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2.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1.emf"/><Relationship Id="rId5" Type="http://schemas.openxmlformats.org/officeDocument/2006/relationships/tags" Target="../tags/tag92.xml"/><Relationship Id="rId10" Type="http://schemas.openxmlformats.org/officeDocument/2006/relationships/oleObject" Target="../embeddings/oleObject13.bin"/><Relationship Id="rId4" Type="http://schemas.openxmlformats.org/officeDocument/2006/relationships/tags" Target="../tags/tag91.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9.emf"/><Relationship Id="rId5" Type="http://schemas.openxmlformats.org/officeDocument/2006/relationships/tags" Target="../tags/tag100.xml"/><Relationship Id="rId10" Type="http://schemas.openxmlformats.org/officeDocument/2006/relationships/oleObject" Target="../embeddings/oleObject14.bin"/><Relationship Id="rId4" Type="http://schemas.openxmlformats.org/officeDocument/2006/relationships/tags" Target="../tags/tag99.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2.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1.emf"/><Relationship Id="rId5" Type="http://schemas.openxmlformats.org/officeDocument/2006/relationships/tags" Target="../tags/tag108.xml"/><Relationship Id="rId10" Type="http://schemas.openxmlformats.org/officeDocument/2006/relationships/oleObject" Target="../embeddings/oleObject15.bin"/><Relationship Id="rId4" Type="http://schemas.openxmlformats.org/officeDocument/2006/relationships/tags" Target="../tags/tag107.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14.xml"/><Relationship Id="rId7"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2.png"/><Relationship Id="rId4" Type="http://schemas.openxmlformats.org/officeDocument/2006/relationships/tags" Target="../tags/tag115.xml"/><Relationship Id="rId9"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0.xml"/><Relationship Id="rId7" Type="http://schemas.openxmlformats.org/officeDocument/2006/relationships/oleObject" Target="../embeddings/oleObject16.bin"/><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1.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9.xml"/><Relationship Id="rId7" Type="http://schemas.openxmlformats.org/officeDocument/2006/relationships/oleObject" Target="../embeddings/oleObject19.bin"/><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0.png"/><Relationship Id="rId5" Type="http://schemas.openxmlformats.org/officeDocument/2006/relationships/slideMaster" Target="../slideMasters/slideMaster1.xml"/><Relationship Id="rId4" Type="http://schemas.openxmlformats.org/officeDocument/2006/relationships/tags" Target="../tags/tag130.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xml"/><Relationship Id="rId7" Type="http://schemas.openxmlformats.org/officeDocument/2006/relationships/oleObject" Target="../embeddings/oleObject3.bin"/><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11" Type="http://schemas.openxmlformats.org/officeDocument/2006/relationships/image" Target="../media/image2.png"/><Relationship Id="rId5" Type="http://schemas.openxmlformats.org/officeDocument/2006/relationships/tags" Target="../tags/tag30.xml"/><Relationship Id="rId10" Type="http://schemas.openxmlformats.org/officeDocument/2006/relationships/image" Target="../media/image6.jpeg"/><Relationship Id="rId4" Type="http://schemas.openxmlformats.org/officeDocument/2006/relationships/tags" Target="../tags/tag29.xml"/><Relationship Id="rId9"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3.xml"/><Relationship Id="rId7" Type="http://schemas.openxmlformats.org/officeDocument/2006/relationships/oleObject" Target="../embeddings/oleObject4.bin"/><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10" Type="http://schemas.openxmlformats.org/officeDocument/2006/relationships/image" Target="../media/image2.png"/><Relationship Id="rId4" Type="http://schemas.openxmlformats.org/officeDocument/2006/relationships/tags" Target="../tags/tag34.xml"/><Relationship Id="rId9"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xml"/><Relationship Id="rId7" Type="http://schemas.openxmlformats.org/officeDocument/2006/relationships/oleObject" Target="../embeddings/oleObject5.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10" Type="http://schemas.openxmlformats.org/officeDocument/2006/relationships/image" Target="../media/image2.png"/><Relationship Id="rId4" Type="http://schemas.openxmlformats.org/officeDocument/2006/relationships/tags" Target="../tags/tag39.xml"/><Relationship Id="rId9"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10" Type="http://schemas.openxmlformats.org/officeDocument/2006/relationships/image" Target="../media/image1.emf"/><Relationship Id="rId4" Type="http://schemas.openxmlformats.org/officeDocument/2006/relationships/tags" Target="../tags/tag44.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6.xml"/><Relationship Id="rId7"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2.xml"/><Relationship Id="rId7"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3.emf"/><Relationship Id="rId4" Type="http://schemas.openxmlformats.org/officeDocument/2006/relationships/tags" Target="../tags/tag69.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047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EA6461-9A65-4458-BD27-697880004FFB}"/>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err="1">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
        <p:nvSpPr>
          <p:cNvPr id="13" name="TextBox 12">
            <a:extLst>
              <a:ext uri="{FF2B5EF4-FFF2-40B4-BE49-F238E27FC236}">
                <a16:creationId xmlns:a16="http://schemas.microsoft.com/office/drawing/2014/main" id="{35B4374D-128A-49FF-A829-5A943FFD45C2}"/>
              </a:ext>
            </a:extLst>
          </p:cNvPr>
          <p:cNvSpPr txBox="1">
            <a:spLocks/>
          </p:cNvSpPr>
          <p:nvPr userDrawn="1"/>
        </p:nvSpPr>
        <p:spPr>
          <a:xfrm>
            <a:off x="4393869" y="5332241"/>
            <a:ext cx="4495771" cy="1477328"/>
          </a:xfrm>
          <a:prstGeom prst="rect">
            <a:avLst/>
          </a:prstGeom>
          <a:noFill/>
          <a:ln w="6350">
            <a:noFill/>
            <a:miter lim="800000"/>
          </a:ln>
        </p:spPr>
        <p:txBody>
          <a:bodyPr wrap="square">
            <a:spAutoFit/>
          </a:bodyPr>
          <a:lstStyle/>
          <a:p>
            <a:r>
              <a:rPr lang="en-US" sz="900">
                <a:solidFill>
                  <a:schemeClr val="tx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900">
                <a:solidFill>
                  <a:schemeClr val="tx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900">
              <a:solidFill>
                <a:schemeClr val="tx1"/>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E82EA19-4834-83BE-2073-818F7C6854F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42839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8605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E83CAE02-AE92-4FA8-948B-E9BC3D2CFC56}"/>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4B6A6852-67DE-49AE-8D5A-F74E84173406}"/>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BC83EC15-D928-4721-8865-56BA47379592}"/>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E98C00D8-5A37-47F6-8242-E9EA132E92C1}"/>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915BBB07-83F8-4766-8E36-E14B2200A75D}"/>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76ED7855-61AD-2772-B44B-163CA2A3B9A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6085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6598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277F54B3-000F-44C3-80A4-6815D3BBA4B6}"/>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9D62F3E-3EBD-47D1-95FC-ED318E952487}"/>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785727FE-EF44-44EB-8F20-BCCF4D45C83E}"/>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326595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64648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1F7D8B58-4C08-4508-971F-A5E2AE8AB850}"/>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BA8DABBE-7995-4298-AFD6-A509FB5FD8A3}"/>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8A1B2A62-C2DA-428E-8D8A-BDCD1318061A}"/>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2A2B0AF6-A093-4412-A930-34AB2FDEA6D4}"/>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CE1B8F84-613D-44A3-845F-2644B3A12E07}"/>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5E7AC42E-B767-020B-506A-6FCB6191C636}"/>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7414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17602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463568"/>
            <a:ext cx="6967729"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2A85847F-6D32-4F2D-ACB6-915FBD6356C7}"/>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F147DAEE-14AE-48E9-AA54-B7CEFA4AFF88}"/>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F758342C-3112-4904-AA9E-988F4A8B1BEB}"/>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52074148-4CC3-4980-96C9-0381E4BDFB26}"/>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42DB677-4D36-40C2-A58D-4502DBC033A3}"/>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FE404A69-5859-907F-FEB2-9678D13D1EE5}"/>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97384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876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2" name="1. On-page tracker">
            <a:extLst>
              <a:ext uri="{FF2B5EF4-FFF2-40B4-BE49-F238E27FC236}">
                <a16:creationId xmlns:a16="http://schemas.microsoft.com/office/drawing/2014/main" id="{D2993A44-17A8-45ED-82A2-73E3457B971D}"/>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06F07F02-FCAE-48BC-963C-525589A7BA25}"/>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73C39C84-0A57-4B86-92B9-9D5FC3DA75AC}"/>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CD74377-6E88-4365-8EFB-C04DE6CFB223}"/>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FDDDD2F2-CFF4-44B6-AB0D-F5D749705239}"/>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82A457B1-B92A-FE6B-9619-57D6E05234CC}"/>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4782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1953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944612"/>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82DA109-5FB0-43D0-B3F5-861EA6FE2D50}"/>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TextBox 11">
            <a:extLst>
              <a:ext uri="{FF2B5EF4-FFF2-40B4-BE49-F238E27FC236}">
                <a16:creationId xmlns:a16="http://schemas.microsoft.com/office/drawing/2014/main" id="{F4D54449-3621-409C-9EA8-8AF4052A3381}"/>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3" name="Slide Number">
            <a:extLst>
              <a:ext uri="{FF2B5EF4-FFF2-40B4-BE49-F238E27FC236}">
                <a16:creationId xmlns:a16="http://schemas.microsoft.com/office/drawing/2014/main" id="{7CC5A141-0547-4998-8AD2-9AE81175FCA9}"/>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B049948-40A1-4F8B-A9DF-0CE0E9966174}"/>
              </a:ext>
            </a:extLst>
          </p:cNvPr>
          <p:cNvPicPr>
            <a:picLocks noChangeAspect="1"/>
          </p:cNvPicPr>
          <p:nvPr userDrawn="1"/>
        </p:nvPicPr>
        <p:blipFill>
          <a:blip r:embed="rId10"/>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805312C-DD88-4D08-B137-E6E843FF8FB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5" name="TextBox 4">
            <a:extLst>
              <a:ext uri="{FF2B5EF4-FFF2-40B4-BE49-F238E27FC236}">
                <a16:creationId xmlns:a16="http://schemas.microsoft.com/office/drawing/2014/main" id="{FCB23073-B92A-E5DF-883E-FE1EBBE3296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8473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1953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5" y="100532"/>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CC5A141-0547-4998-8AD2-9AE81175FCA9}"/>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B049948-40A1-4F8B-A9DF-0CE0E9966174}"/>
              </a:ext>
            </a:extLst>
          </p:cNvPr>
          <p:cNvPicPr>
            <a:picLocks noChangeAspect="1"/>
          </p:cNvPicPr>
          <p:nvPr userDrawn="1"/>
        </p:nvPicPr>
        <p:blipFill>
          <a:blip r:embed="rId9"/>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805312C-DD88-4D08-B137-E6E843FF8FB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327891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031505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907141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8546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Tree>
    <p:extLst>
      <p:ext uri="{BB962C8B-B14F-4D97-AF65-F5344CB8AC3E}">
        <p14:creationId xmlns:p14="http://schemas.microsoft.com/office/powerpoint/2010/main" val="360487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77532148-F5EA-1763-0200-88FEDD8EA809}"/>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01396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17332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7EC9C550-3671-4CE8-BA9C-F30117C236A8}"/>
              </a:ext>
            </a:extLst>
          </p:cNvPr>
          <p:cNvPicPr>
            <a:picLocks noChangeAspect="1"/>
          </p:cNvPicPr>
          <p:nvPr userDrawn="1"/>
        </p:nvPicPr>
        <p:blipFill>
          <a:blip r:embed="rId9"/>
          <a:stretch>
            <a:fillRect/>
          </a:stretch>
        </p:blipFill>
        <p:spPr bwMode="ltGray">
          <a:xfrm>
            <a:off x="3176" y="1243074"/>
            <a:ext cx="12192000" cy="389382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1"/>
          <a:stretch>
            <a:fillRect/>
          </a:stretch>
        </p:blipFill>
        <p:spPr>
          <a:xfrm>
            <a:off x="546547" y="377701"/>
            <a:ext cx="2548402" cy="555706"/>
          </a:xfrm>
          <a:prstGeom prst="rect">
            <a:avLst/>
          </a:prstGeom>
        </p:spPr>
      </p:pic>
      <p:sp>
        <p:nvSpPr>
          <p:cNvPr id="16" name="TextBox 15">
            <a:extLst>
              <a:ext uri="{FF2B5EF4-FFF2-40B4-BE49-F238E27FC236}">
                <a16:creationId xmlns:a16="http://schemas.microsoft.com/office/drawing/2014/main" id="{0FF58DD7-C1D3-4EAA-97E4-90F086BB9D35}"/>
              </a:ext>
            </a:extLst>
          </p:cNvPr>
          <p:cNvSpPr txBox="1">
            <a:spLocks/>
          </p:cNvSpPr>
          <p:nvPr userDrawn="1"/>
        </p:nvSpPr>
        <p:spPr>
          <a:xfrm>
            <a:off x="9290681" y="5474153"/>
            <a:ext cx="2863219" cy="1384995"/>
          </a:xfrm>
          <a:prstGeom prst="rect">
            <a:avLst/>
          </a:prstGeom>
          <a:noFill/>
          <a:ln w="6350">
            <a:noFill/>
            <a:miter lim="800000"/>
          </a:ln>
        </p:spPr>
        <p:txBody>
          <a:bodyPr wrap="square">
            <a:spAutoFit/>
          </a:bodyPr>
          <a:lstStyle/>
          <a:p>
            <a:r>
              <a:rPr lang="en-US" sz="700">
                <a:solidFill>
                  <a:schemeClr val="bg2"/>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700">
                <a:solidFill>
                  <a:schemeClr val="bg2"/>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700">
              <a:solidFill>
                <a:schemeClr val="bg2"/>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8D297C-0E46-6342-2802-5B40BF7C153A}"/>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43514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2" name="TextBox 1">
            <a:extLst>
              <a:ext uri="{FF2B5EF4-FFF2-40B4-BE49-F238E27FC236}">
                <a16:creationId xmlns:a16="http://schemas.microsoft.com/office/drawing/2014/main" id="{FA44EA00-D08A-35BA-932C-4B5BFFE8CC2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8098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90733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5300"/>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59986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DEBBCB3-434E-458B-8B86-8014F45A7DC0}"/>
              </a:ext>
            </a:extLst>
          </p:cNvPr>
          <p:cNvSpPr txBox="1"/>
          <p:nvPr userDrawn="1"/>
        </p:nvSpPr>
        <p:spPr>
          <a:xfrm>
            <a:off x="470346" y="5898631"/>
            <a:ext cx="11164442" cy="861774"/>
          </a:xfrm>
          <a:prstGeom prst="rect">
            <a:avLst/>
          </a:prstGeom>
          <a:noFill/>
          <a:ln w="6350">
            <a:noFill/>
            <a:miter lim="800000"/>
          </a:ln>
        </p:spPr>
        <p:txBody>
          <a:bodyPr wrap="square">
            <a:sp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
        <p:nvSpPr>
          <p:cNvPr id="13" name="Documenttype">
            <a:extLst>
              <a:ext uri="{FF2B5EF4-FFF2-40B4-BE49-F238E27FC236}">
                <a16:creationId xmlns:a16="http://schemas.microsoft.com/office/drawing/2014/main" id="{F7CC7CC1-1BDB-456F-AE4B-5CC573A18C94}"/>
              </a:ext>
            </a:extLst>
          </p:cNvPr>
          <p:cNvSpPr>
            <a:spLocks noGrp="1"/>
          </p:cNvSpPr>
          <p:nvPr>
            <p:ph type="body" sz="quarter" idx="13" hasCustomPrompt="1"/>
            <p:custDataLst>
              <p:tags r:id="rId5"/>
            </p:custDataLst>
          </p:nvPr>
        </p:nvSpPr>
        <p:spPr>
          <a:xfrm>
            <a:off x="545406" y="5401388"/>
            <a:ext cx="6908676"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3" name="TextBox 2">
            <a:extLst>
              <a:ext uri="{FF2B5EF4-FFF2-40B4-BE49-F238E27FC236}">
                <a16:creationId xmlns:a16="http://schemas.microsoft.com/office/drawing/2014/main" id="{D2A8F0B3-3CFE-CD28-15D1-D7907381A033}"/>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19154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92123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C365F02C-052D-4ECC-B80C-9D36C9E00D67}"/>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526793"/>
            <a:ext cx="11088241" cy="215444"/>
          </a:xfrm>
          <a:prstGeom prst="rect">
            <a:avLst/>
          </a:prstGeom>
        </p:spPr>
        <p:txBody>
          <a:bodyPr wrap="square">
            <a:no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2621"/>
            <a:ext cx="11088241" cy="307777"/>
          </a:xfrm>
          <a:prstGeom prst="rect">
            <a:avLst/>
          </a:prstGeom>
        </p:spPr>
        <p:txBody>
          <a:bodyPr wrap="square">
            <a:no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12" name="TextBox 11">
            <a:extLst>
              <a:ext uri="{FF2B5EF4-FFF2-40B4-BE49-F238E27FC236}">
                <a16:creationId xmlns:a16="http://schemas.microsoft.com/office/drawing/2014/main" id="{2E9C9EC3-E219-4EBC-AAC9-BA6EF24EAB63}"/>
              </a:ext>
            </a:extLst>
          </p:cNvPr>
          <p:cNvSpPr txBox="1">
            <a:spLocks/>
          </p:cNvSpPr>
          <p:nvPr userDrawn="1"/>
        </p:nvSpPr>
        <p:spPr>
          <a:xfrm>
            <a:off x="470347" y="5898631"/>
            <a:ext cx="11088241" cy="861774"/>
          </a:xfrm>
          <a:prstGeom prst="rect">
            <a:avLst/>
          </a:prstGeom>
          <a:noFill/>
          <a:ln w="6350">
            <a:noFill/>
            <a:miter lim="800000"/>
          </a:ln>
        </p:spPr>
        <p:txBody>
          <a:bodyPr wrap="square">
            <a:no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D65A58-8F52-4FC7-F66C-CF1950A00AAE}"/>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32234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4110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12" name="Slide Number">
            <a:extLst>
              <a:ext uri="{FF2B5EF4-FFF2-40B4-BE49-F238E27FC236}">
                <a16:creationId xmlns:a16="http://schemas.microsoft.com/office/drawing/2014/main" id="{91AFBA86-07DC-4844-B473-00A40BE4CDC8}"/>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 name="TextBox 1">
            <a:extLst>
              <a:ext uri="{FF2B5EF4-FFF2-40B4-BE49-F238E27FC236}">
                <a16:creationId xmlns:a16="http://schemas.microsoft.com/office/drawing/2014/main" id="{AE1822AB-CB9B-F614-792C-FE0C23885DF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11761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8723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16E9EC0A-E46F-49CF-8945-85F8397D3CF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Slide Number">
            <a:extLst>
              <a:ext uri="{FF2B5EF4-FFF2-40B4-BE49-F238E27FC236}">
                <a16:creationId xmlns:a16="http://schemas.microsoft.com/office/drawing/2014/main" id="{21D38ADD-0228-4612-8291-3951DC241C88}"/>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 name="TextBox 1">
            <a:extLst>
              <a:ext uri="{FF2B5EF4-FFF2-40B4-BE49-F238E27FC236}">
                <a16:creationId xmlns:a16="http://schemas.microsoft.com/office/drawing/2014/main" id="{344F44D9-D62C-B7D6-7B4E-DCE16106D44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86981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561266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D6D98557-F38B-41A0-9767-B61EBEC3A2C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Slide Number">
            <a:extLst>
              <a:ext uri="{FF2B5EF4-FFF2-40B4-BE49-F238E27FC236}">
                <a16:creationId xmlns:a16="http://schemas.microsoft.com/office/drawing/2014/main" id="{63E87F1C-7E65-4D62-9884-5C9EAE3C4EB2}"/>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5" name="TextBox 4">
            <a:extLst>
              <a:ext uri="{FF2B5EF4-FFF2-40B4-BE49-F238E27FC236}">
                <a16:creationId xmlns:a16="http://schemas.microsoft.com/office/drawing/2014/main" id="{37EC0938-81CD-2E72-3CCF-421A2810264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91321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66083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731D1259-7F5B-44B0-AE2A-3318031F4C6C}"/>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1" name="Slide Number">
            <a:extLst>
              <a:ext uri="{FF2B5EF4-FFF2-40B4-BE49-F238E27FC236}">
                <a16:creationId xmlns:a16="http://schemas.microsoft.com/office/drawing/2014/main" id="{C8AAC505-4CA4-4864-9771-5D45813E288A}"/>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B22998B6-D212-2B47-6AAA-5EE7A4AA7C3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2147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81183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788A7E40-BCCD-4E06-9897-246EFD80BC4F}"/>
              </a:ext>
            </a:extLst>
          </p:cNvPr>
          <p:cNvSpPr>
            <a:spLocks noGrp="1"/>
          </p:cNvSpPr>
          <p:nvPr>
            <p:ph type="body" sz="quarter" idx="10" hasCustomPrompt="1"/>
            <p:custDataLst>
              <p:tags r:id="rId6"/>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Slide Number">
            <a:extLst>
              <a:ext uri="{FF2B5EF4-FFF2-40B4-BE49-F238E27FC236}">
                <a16:creationId xmlns:a16="http://schemas.microsoft.com/office/drawing/2014/main" id="{AF395DF2-430B-4592-9F9E-1EB182B4F8DB}"/>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D1EC613C-5639-54DE-2422-5E8921C629E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0170796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9" Type="http://schemas.openxmlformats.org/officeDocument/2006/relationships/tags" Target="../tags/tag18.xml"/><Relationship Id="rId21" Type="http://schemas.openxmlformats.org/officeDocument/2006/relationships/theme" Target="../theme/theme1.xml"/><Relationship Id="rId34" Type="http://schemas.openxmlformats.org/officeDocument/2006/relationships/tags" Target="../tags/tag13.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8.xml"/><Relationship Id="rId41" Type="http://schemas.openxmlformats.org/officeDocument/2006/relationships/tags" Target="../tags/tag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0.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366846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40299"/>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6003925" y="2171700"/>
            <a:ext cx="3049253" cy="46166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br>
              <a:rPr lang="en-US" sz="1600" b="1"/>
            </a:b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316102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sp>
        <p:nvSpPr>
          <p:cNvPr id="171" name="TextBox 170">
            <a:extLst>
              <a:ext uri="{FF2B5EF4-FFF2-40B4-BE49-F238E27FC236}">
                <a16:creationId xmlns:a16="http://schemas.microsoft.com/office/drawing/2014/main" id="{204AE26B-E668-4D86-BC34-6A312C9EA1F4}"/>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pic>
        <p:nvPicPr>
          <p:cNvPr id="173" name="Picture 172">
            <a:extLst>
              <a:ext uri="{FF2B5EF4-FFF2-40B4-BE49-F238E27FC236}">
                <a16:creationId xmlns:a16="http://schemas.microsoft.com/office/drawing/2014/main" id="{685719BC-02DC-480F-8AF9-D10A266E72C5}"/>
              </a:ext>
            </a:extLst>
          </p:cNvPr>
          <p:cNvPicPr>
            <a:picLocks noChangeAspect="1"/>
          </p:cNvPicPr>
          <p:nvPr userDrawn="1"/>
        </p:nvPicPr>
        <p:blipFill>
          <a:blip r:embed="rId44"/>
          <a:stretch>
            <a:fillRect/>
          </a:stretch>
        </p:blipFill>
        <p:spPr>
          <a:xfrm>
            <a:off x="10135026" y="6504616"/>
            <a:ext cx="1159550" cy="252852"/>
          </a:xfrm>
          <a:prstGeom prst="rect">
            <a:avLst/>
          </a:prstGeom>
        </p:spPr>
      </p:pic>
      <p:sp>
        <p:nvSpPr>
          <p:cNvPr id="174" name="TextBox 173">
            <a:extLst>
              <a:ext uri="{FF2B5EF4-FFF2-40B4-BE49-F238E27FC236}">
                <a16:creationId xmlns:a16="http://schemas.microsoft.com/office/drawing/2014/main" id="{F77B3660-614D-4581-9D00-5D7ABD6C3A6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FE73985C-7C8C-B69D-7E9B-7FAD33091EB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7629695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7" r:id="rId16"/>
    <p:sldLayoutId id="2147483713" r:id="rId17"/>
    <p:sldLayoutId id="2147483714" r:id="rId18"/>
    <p:sldLayoutId id="2147483715" r:id="rId19"/>
    <p:sldLayoutId id="2147483716" r:id="rId20"/>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28.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chart" Target="../charts/chart8.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notesSlide" Target="../notesSlides/notesSlide8.xml"/><Relationship Id="rId5" Type="http://schemas.openxmlformats.org/officeDocument/2006/relationships/tags" Target="../tags/tag142.xml"/><Relationship Id="rId10" Type="http://schemas.openxmlformats.org/officeDocument/2006/relationships/slideLayout" Target="../slideLayouts/slideLayout16.xml"/><Relationship Id="rId4" Type="http://schemas.openxmlformats.org/officeDocument/2006/relationships/tags" Target="../tags/tag141.xml"/><Relationship Id="rId9" Type="http://schemas.openxmlformats.org/officeDocument/2006/relationships/tags" Target="../tags/tag14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hart" Target="../charts/chart13.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7.xml"/><Relationship Id="rId1" Type="http://schemas.openxmlformats.org/officeDocument/2006/relationships/tags" Target="../tags/tag13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www.nyiso.com/documents/20142/2226333/2023-Gold-Book-Public.pdf/c079fc6b-514f-b28d-60e2-256546600214" TargetMode="External"/><Relationship Id="rId13" Type="http://schemas.openxmlformats.org/officeDocument/2006/relationships/hyperlink" Target="https://www.ercot.com/gridinfo/load/forecast/" TargetMode="External"/><Relationship Id="rId3" Type="http://schemas.openxmlformats.org/officeDocument/2006/relationships/chart" Target="../charts/chart2.xml"/><Relationship Id="rId7" Type="http://schemas.openxmlformats.org/officeDocument/2006/relationships/hyperlink" Target="https://www.aps.com/en/About/Our-Company/Doing-Business-with-Us/Resource-Planning/" TargetMode="External"/><Relationship Id="rId12" Type="http://schemas.openxmlformats.org/officeDocument/2006/relationships/hyperlink" Target="https://www.ercot.com/gridinfo/load/forecast/2022/"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2022%20Integrated%20Energy%20Policy%20Report%20Update" TargetMode="External"/><Relationship Id="rId11" Type="http://schemas.openxmlformats.org/officeDocument/2006/relationships/hyperlink" Target="https://www.pjm.com/-/media/library/reports-notices/special-reports/2023/energy-transition-in-pjm-resource-retirements-replacements-and-risks.ashx" TargetMode="External"/><Relationship Id="rId5" Type="http://schemas.openxmlformats.org/officeDocument/2006/relationships/hyperlink" Target="https://www.pse.com/-/media/PDFs/IRP/2023/electric/chapters/06_EPR23_Ch6_Final.pdf?modified=20230331182920" TargetMode="External"/><Relationship Id="rId10" Type="http://schemas.openxmlformats.org/officeDocument/2006/relationships/hyperlink" Target="https://www.duke-energy.com/-/media/pdfs/our-company/carolinas-resource-plan/appendix-d-electric-load-forecast.pdf?rev=7c0bc4c4270e49f2bf39a404c320ab91" TargetMode="External"/><Relationship Id="rId4" Type="http://schemas.openxmlformats.org/officeDocument/2006/relationships/hyperlink" Target="https://gridstrategiesllc.com/wp-content/uploads/2023/12/National-Load-Growth-Report-2023.pdf" TargetMode="External"/><Relationship Id="rId9" Type="http://schemas.openxmlformats.org/officeDocument/2006/relationships/hyperlink" Target="https://www.georgiapower.com/company/filings/irp.html" TargetMode="External"/><Relationship Id="rId1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23.svg"/><Relationship Id="rId3" Type="http://schemas.openxmlformats.org/officeDocument/2006/relationships/hyperlink" Target="https://www.geo-energy.org/pdf/reports/GreenJobs_Through_Geothermal_Energy_Final_Oct2010.pdf" TargetMode="External"/><Relationship Id="rId7" Type="http://schemas.openxmlformats.org/officeDocument/2006/relationships/chart" Target="../charts/chart5.xm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chart" Target="../charts/chart4.xml"/><Relationship Id="rId11" Type="http://schemas.openxmlformats.org/officeDocument/2006/relationships/image" Target="../media/image21.svg"/><Relationship Id="rId5" Type="http://schemas.openxmlformats.org/officeDocument/2006/relationships/hyperlink" Target="https://www.thirdway.org/memo/geothermal-policies-to-help-america-lead" TargetMode="Externa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hyperlink" Target="https://view.officeapps.live.com/op/view.aspx?src=https%3A%2F%2Fwww.energy.gov%2Fsites%2Fdefault%2Ffiles%2F2023-06%2F06.27.23%25202023%2520USEER%2520Public%2520Data.xlsx&amp;wdOrigin=BROWSELINK" TargetMode="External"/><Relationship Id="rId9" Type="http://schemas.openxmlformats.org/officeDocument/2006/relationships/chart" Target="../charts/chart7.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557C0-DC19-B212-B836-020A26B394F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C95F45F-D4F1-E86D-CEDA-F9B4AF065685}"/>
              </a:ext>
            </a:extLst>
          </p:cNvPr>
          <p:cNvSpPr txBox="1">
            <a:spLocks/>
          </p:cNvSpPr>
          <p:nvPr/>
        </p:nvSpPr>
        <p:spPr>
          <a:xfrm>
            <a:off x="698580" y="526302"/>
            <a:ext cx="11284313" cy="2188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900">
              <a:latin typeface="Poppins" pitchFamily="2" charset="77"/>
              <a:cs typeface="Poppins" pitchFamily="2" charset="77"/>
            </a:endParaRPr>
          </a:p>
        </p:txBody>
      </p:sp>
      <p:sp>
        <p:nvSpPr>
          <p:cNvPr id="8" name="Subtitle 2">
            <a:extLst>
              <a:ext uri="{FF2B5EF4-FFF2-40B4-BE49-F238E27FC236}">
                <a16:creationId xmlns:a16="http://schemas.microsoft.com/office/drawing/2014/main" id="{6123BF55-32CE-3B96-3A94-51AFC8382023}"/>
              </a:ext>
            </a:extLst>
          </p:cNvPr>
          <p:cNvSpPr txBox="1">
            <a:spLocks/>
          </p:cNvSpPr>
          <p:nvPr/>
        </p:nvSpPr>
        <p:spPr>
          <a:xfrm>
            <a:off x="698579" y="3154965"/>
            <a:ext cx="9877589" cy="692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a:latin typeface="Poppins Medium" pitchFamily="2" charset="77"/>
              <a:cs typeface="Poppins Medium" pitchFamily="2" charset="77"/>
            </a:endParaRPr>
          </a:p>
        </p:txBody>
      </p:sp>
      <p:sp>
        <p:nvSpPr>
          <p:cNvPr id="3" name="Subtitle 2">
            <a:extLst>
              <a:ext uri="{FF2B5EF4-FFF2-40B4-BE49-F238E27FC236}">
                <a16:creationId xmlns:a16="http://schemas.microsoft.com/office/drawing/2014/main" id="{73F2A1A7-6225-AE3D-717C-4BCBA638833E}"/>
              </a:ext>
            </a:extLst>
          </p:cNvPr>
          <p:cNvSpPr txBox="1">
            <a:spLocks/>
          </p:cNvSpPr>
          <p:nvPr/>
        </p:nvSpPr>
        <p:spPr>
          <a:xfrm>
            <a:off x="6852002" y="1959776"/>
            <a:ext cx="5169854" cy="1206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Poppins" pitchFamily="2" charset="77"/>
                <a:cs typeface="Poppins" pitchFamily="2" charset="77"/>
              </a:rPr>
              <a:t>Dr. Vanessa Chan, Chief Commercialization Officer &amp; Director</a:t>
            </a:r>
            <a:br>
              <a:rPr lang="en-US" sz="1600">
                <a:latin typeface="Poppins" pitchFamily="2" charset="77"/>
                <a:cs typeface="Poppins" pitchFamily="2" charset="77"/>
              </a:rPr>
            </a:br>
            <a:r>
              <a:rPr lang="en-US" sz="1600">
                <a:latin typeface="Poppins" pitchFamily="2" charset="77"/>
                <a:cs typeface="Poppins" pitchFamily="2" charset="77"/>
              </a:rPr>
              <a:t>Office of Technology Transitions</a:t>
            </a:r>
            <a:endParaRPr lang="en-US" sz="1600" b="1">
              <a:latin typeface="Poppins" pitchFamily="2" charset="77"/>
              <a:cs typeface="Poppins" pitchFamily="2" charset="77"/>
            </a:endParaRPr>
          </a:p>
        </p:txBody>
      </p:sp>
      <p:pic>
        <p:nvPicPr>
          <p:cNvPr id="5" name="Picture 2">
            <a:extLst>
              <a:ext uri="{FF2B5EF4-FFF2-40B4-BE49-F238E27FC236}">
                <a16:creationId xmlns:a16="http://schemas.microsoft.com/office/drawing/2014/main" id="{8EB2FC4D-5A70-547C-3F47-E67F6EEFC316}"/>
              </a:ext>
            </a:extLst>
          </p:cNvPr>
          <p:cNvPicPr>
            <a:picLocks noChangeAspect="1" noChangeArrowheads="1"/>
          </p:cNvPicPr>
          <p:nvPr/>
        </p:nvPicPr>
        <p:blipFill rotWithShape="1">
          <a:blip r:embed="rId3"/>
          <a:srcRect t="3677" b="19037"/>
          <a:stretch/>
        </p:blipFill>
        <p:spPr bwMode="auto">
          <a:xfrm>
            <a:off x="5466000" y="1933139"/>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7BD4894C-D81E-C716-B6AC-B75CD9D5D88C}"/>
              </a:ext>
            </a:extLst>
          </p:cNvPr>
          <p:cNvSpPr txBox="1">
            <a:spLocks/>
          </p:cNvSpPr>
          <p:nvPr/>
        </p:nvSpPr>
        <p:spPr>
          <a:xfrm>
            <a:off x="6852002" y="368928"/>
            <a:ext cx="5169854" cy="1206726"/>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600" b="1">
                <a:latin typeface="Poppins" pitchFamily="2" charset="77"/>
                <a:cs typeface="Poppins" pitchFamily="2" charset="77"/>
              </a:rPr>
              <a:t>Dr. Becca Jones-Albertus, Acting Deputy Assistant Secretary for Renewable Power</a:t>
            </a:r>
            <a:endParaRPr lang="en-US" sz="1600">
              <a:latin typeface="Poppins" pitchFamily="2" charset="77"/>
              <a:cs typeface="Poppins" pitchFamily="2" charset="77"/>
            </a:endParaRPr>
          </a:p>
          <a:p>
            <a:pPr algn="l">
              <a:lnSpc>
                <a:spcPct val="120000"/>
              </a:lnSpc>
              <a:spcBef>
                <a:spcPts val="0"/>
              </a:spcBef>
            </a:pPr>
            <a:r>
              <a:rPr lang="en-US" sz="1600">
                <a:latin typeface="Poppins" pitchFamily="2" charset="77"/>
                <a:cs typeface="Poppins" pitchFamily="2" charset="77"/>
              </a:rPr>
              <a:t>Office of Energy Efficiency &amp; Renewable Energy</a:t>
            </a:r>
          </a:p>
          <a:p>
            <a:pPr algn="l">
              <a:lnSpc>
                <a:spcPct val="120000"/>
              </a:lnSpc>
              <a:spcBef>
                <a:spcPts val="0"/>
              </a:spcBef>
            </a:pPr>
            <a:r>
              <a:rPr lang="en-US" sz="1600" i="1">
                <a:latin typeface="Poppins" pitchFamily="2" charset="77"/>
                <a:cs typeface="Poppins" pitchFamily="2" charset="77"/>
              </a:rPr>
              <a:t>Moderator</a:t>
            </a:r>
          </a:p>
        </p:txBody>
      </p:sp>
      <p:pic>
        <p:nvPicPr>
          <p:cNvPr id="4" name="Picture 2">
            <a:extLst>
              <a:ext uri="{FF2B5EF4-FFF2-40B4-BE49-F238E27FC236}">
                <a16:creationId xmlns:a16="http://schemas.microsoft.com/office/drawing/2014/main" id="{6E3CE1EB-F35A-1B0A-456B-0539BE9AF754}"/>
              </a:ext>
            </a:extLst>
          </p:cNvPr>
          <p:cNvPicPr>
            <a:picLocks noChangeAspect="1" noChangeArrowheads="1"/>
          </p:cNvPicPr>
          <p:nvPr/>
        </p:nvPicPr>
        <p:blipFill rotWithShape="1">
          <a:blip r:embed="rId4"/>
          <a:srcRect t="900" b="19100"/>
          <a:stretch/>
        </p:blipFill>
        <p:spPr bwMode="auto">
          <a:xfrm>
            <a:off x="5466000" y="342291"/>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96B417A7-857E-E102-3EFB-9A0584236A38}"/>
              </a:ext>
            </a:extLst>
          </p:cNvPr>
          <p:cNvSpPr txBox="1">
            <a:spLocks/>
          </p:cNvSpPr>
          <p:nvPr/>
        </p:nvSpPr>
        <p:spPr>
          <a:xfrm>
            <a:off x="6852001" y="3565054"/>
            <a:ext cx="5048735" cy="1206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600" b="1">
                <a:latin typeface="Poppins" pitchFamily="2" charset="77"/>
                <a:cs typeface="Poppins" pitchFamily="2" charset="77"/>
              </a:rPr>
              <a:t>Kelly Cummins, Acting Director &amp; Principal Deputy Director</a:t>
            </a:r>
          </a:p>
          <a:p>
            <a:pPr algn="l">
              <a:lnSpc>
                <a:spcPct val="120000"/>
              </a:lnSpc>
              <a:spcBef>
                <a:spcPts val="0"/>
              </a:spcBef>
            </a:pPr>
            <a:r>
              <a:rPr lang="en-US" sz="1600">
                <a:latin typeface="Poppins" pitchFamily="2" charset="77"/>
                <a:cs typeface="Poppins" pitchFamily="2" charset="77"/>
              </a:rPr>
              <a:t>Office of Clean Energy Demonstrations</a:t>
            </a:r>
          </a:p>
        </p:txBody>
      </p:sp>
      <p:pic>
        <p:nvPicPr>
          <p:cNvPr id="10" name="Picture 2">
            <a:extLst>
              <a:ext uri="{FF2B5EF4-FFF2-40B4-BE49-F238E27FC236}">
                <a16:creationId xmlns:a16="http://schemas.microsoft.com/office/drawing/2014/main" id="{5654D210-D83F-C971-23D9-E4C5A25EF9A7}"/>
              </a:ext>
            </a:extLst>
          </p:cNvPr>
          <p:cNvPicPr>
            <a:picLocks noChangeAspect="1" noChangeArrowheads="1"/>
          </p:cNvPicPr>
          <p:nvPr/>
        </p:nvPicPr>
        <p:blipFill rotWithShape="1">
          <a:blip r:embed="rId5"/>
          <a:srcRect t="5784" b="27616"/>
          <a:stretch/>
        </p:blipFill>
        <p:spPr bwMode="auto">
          <a:xfrm>
            <a:off x="5466000" y="3538417"/>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43157CC-F505-B71D-FC63-511A9D889144}"/>
              </a:ext>
            </a:extLst>
          </p:cNvPr>
          <p:cNvSpPr txBox="1">
            <a:spLocks/>
          </p:cNvSpPr>
          <p:nvPr/>
        </p:nvSpPr>
        <p:spPr>
          <a:xfrm>
            <a:off x="6852001" y="5171242"/>
            <a:ext cx="5048735" cy="1206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Poppins" pitchFamily="2" charset="77"/>
                <a:cs typeface="Poppins" pitchFamily="2" charset="77"/>
              </a:rPr>
              <a:t>Jigar Shah, Director</a:t>
            </a:r>
            <a:br>
              <a:rPr lang="en-US" sz="1600">
                <a:latin typeface="Poppins" pitchFamily="2" charset="77"/>
                <a:cs typeface="Poppins" pitchFamily="2" charset="77"/>
              </a:rPr>
            </a:br>
            <a:r>
              <a:rPr lang="en-US" sz="1600">
                <a:latin typeface="Poppins" pitchFamily="2" charset="77"/>
                <a:cs typeface="Poppins" pitchFamily="2" charset="77"/>
              </a:rPr>
              <a:t>Loan Programs Office</a:t>
            </a:r>
            <a:endParaRPr lang="en-US" sz="1600" b="1">
              <a:latin typeface="Poppins" pitchFamily="2" charset="77"/>
              <a:cs typeface="Poppins" pitchFamily="2" charset="77"/>
            </a:endParaRPr>
          </a:p>
        </p:txBody>
      </p:sp>
      <p:pic>
        <p:nvPicPr>
          <p:cNvPr id="12" name="Picture 2">
            <a:extLst>
              <a:ext uri="{FF2B5EF4-FFF2-40B4-BE49-F238E27FC236}">
                <a16:creationId xmlns:a16="http://schemas.microsoft.com/office/drawing/2014/main" id="{20A33978-CDDC-62DE-A907-A3F2665B1C8E}"/>
              </a:ext>
            </a:extLst>
          </p:cNvPr>
          <p:cNvPicPr>
            <a:picLocks noChangeAspect="1" noChangeArrowheads="1"/>
          </p:cNvPicPr>
          <p:nvPr/>
        </p:nvPicPr>
        <p:blipFill rotWithShape="1">
          <a:blip r:embed="rId6"/>
          <a:srcRect t="58" b="19942"/>
          <a:stretch/>
        </p:blipFill>
        <p:spPr bwMode="auto">
          <a:xfrm>
            <a:off x="5466000" y="5144605"/>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18" name="Title 17">
            <a:extLst>
              <a:ext uri="{FF2B5EF4-FFF2-40B4-BE49-F238E27FC236}">
                <a16:creationId xmlns:a16="http://schemas.microsoft.com/office/drawing/2014/main" id="{4B666315-4B13-9F54-7943-CFA2C746AD50}"/>
              </a:ext>
            </a:extLst>
          </p:cNvPr>
          <p:cNvSpPr>
            <a:spLocks noGrp="1"/>
          </p:cNvSpPr>
          <p:nvPr>
            <p:ph type="title"/>
          </p:nvPr>
        </p:nvSpPr>
        <p:spPr/>
        <p:txBody>
          <a:bodyPr/>
          <a:lstStyle/>
          <a:p>
            <a:r>
              <a:rPr lang="en-US" sz="3600">
                <a:latin typeface="Poppins" pitchFamily="2" charset="77"/>
                <a:cs typeface="Poppins" pitchFamily="2" charset="77"/>
              </a:rPr>
              <a:t>Pathways to Commercial Liftoff:</a:t>
            </a:r>
            <a:endParaRPr lang="en-US" sz="3200"/>
          </a:p>
        </p:txBody>
      </p:sp>
      <p:sp>
        <p:nvSpPr>
          <p:cNvPr id="19" name="Subtitle 18">
            <a:extLst>
              <a:ext uri="{FF2B5EF4-FFF2-40B4-BE49-F238E27FC236}">
                <a16:creationId xmlns:a16="http://schemas.microsoft.com/office/drawing/2014/main" id="{7FACD62A-EF5E-2AE1-2167-A9AB74CB5271}"/>
              </a:ext>
            </a:extLst>
          </p:cNvPr>
          <p:cNvSpPr>
            <a:spLocks noGrp="1"/>
          </p:cNvSpPr>
          <p:nvPr>
            <p:ph type="subTitle" idx="1"/>
          </p:nvPr>
        </p:nvSpPr>
        <p:spPr>
          <a:xfrm>
            <a:off x="554735" y="3659644"/>
            <a:ext cx="3465575" cy="1800493"/>
          </a:xfrm>
        </p:spPr>
        <p:txBody>
          <a:bodyPr/>
          <a:lstStyle/>
          <a:p>
            <a:r>
              <a:rPr lang="en-US" sz="2800">
                <a:latin typeface="Poppins" pitchFamily="2" charset="77"/>
                <a:cs typeface="Poppins" pitchFamily="2" charset="77"/>
              </a:rPr>
              <a:t>Next-Generation Geothermal Power </a:t>
            </a:r>
            <a:r>
              <a:rPr lang="en-US" sz="2800" i="1">
                <a:latin typeface="Poppins" pitchFamily="2" charset="77"/>
                <a:cs typeface="Poppins" pitchFamily="2" charset="77"/>
              </a:rPr>
              <a:t>Fireside Chat</a:t>
            </a:r>
            <a:endParaRPr lang="en-US" sz="2800">
              <a:latin typeface="Poppins" pitchFamily="2" charset="77"/>
              <a:cs typeface="Poppins" pitchFamily="2" charset="77"/>
            </a:endParaRPr>
          </a:p>
          <a:p>
            <a:endParaRPr lang="en-US" sz="2800"/>
          </a:p>
        </p:txBody>
      </p:sp>
    </p:spTree>
    <p:extLst>
      <p:ext uri="{BB962C8B-B14F-4D97-AF65-F5344CB8AC3E}">
        <p14:creationId xmlns:p14="http://schemas.microsoft.com/office/powerpoint/2010/main" val="329868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F21410E-8533-E7A4-ADB2-F897B139692F}"/>
              </a:ext>
            </a:extLst>
          </p:cNvPr>
          <p:cNvSpPr txBox="1">
            <a:spLocks/>
          </p:cNvSpPr>
          <p:nvPr/>
        </p:nvSpPr>
        <p:spPr>
          <a:xfrm>
            <a:off x="554734" y="1137511"/>
            <a:ext cx="5712716"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Estimated next-generation geothermal deployment potential</a:t>
            </a:r>
          </a:p>
        </p:txBody>
      </p:sp>
      <p:graphicFrame>
        <p:nvGraphicFramePr>
          <p:cNvPr id="4" name="Chart 3">
            <a:extLst>
              <a:ext uri="{FF2B5EF4-FFF2-40B4-BE49-F238E27FC236}">
                <a16:creationId xmlns:a16="http://schemas.microsoft.com/office/drawing/2014/main" id="{0B9EB5CC-AABE-61EE-E9B6-6B7D00ECFA1C}"/>
              </a:ext>
            </a:extLst>
          </p:cNvPr>
          <p:cNvGraphicFramePr/>
          <p:nvPr>
            <p:custDataLst>
              <p:tags r:id="rId1"/>
            </p:custDataLst>
          </p:nvPr>
        </p:nvGraphicFramePr>
        <p:xfrm>
          <a:off x="295166" y="1753858"/>
          <a:ext cx="5972284" cy="4377267"/>
        </p:xfrm>
        <a:graphic>
          <a:graphicData uri="http://schemas.openxmlformats.org/drawingml/2006/chart">
            <c:chart xmlns:c="http://schemas.openxmlformats.org/drawingml/2006/chart" xmlns:r="http://schemas.openxmlformats.org/officeDocument/2006/relationships" r:id="rId12"/>
          </a:graphicData>
        </a:graphic>
      </p:graphicFrame>
      <p:cxnSp>
        <p:nvCxnSpPr>
          <p:cNvPr id="21" name="Straight Connector 20">
            <a:extLst>
              <a:ext uri="{FF2B5EF4-FFF2-40B4-BE49-F238E27FC236}">
                <a16:creationId xmlns:a16="http://schemas.microsoft.com/office/drawing/2014/main" id="{9CBFCB76-7DD4-E32F-D62D-9165EC6F4989}"/>
              </a:ext>
            </a:extLst>
          </p:cNvPr>
          <p:cNvCxnSpPr/>
          <p:nvPr>
            <p:custDataLst>
              <p:tags r:id="rId2"/>
            </p:custDataLst>
          </p:nvPr>
        </p:nvCxnSpPr>
        <p:spPr bwMode="gray">
          <a:xfrm>
            <a:off x="1322362" y="2607842"/>
            <a:ext cx="212725" cy="0"/>
          </a:xfrm>
          <a:prstGeom prst="line">
            <a:avLst/>
          </a:prstGeom>
          <a:ln w="381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3840C722-BA9B-6C90-3BC8-CF55D7559ADB}"/>
              </a:ext>
            </a:extLst>
          </p:cNvPr>
          <p:cNvSpPr/>
          <p:nvPr>
            <p:custDataLst>
              <p:tags r:id="rId3"/>
            </p:custDataLst>
          </p:nvPr>
        </p:nvSpPr>
        <p:spPr bwMode="auto">
          <a:xfrm>
            <a:off x="1303311" y="2793975"/>
            <a:ext cx="250825" cy="187325"/>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29E9BA8D-275D-C37A-8C56-5AFCF728E63A}"/>
              </a:ext>
            </a:extLst>
          </p:cNvPr>
          <p:cNvCxnSpPr/>
          <p:nvPr>
            <p:custDataLst>
              <p:tags r:id="rId4"/>
            </p:custDataLst>
          </p:nvPr>
        </p:nvCxnSpPr>
        <p:spPr bwMode="gray">
          <a:xfrm>
            <a:off x="1322362" y="2079426"/>
            <a:ext cx="212725" cy="0"/>
          </a:xfrm>
          <a:prstGeom prst="line">
            <a:avLst/>
          </a:prstGeom>
          <a:ln w="3810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E86F45F-F898-BA01-F652-945CC39AD127}"/>
              </a:ext>
            </a:extLst>
          </p:cNvPr>
          <p:cNvSpPr/>
          <p:nvPr>
            <p:custDataLst>
              <p:tags r:id="rId5"/>
            </p:custDataLst>
          </p:nvPr>
        </p:nvSpPr>
        <p:spPr bwMode="auto">
          <a:xfrm>
            <a:off x="1303311" y="2244717"/>
            <a:ext cx="250825" cy="187325"/>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C9F9CC92-B18C-B157-60D3-3A644F57C7C3}"/>
              </a:ext>
            </a:extLst>
          </p:cNvPr>
          <p:cNvSpPr>
            <a:spLocks noGrp="1"/>
          </p:cNvSpPr>
          <p:nvPr>
            <p:custDataLst>
              <p:tags r:id="rId6"/>
            </p:custDataLst>
          </p:nvPr>
        </p:nvSpPr>
        <p:spPr bwMode="auto">
          <a:xfrm>
            <a:off x="1604936" y="2511798"/>
            <a:ext cx="20621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Cumulative Capacity (Land Restriction)</a:t>
            </a:r>
            <a:endParaRPr lang="en-US" sz="1000"/>
          </a:p>
        </p:txBody>
      </p:sp>
      <p:sp>
        <p:nvSpPr>
          <p:cNvPr id="26" name="Text Placeholder 2">
            <a:extLst>
              <a:ext uri="{FF2B5EF4-FFF2-40B4-BE49-F238E27FC236}">
                <a16:creationId xmlns:a16="http://schemas.microsoft.com/office/drawing/2014/main" id="{FB99BD92-38D9-5848-960E-20E4CF9B6E0D}"/>
              </a:ext>
            </a:extLst>
          </p:cNvPr>
          <p:cNvSpPr>
            <a:spLocks noGrp="1"/>
          </p:cNvSpPr>
          <p:nvPr>
            <p:custDataLst>
              <p:tags r:id="rId7"/>
            </p:custDataLst>
          </p:nvPr>
        </p:nvSpPr>
        <p:spPr bwMode="auto">
          <a:xfrm>
            <a:off x="1604936" y="2791593"/>
            <a:ext cx="27463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New Capacity Deployed in Period (Land Restriction)</a:t>
            </a:r>
            <a:endParaRPr lang="en-US" sz="1000"/>
          </a:p>
        </p:txBody>
      </p:sp>
      <p:sp>
        <p:nvSpPr>
          <p:cNvPr id="27" name="Text Placeholder 2">
            <a:extLst>
              <a:ext uri="{FF2B5EF4-FFF2-40B4-BE49-F238E27FC236}">
                <a16:creationId xmlns:a16="http://schemas.microsoft.com/office/drawing/2014/main" id="{F4723253-295B-F219-6F4B-881CD43BA7BE}"/>
              </a:ext>
            </a:extLst>
          </p:cNvPr>
          <p:cNvSpPr>
            <a:spLocks noGrp="1"/>
          </p:cNvSpPr>
          <p:nvPr>
            <p:custDataLst>
              <p:tags r:id="rId8"/>
            </p:custDataLst>
          </p:nvPr>
        </p:nvSpPr>
        <p:spPr bwMode="auto">
          <a:xfrm>
            <a:off x="1604936" y="1983382"/>
            <a:ext cx="13604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altLang="en-US" sz="1000"/>
              <a:t>Cumulative Capacity (Energy Earthshot)</a:t>
            </a:r>
            <a:endParaRPr lang="en-US" sz="1000"/>
          </a:p>
        </p:txBody>
      </p:sp>
      <p:sp>
        <p:nvSpPr>
          <p:cNvPr id="28" name="Text Placeholder 2">
            <a:extLst>
              <a:ext uri="{FF2B5EF4-FFF2-40B4-BE49-F238E27FC236}">
                <a16:creationId xmlns:a16="http://schemas.microsoft.com/office/drawing/2014/main" id="{F1D0EB24-D761-1EFA-0639-B9EFE1F333B9}"/>
              </a:ext>
            </a:extLst>
          </p:cNvPr>
          <p:cNvSpPr>
            <a:spLocks noGrp="1"/>
          </p:cNvSpPr>
          <p:nvPr>
            <p:custDataLst>
              <p:tags r:id="rId9"/>
            </p:custDataLst>
          </p:nvPr>
        </p:nvSpPr>
        <p:spPr bwMode="auto">
          <a:xfrm>
            <a:off x="1604936" y="2242335"/>
            <a:ext cx="200183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en-US" sz="1000"/>
              <a:t>New Capacity Deployed in Period (Energy Earthshot)</a:t>
            </a:r>
          </a:p>
        </p:txBody>
      </p:sp>
      <p:pic>
        <p:nvPicPr>
          <p:cNvPr id="5" name="slide2" descr="Sheet 1">
            <a:extLst>
              <a:ext uri="{FF2B5EF4-FFF2-40B4-BE49-F238E27FC236}">
                <a16:creationId xmlns:a16="http://schemas.microsoft.com/office/drawing/2014/main" id="{A1CB4DC6-4E1B-6E37-ABF9-6B71181F86A1}"/>
              </a:ext>
            </a:extLst>
          </p:cNvPr>
          <p:cNvPicPr>
            <a:picLocks noChangeAspect="1"/>
          </p:cNvPicPr>
          <p:nvPr/>
        </p:nvPicPr>
        <p:blipFill rotWithShape="1">
          <a:blip r:embed="rId13">
            <a:extLst>
              <a:ext uri="{28A0092B-C50C-407E-A947-70E740481C1C}">
                <a14:useLocalDpi xmlns:a14="http://schemas.microsoft.com/office/drawing/2010/main" val="0"/>
              </a:ext>
            </a:extLst>
          </a:blip>
          <a:srcRect l="1244" t="9555" r="11695" b="11184"/>
          <a:stretch/>
        </p:blipFill>
        <p:spPr>
          <a:xfrm>
            <a:off x="6719599" y="2435425"/>
            <a:ext cx="5177235" cy="3139852"/>
          </a:xfrm>
          <a:prstGeom prst="rect">
            <a:avLst/>
          </a:prstGeom>
        </p:spPr>
      </p:pic>
      <p:sp>
        <p:nvSpPr>
          <p:cNvPr id="13" name="TextBox 12">
            <a:extLst>
              <a:ext uri="{FF2B5EF4-FFF2-40B4-BE49-F238E27FC236}">
                <a16:creationId xmlns:a16="http://schemas.microsoft.com/office/drawing/2014/main" id="{4E33BBF0-6290-EF2D-F137-64BCD98D2F0D}"/>
              </a:ext>
            </a:extLst>
          </p:cNvPr>
          <p:cNvSpPr txBox="1">
            <a:spLocks/>
          </p:cNvSpPr>
          <p:nvPr/>
        </p:nvSpPr>
        <p:spPr>
          <a:xfrm>
            <a:off x="6460031" y="1309996"/>
            <a:ext cx="5177235"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a:solidFill>
                  <a:srgbClr val="000000"/>
                </a:solidFill>
                <a:latin typeface="Arial"/>
              </a:rPr>
              <a:t>Potential geographic extent of next-generation</a:t>
            </a: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geothermal</a:t>
            </a:r>
            <a:endParaRPr kumimoji="0" lang="en-GB"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Title 3">
            <a:extLst>
              <a:ext uri="{FF2B5EF4-FFF2-40B4-BE49-F238E27FC236}">
                <a16:creationId xmlns:a16="http://schemas.microsoft.com/office/drawing/2014/main" id="{FD9A84D2-35E0-E5B4-5324-7F806C517A94}"/>
              </a:ext>
            </a:extLst>
          </p:cNvPr>
          <p:cNvSpPr txBox="1">
            <a:spLocks/>
          </p:cNvSpPr>
          <p:nvPr/>
        </p:nvSpPr>
        <p:spPr>
          <a:xfrm>
            <a:off x="432816" y="298111"/>
            <a:ext cx="11204450"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Next-gen geothermal could economically deploy 90-130GW across much of the US by 2050</a:t>
            </a:r>
            <a:endParaRPr lang="en-US" sz="2800"/>
          </a:p>
        </p:txBody>
      </p:sp>
      <p:grpSp>
        <p:nvGrpSpPr>
          <p:cNvPr id="3" name="Group 2">
            <a:extLst>
              <a:ext uri="{FF2B5EF4-FFF2-40B4-BE49-F238E27FC236}">
                <a16:creationId xmlns:a16="http://schemas.microsoft.com/office/drawing/2014/main" id="{86120E1C-7F7F-E645-3CED-615C54ADDC98}"/>
              </a:ext>
            </a:extLst>
          </p:cNvPr>
          <p:cNvGrpSpPr/>
          <p:nvPr/>
        </p:nvGrpSpPr>
        <p:grpSpPr>
          <a:xfrm>
            <a:off x="6966735" y="5076912"/>
            <a:ext cx="939173" cy="942183"/>
            <a:chOff x="9957427" y="1098550"/>
            <a:chExt cx="939173" cy="942183"/>
          </a:xfrm>
        </p:grpSpPr>
        <p:sp>
          <p:nvSpPr>
            <p:cNvPr id="7" name="Rectangle 6">
              <a:extLst>
                <a:ext uri="{FF2B5EF4-FFF2-40B4-BE49-F238E27FC236}">
                  <a16:creationId xmlns:a16="http://schemas.microsoft.com/office/drawing/2014/main" id="{DC6B63E5-7014-2687-92E7-CF3A94A2AA01}"/>
                </a:ext>
              </a:extLst>
            </p:cNvPr>
            <p:cNvSpPr/>
            <p:nvPr/>
          </p:nvSpPr>
          <p:spPr>
            <a:xfrm>
              <a:off x="9957427" y="1160998"/>
              <a:ext cx="182880" cy="182880"/>
            </a:xfrm>
            <a:prstGeom prst="rect">
              <a:avLst/>
            </a:prstGeom>
            <a:solidFill>
              <a:srgbClr val="A6D8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171929-704A-4C67-FE71-F2B7A98944E3}"/>
                </a:ext>
              </a:extLst>
            </p:cNvPr>
            <p:cNvSpPr/>
            <p:nvPr/>
          </p:nvSpPr>
          <p:spPr>
            <a:xfrm>
              <a:off x="9957427" y="1491000"/>
              <a:ext cx="182880" cy="182880"/>
            </a:xfrm>
            <a:prstGeom prst="rect">
              <a:avLst/>
            </a:prstGeom>
            <a:solidFill>
              <a:srgbClr val="6EB4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594285-90B7-F823-CD62-594A36B02565}"/>
                </a:ext>
              </a:extLst>
            </p:cNvPr>
            <p:cNvSpPr/>
            <p:nvPr/>
          </p:nvSpPr>
          <p:spPr>
            <a:xfrm>
              <a:off x="9957427" y="1795404"/>
              <a:ext cx="182880" cy="182880"/>
            </a:xfrm>
            <a:prstGeom prst="rect">
              <a:avLst/>
            </a:prstGeom>
            <a:solidFill>
              <a:srgbClr val="5B9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A0C35A-B53D-4DC1-578C-0B665532F7F5}"/>
                </a:ext>
              </a:extLst>
            </p:cNvPr>
            <p:cNvSpPr txBox="1"/>
            <p:nvPr/>
          </p:nvSpPr>
          <p:spPr>
            <a:xfrm>
              <a:off x="10210800" y="1098550"/>
              <a:ext cx="685800" cy="307777"/>
            </a:xfrm>
            <a:prstGeom prst="rect">
              <a:avLst/>
            </a:prstGeom>
            <a:noFill/>
          </p:spPr>
          <p:txBody>
            <a:bodyPr wrap="square" rtlCol="0">
              <a:spAutoFit/>
            </a:bodyPr>
            <a:lstStyle/>
            <a:p>
              <a:r>
                <a:rPr lang="en-US" sz="1400"/>
                <a:t>2030</a:t>
              </a:r>
            </a:p>
          </p:txBody>
        </p:sp>
        <p:sp>
          <p:nvSpPr>
            <p:cNvPr id="11" name="TextBox 10">
              <a:extLst>
                <a:ext uri="{FF2B5EF4-FFF2-40B4-BE49-F238E27FC236}">
                  <a16:creationId xmlns:a16="http://schemas.microsoft.com/office/drawing/2014/main" id="{F6AE7856-53BB-A4B9-78F3-5B679236FB82}"/>
                </a:ext>
              </a:extLst>
            </p:cNvPr>
            <p:cNvSpPr txBox="1"/>
            <p:nvPr/>
          </p:nvSpPr>
          <p:spPr>
            <a:xfrm>
              <a:off x="10210800" y="1428552"/>
              <a:ext cx="685800" cy="307777"/>
            </a:xfrm>
            <a:prstGeom prst="rect">
              <a:avLst/>
            </a:prstGeom>
            <a:noFill/>
          </p:spPr>
          <p:txBody>
            <a:bodyPr wrap="square" rtlCol="0">
              <a:spAutoFit/>
            </a:bodyPr>
            <a:lstStyle/>
            <a:p>
              <a:r>
                <a:rPr lang="en-US" sz="1400"/>
                <a:t>2040</a:t>
              </a:r>
            </a:p>
          </p:txBody>
        </p:sp>
        <p:sp>
          <p:nvSpPr>
            <p:cNvPr id="12" name="TextBox 11">
              <a:extLst>
                <a:ext uri="{FF2B5EF4-FFF2-40B4-BE49-F238E27FC236}">
                  <a16:creationId xmlns:a16="http://schemas.microsoft.com/office/drawing/2014/main" id="{E212A9BA-DC26-E6ED-C363-9F5D77628399}"/>
                </a:ext>
              </a:extLst>
            </p:cNvPr>
            <p:cNvSpPr txBox="1"/>
            <p:nvPr/>
          </p:nvSpPr>
          <p:spPr>
            <a:xfrm>
              <a:off x="10210800" y="1732956"/>
              <a:ext cx="685800" cy="307777"/>
            </a:xfrm>
            <a:prstGeom prst="rect">
              <a:avLst/>
            </a:prstGeom>
            <a:noFill/>
          </p:spPr>
          <p:txBody>
            <a:bodyPr wrap="square" rtlCol="0">
              <a:spAutoFit/>
            </a:bodyPr>
            <a:lstStyle/>
            <a:p>
              <a:r>
                <a:rPr lang="en-US" sz="1400"/>
                <a:t>2050</a:t>
              </a:r>
            </a:p>
          </p:txBody>
        </p:sp>
      </p:grpSp>
    </p:spTree>
    <p:extLst>
      <p:ext uri="{BB962C8B-B14F-4D97-AF65-F5344CB8AC3E}">
        <p14:creationId xmlns:p14="http://schemas.microsoft.com/office/powerpoint/2010/main" val="378440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202D5D-46A5-48A4-F04C-A3EC5C1E8BCB}"/>
              </a:ext>
            </a:extLst>
          </p:cNvPr>
          <p:cNvGraphicFramePr>
            <a:graphicFrameLocks/>
          </p:cNvGraphicFramePr>
          <p:nvPr/>
        </p:nvGraphicFramePr>
        <p:xfrm>
          <a:off x="1198920" y="1983796"/>
          <a:ext cx="8633957" cy="38870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EDD5214-0EC8-54EF-D25C-7069748D95D1}"/>
              </a:ext>
            </a:extLst>
          </p:cNvPr>
          <p:cNvSpPr txBox="1"/>
          <p:nvPr/>
        </p:nvSpPr>
        <p:spPr>
          <a:xfrm>
            <a:off x="8158404" y="3262717"/>
            <a:ext cx="1663697" cy="816747"/>
          </a:xfrm>
          <a:prstGeom prst="rect">
            <a:avLst/>
          </a:prstGeom>
          <a:ln w="6350">
            <a:noFill/>
            <a:miter lim="800000"/>
          </a:ln>
        </p:spPr>
        <p:txBody>
          <a:bodyPr vert="horz" wrap="square" lIns="0" tIns="0" rIns="0" bIns="0" rtlCol="0" anchor="ctr">
            <a:noAutofit/>
          </a:bodyPr>
          <a:lstStyle/>
          <a:p>
            <a:pPr algn="ctr">
              <a:spcBef>
                <a:spcPts val="300"/>
              </a:spcBef>
              <a:spcAft>
                <a:spcPts val="300"/>
              </a:spcAft>
              <a:buNone/>
            </a:pPr>
            <a:r>
              <a:rPr lang="en-US" sz="1200" i="1"/>
              <a:t>Capacity used to flexibly store and release power</a:t>
            </a:r>
          </a:p>
        </p:txBody>
      </p:sp>
      <p:sp>
        <p:nvSpPr>
          <p:cNvPr id="5" name="TextBox 4">
            <a:extLst>
              <a:ext uri="{FF2B5EF4-FFF2-40B4-BE49-F238E27FC236}">
                <a16:creationId xmlns:a16="http://schemas.microsoft.com/office/drawing/2014/main" id="{E118516C-C34E-2BDA-0C32-0EA8CD1855E2}"/>
              </a:ext>
            </a:extLst>
          </p:cNvPr>
          <p:cNvSpPr txBox="1"/>
          <p:nvPr/>
        </p:nvSpPr>
        <p:spPr>
          <a:xfrm>
            <a:off x="6410612" y="3262717"/>
            <a:ext cx="1557866" cy="816747"/>
          </a:xfrm>
          <a:prstGeom prst="rect">
            <a:avLst/>
          </a:prstGeom>
          <a:ln w="6350">
            <a:noFill/>
            <a:miter lim="800000"/>
          </a:ln>
        </p:spPr>
        <p:txBody>
          <a:bodyPr vert="horz" wrap="square" lIns="0" tIns="0" rIns="0" bIns="0" rtlCol="0" anchor="ctr">
            <a:noAutofit/>
          </a:bodyPr>
          <a:lstStyle/>
          <a:p>
            <a:pPr algn="ctr">
              <a:spcBef>
                <a:spcPts val="300"/>
              </a:spcBef>
              <a:spcAft>
                <a:spcPts val="300"/>
              </a:spcAft>
              <a:buNone/>
            </a:pPr>
            <a:r>
              <a:rPr lang="en-US" sz="1200" i="1"/>
              <a:t>Additional capacity from increased value</a:t>
            </a:r>
          </a:p>
        </p:txBody>
      </p:sp>
      <p:sp>
        <p:nvSpPr>
          <p:cNvPr id="6" name="Title 3">
            <a:extLst>
              <a:ext uri="{FF2B5EF4-FFF2-40B4-BE49-F238E27FC236}">
                <a16:creationId xmlns:a16="http://schemas.microsoft.com/office/drawing/2014/main" id="{FFF9D622-BA9B-9D44-9C17-F04216B75E96}"/>
              </a:ext>
            </a:extLst>
          </p:cNvPr>
          <p:cNvSpPr txBox="1">
            <a:spLocks/>
          </p:cNvSpPr>
          <p:nvPr/>
        </p:nvSpPr>
        <p:spPr>
          <a:xfrm>
            <a:off x="1198920" y="1247463"/>
            <a:ext cx="9578081" cy="4478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Increased 2050 next-generation deployment when flexible generation is enabled</a:t>
            </a:r>
          </a:p>
        </p:txBody>
      </p:sp>
      <p:cxnSp>
        <p:nvCxnSpPr>
          <p:cNvPr id="7" name="Straight Arrow Connector 6">
            <a:extLst>
              <a:ext uri="{FF2B5EF4-FFF2-40B4-BE49-F238E27FC236}">
                <a16:creationId xmlns:a16="http://schemas.microsoft.com/office/drawing/2014/main" id="{23E7076F-654F-6820-CE93-2FA3919E0BC3}"/>
              </a:ext>
            </a:extLst>
          </p:cNvPr>
          <p:cNvCxnSpPr>
            <a:cxnSpLocks/>
          </p:cNvCxnSpPr>
          <p:nvPr/>
        </p:nvCxnSpPr>
        <p:spPr>
          <a:xfrm>
            <a:off x="7373320" y="3885864"/>
            <a:ext cx="150182" cy="19360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9B0098-7EC1-46AC-A867-AA9E07D31CA0}"/>
              </a:ext>
            </a:extLst>
          </p:cNvPr>
          <p:cNvCxnSpPr>
            <a:cxnSpLocks/>
          </p:cNvCxnSpPr>
          <p:nvPr/>
        </p:nvCxnSpPr>
        <p:spPr>
          <a:xfrm flipH="1">
            <a:off x="8517466" y="3885864"/>
            <a:ext cx="140860" cy="19360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47521BFE-95D3-E544-A3C8-BA8F2FF190CA}"/>
              </a:ext>
            </a:extLst>
          </p:cNvPr>
          <p:cNvSpPr txBox="1">
            <a:spLocks/>
          </p:cNvSpPr>
          <p:nvPr/>
        </p:nvSpPr>
        <p:spPr>
          <a:xfrm>
            <a:off x="554736" y="172212"/>
            <a:ext cx="11082528"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a:t>Long-duration storage capabilities enabled through flexibility increase geothermal value and deployment</a:t>
            </a:r>
          </a:p>
        </p:txBody>
      </p:sp>
    </p:spTree>
    <p:extLst>
      <p:ext uri="{BB962C8B-B14F-4D97-AF65-F5344CB8AC3E}">
        <p14:creationId xmlns:p14="http://schemas.microsoft.com/office/powerpoint/2010/main" val="402231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42225-ECE4-DF9A-6292-CF2CFFC82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AD54C-C713-8BC9-06D0-162F669CDEF1}"/>
              </a:ext>
            </a:extLst>
          </p:cNvPr>
          <p:cNvSpPr>
            <a:spLocks noGrp="1"/>
          </p:cNvSpPr>
          <p:nvPr>
            <p:ph type="title"/>
          </p:nvPr>
        </p:nvSpPr>
        <p:spPr/>
        <p:txBody>
          <a:bodyPr/>
          <a:lstStyle/>
          <a:p>
            <a:r>
              <a:rPr lang="en-US"/>
              <a:t>Chapter 2: Next-Generation Technology &amp; Market</a:t>
            </a:r>
          </a:p>
        </p:txBody>
      </p:sp>
      <p:graphicFrame>
        <p:nvGraphicFramePr>
          <p:cNvPr id="3" name="Diagram 2">
            <a:extLst>
              <a:ext uri="{FF2B5EF4-FFF2-40B4-BE49-F238E27FC236}">
                <a16:creationId xmlns:a16="http://schemas.microsoft.com/office/drawing/2014/main" id="{B5AA7D21-8CEC-3664-C775-E236E52D68B5}"/>
              </a:ext>
            </a:extLst>
          </p:cNvPr>
          <p:cNvGraphicFramePr/>
          <p:nvPr>
            <p:extLst>
              <p:ext uri="{D42A27DB-BD31-4B8C-83A1-F6EECF244321}">
                <p14:modId xmlns:p14="http://schemas.microsoft.com/office/powerpoint/2010/main" val="3694471382"/>
              </p:ext>
            </p:extLst>
          </p:nvPr>
        </p:nvGraphicFramePr>
        <p:xfrm>
          <a:off x="554735" y="719666"/>
          <a:ext cx="10933454" cy="554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34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3078125-16D9-8B91-222F-1B7F77A90DE4}"/>
              </a:ext>
            </a:extLst>
          </p:cNvPr>
          <p:cNvGrpSpPr/>
          <p:nvPr/>
        </p:nvGrpSpPr>
        <p:grpSpPr>
          <a:xfrm>
            <a:off x="2640098" y="2563092"/>
            <a:ext cx="3235939" cy="3597389"/>
            <a:chOff x="2755971" y="2154356"/>
            <a:chExt cx="3235939" cy="3597389"/>
          </a:xfrm>
        </p:grpSpPr>
        <p:sp>
          <p:nvSpPr>
            <p:cNvPr id="2" name="Arrow: Bent 1">
              <a:extLst>
                <a:ext uri="{FF2B5EF4-FFF2-40B4-BE49-F238E27FC236}">
                  <a16:creationId xmlns:a16="http://schemas.microsoft.com/office/drawing/2014/main" id="{DBCE11EC-7B99-5BBB-36D6-622B3E8E43BF}"/>
                </a:ext>
              </a:extLst>
            </p:cNvPr>
            <p:cNvSpPr/>
            <p:nvPr/>
          </p:nvSpPr>
          <p:spPr>
            <a:xfrm rot="10800000">
              <a:off x="3179875" y="3385495"/>
              <a:ext cx="2812035" cy="2366250"/>
            </a:xfrm>
            <a:prstGeom prst="bentArrow">
              <a:avLst>
                <a:gd name="adj1" fmla="val 28442"/>
                <a:gd name="adj2" fmla="val 30461"/>
                <a:gd name="adj3" fmla="val 37056"/>
                <a:gd name="adj4" fmla="val 89221"/>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TextBox 13">
              <a:extLst>
                <a:ext uri="{FF2B5EF4-FFF2-40B4-BE49-F238E27FC236}">
                  <a16:creationId xmlns:a16="http://schemas.microsoft.com/office/drawing/2014/main" id="{85F36C3B-55E3-E1BF-AB37-2D869949A916}"/>
                </a:ext>
              </a:extLst>
            </p:cNvPr>
            <p:cNvSpPr txBox="1"/>
            <p:nvPr/>
          </p:nvSpPr>
          <p:spPr>
            <a:xfrm rot="15592613">
              <a:off x="2746447" y="2163880"/>
              <a:ext cx="2878350" cy="2859301"/>
            </a:xfrm>
            <a:prstGeom prst="rect">
              <a:avLst/>
            </a:prstGeom>
            <a:ln w="6350">
              <a:noFill/>
              <a:miter lim="800000"/>
            </a:ln>
          </p:spPr>
          <p:txBody>
            <a:bodyPr vert="horz" wrap="square" lIns="0" tIns="0" rIns="0" bIns="0" rtlCol="0">
              <a:prstTxWarp prst="textArchDown">
                <a:avLst>
                  <a:gd name="adj" fmla="val 21191334"/>
                </a:avLst>
              </a:prstTxWarp>
              <a:noAutofit/>
            </a:bodyPr>
            <a:lstStyle/>
            <a:p>
              <a:pPr algn="l">
                <a:spcBef>
                  <a:spcPts val="300"/>
                </a:spcBef>
                <a:spcAft>
                  <a:spcPts val="300"/>
                </a:spcAft>
                <a:buNone/>
              </a:pPr>
              <a:r>
                <a:rPr lang="en-US" sz="1600" b="1">
                  <a:solidFill>
                    <a:srgbClr val="7F7F7F"/>
                  </a:solidFill>
                </a:rPr>
                <a:t>Drilling improvements</a:t>
              </a:r>
            </a:p>
          </p:txBody>
        </p:sp>
      </p:grpSp>
      <p:sp>
        <p:nvSpPr>
          <p:cNvPr id="16" name="Freeform: Shape 15">
            <a:extLst>
              <a:ext uri="{FF2B5EF4-FFF2-40B4-BE49-F238E27FC236}">
                <a16:creationId xmlns:a16="http://schemas.microsoft.com/office/drawing/2014/main" id="{27955F2F-C53D-A2DE-08E3-7A7B1F0E9B99}"/>
              </a:ext>
            </a:extLst>
          </p:cNvPr>
          <p:cNvSpPr/>
          <p:nvPr/>
        </p:nvSpPr>
        <p:spPr>
          <a:xfrm>
            <a:off x="1352420" y="2808578"/>
            <a:ext cx="965200" cy="3225800"/>
          </a:xfrm>
          <a:custGeom>
            <a:avLst/>
            <a:gdLst>
              <a:gd name="connsiteX0" fmla="*/ 0 w 980440"/>
              <a:gd name="connsiteY0" fmla="*/ 0 h 3220720"/>
              <a:gd name="connsiteX1" fmla="*/ 563880 w 980440"/>
              <a:gd name="connsiteY1" fmla="*/ 3210560 h 3220720"/>
              <a:gd name="connsiteX2" fmla="*/ 980440 w 980440"/>
              <a:gd name="connsiteY2" fmla="*/ 3220720 h 3220720"/>
              <a:gd name="connsiteX3" fmla="*/ 0 w 980440"/>
              <a:gd name="connsiteY3" fmla="*/ 0 h 3220720"/>
            </a:gdLst>
            <a:ahLst/>
            <a:cxnLst>
              <a:cxn ang="0">
                <a:pos x="connsiteX0" y="connsiteY0"/>
              </a:cxn>
              <a:cxn ang="0">
                <a:pos x="connsiteX1" y="connsiteY1"/>
              </a:cxn>
              <a:cxn ang="0">
                <a:pos x="connsiteX2" y="connsiteY2"/>
              </a:cxn>
              <a:cxn ang="0">
                <a:pos x="connsiteX3" y="connsiteY3"/>
              </a:cxn>
            </a:cxnLst>
            <a:rect l="l" t="t" r="r" b="b"/>
            <a:pathLst>
              <a:path w="980440" h="3220720">
                <a:moveTo>
                  <a:pt x="0" y="0"/>
                </a:moveTo>
                <a:lnTo>
                  <a:pt x="563880" y="3210560"/>
                </a:lnTo>
                <a:lnTo>
                  <a:pt x="980440" y="3220720"/>
                </a:lnTo>
                <a:lnTo>
                  <a:pt x="0" y="0"/>
                </a:lnTo>
                <a:close/>
              </a:path>
            </a:pathLst>
          </a:custGeom>
          <a:solidFill>
            <a:srgbClr val="C00000">
              <a:alpha val="33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4" name="Chart 3">
            <a:extLst>
              <a:ext uri="{FF2B5EF4-FFF2-40B4-BE49-F238E27FC236}">
                <a16:creationId xmlns:a16="http://schemas.microsoft.com/office/drawing/2014/main" id="{E90D9372-910E-B813-6C91-61BD57363C7A}"/>
              </a:ext>
            </a:extLst>
          </p:cNvPr>
          <p:cNvGraphicFramePr>
            <a:graphicFrameLocks/>
          </p:cNvGraphicFramePr>
          <p:nvPr/>
        </p:nvGraphicFramePr>
        <p:xfrm>
          <a:off x="392475" y="1541810"/>
          <a:ext cx="6032000" cy="46186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E12CD28-733F-4389-232A-D6A01B4D11C0}"/>
              </a:ext>
            </a:extLst>
          </p:cNvPr>
          <p:cNvSpPr txBox="1"/>
          <p:nvPr/>
        </p:nvSpPr>
        <p:spPr>
          <a:xfrm>
            <a:off x="4066377" y="3189819"/>
            <a:ext cx="914401" cy="241042"/>
          </a:xfrm>
          <a:prstGeom prst="rect">
            <a:avLst/>
          </a:prstGeom>
          <a:ln w="6350">
            <a:noFill/>
            <a:miter lim="800000"/>
          </a:ln>
        </p:spPr>
        <p:txBody>
          <a:bodyPr vert="horz" wrap="none" lIns="0" tIns="0" rIns="0" bIns="0" rtlCol="0">
            <a:noAutofit/>
          </a:bodyPr>
          <a:lstStyle/>
          <a:p>
            <a:pPr>
              <a:spcBef>
                <a:spcPts val="300"/>
              </a:spcBef>
              <a:spcAft>
                <a:spcPts val="300"/>
              </a:spcAft>
              <a:buNone/>
            </a:pPr>
            <a:r>
              <a:rPr lang="en-US" sz="1200" b="1">
                <a:solidFill>
                  <a:schemeClr val="accent3">
                    <a:lumMod val="50000"/>
                  </a:schemeClr>
                </a:solidFill>
              </a:rPr>
              <a:t>FORGE Well, 2017</a:t>
            </a:r>
          </a:p>
        </p:txBody>
      </p:sp>
      <p:sp>
        <p:nvSpPr>
          <p:cNvPr id="7" name="TextBox 6">
            <a:extLst>
              <a:ext uri="{FF2B5EF4-FFF2-40B4-BE49-F238E27FC236}">
                <a16:creationId xmlns:a16="http://schemas.microsoft.com/office/drawing/2014/main" id="{FF827D04-6BBF-F2DC-5DE3-CCDC8F6099CA}"/>
              </a:ext>
            </a:extLst>
          </p:cNvPr>
          <p:cNvSpPr txBox="1"/>
          <p:nvPr/>
        </p:nvSpPr>
        <p:spPr>
          <a:xfrm>
            <a:off x="3408475" y="3783549"/>
            <a:ext cx="914401" cy="241042"/>
          </a:xfrm>
          <a:prstGeom prst="rect">
            <a:avLst/>
          </a:prstGeom>
          <a:ln w="6350">
            <a:noFill/>
            <a:miter lim="800000"/>
          </a:ln>
        </p:spPr>
        <p:txBody>
          <a:bodyPr vert="horz" wrap="none" lIns="0" tIns="0" rIns="0" bIns="0" rtlCol="0">
            <a:noAutofit/>
          </a:bodyPr>
          <a:lstStyle/>
          <a:p>
            <a:pPr>
              <a:spcBef>
                <a:spcPts val="300"/>
              </a:spcBef>
              <a:spcAft>
                <a:spcPts val="300"/>
              </a:spcAft>
              <a:buNone/>
            </a:pPr>
            <a:r>
              <a:rPr lang="en-US" sz="1200" b="1">
                <a:solidFill>
                  <a:schemeClr val="accent3">
                    <a:lumMod val="50000"/>
                  </a:schemeClr>
                </a:solidFill>
              </a:rPr>
              <a:t>FORGE Well, Early 2021</a:t>
            </a:r>
          </a:p>
        </p:txBody>
      </p:sp>
      <p:sp>
        <p:nvSpPr>
          <p:cNvPr id="8" name="TextBox 7">
            <a:extLst>
              <a:ext uri="{FF2B5EF4-FFF2-40B4-BE49-F238E27FC236}">
                <a16:creationId xmlns:a16="http://schemas.microsoft.com/office/drawing/2014/main" id="{EA7A46D4-612C-1136-A41C-70001FC54D09}"/>
              </a:ext>
            </a:extLst>
          </p:cNvPr>
          <p:cNvSpPr txBox="1"/>
          <p:nvPr/>
        </p:nvSpPr>
        <p:spPr>
          <a:xfrm>
            <a:off x="3977260" y="4300957"/>
            <a:ext cx="914401" cy="241042"/>
          </a:xfrm>
          <a:prstGeom prst="rect">
            <a:avLst/>
          </a:prstGeom>
          <a:ln w="6350">
            <a:noFill/>
            <a:miter lim="800000"/>
          </a:ln>
        </p:spPr>
        <p:txBody>
          <a:bodyPr vert="horz" wrap="none" lIns="0" tIns="0" rIns="0" bIns="0" rtlCol="0">
            <a:noAutofit/>
          </a:bodyPr>
          <a:lstStyle/>
          <a:p>
            <a:pPr algn="r">
              <a:spcBef>
                <a:spcPts val="300"/>
              </a:spcBef>
              <a:spcAft>
                <a:spcPts val="300"/>
              </a:spcAft>
              <a:buNone/>
            </a:pPr>
            <a:r>
              <a:rPr lang="en-US" sz="1200" b="1">
                <a:solidFill>
                  <a:schemeClr val="accent3">
                    <a:lumMod val="50000"/>
                  </a:schemeClr>
                </a:solidFill>
              </a:rPr>
              <a:t>FORGE Well, Late 2021</a:t>
            </a:r>
          </a:p>
        </p:txBody>
      </p:sp>
      <p:sp>
        <p:nvSpPr>
          <p:cNvPr id="9" name="TextBox 8">
            <a:extLst>
              <a:ext uri="{FF2B5EF4-FFF2-40B4-BE49-F238E27FC236}">
                <a16:creationId xmlns:a16="http://schemas.microsoft.com/office/drawing/2014/main" id="{73D927BC-23B4-ED5D-3614-4485F2A792F0}"/>
              </a:ext>
            </a:extLst>
          </p:cNvPr>
          <p:cNvSpPr txBox="1"/>
          <p:nvPr/>
        </p:nvSpPr>
        <p:spPr>
          <a:xfrm>
            <a:off x="2494074" y="4749942"/>
            <a:ext cx="914401" cy="241042"/>
          </a:xfrm>
          <a:prstGeom prst="rect">
            <a:avLst/>
          </a:prstGeom>
          <a:ln w="6350">
            <a:noFill/>
            <a:miter lim="800000"/>
          </a:ln>
        </p:spPr>
        <p:txBody>
          <a:bodyPr vert="horz" wrap="none" lIns="0" tIns="0" rIns="0" bIns="0" rtlCol="0">
            <a:noAutofit/>
          </a:bodyPr>
          <a:lstStyle/>
          <a:p>
            <a:pPr>
              <a:spcBef>
                <a:spcPts val="300"/>
              </a:spcBef>
              <a:spcAft>
                <a:spcPts val="300"/>
              </a:spcAft>
              <a:buNone/>
            </a:pPr>
            <a:r>
              <a:rPr lang="en-US" sz="1200" b="1">
                <a:solidFill>
                  <a:schemeClr val="accent3">
                    <a:lumMod val="50000"/>
                  </a:schemeClr>
                </a:solidFill>
              </a:rPr>
              <a:t>FORGE Well, 2022</a:t>
            </a:r>
          </a:p>
        </p:txBody>
      </p:sp>
      <p:sp>
        <p:nvSpPr>
          <p:cNvPr id="10" name="TextBox 9">
            <a:extLst>
              <a:ext uri="{FF2B5EF4-FFF2-40B4-BE49-F238E27FC236}">
                <a16:creationId xmlns:a16="http://schemas.microsoft.com/office/drawing/2014/main" id="{F9F279B0-3622-4FDF-BCB6-A2EF3E1D28DF}"/>
              </a:ext>
            </a:extLst>
          </p:cNvPr>
          <p:cNvSpPr txBox="1"/>
          <p:nvPr/>
        </p:nvSpPr>
        <p:spPr>
          <a:xfrm>
            <a:off x="1808273" y="6087265"/>
            <a:ext cx="1371602" cy="241042"/>
          </a:xfrm>
          <a:prstGeom prst="rect">
            <a:avLst/>
          </a:prstGeom>
          <a:ln w="6350">
            <a:noFill/>
            <a:miter lim="800000"/>
          </a:ln>
        </p:spPr>
        <p:txBody>
          <a:bodyPr vert="horz" wrap="none" lIns="0" tIns="0" rIns="0" bIns="0" rtlCol="0">
            <a:noAutofit/>
          </a:bodyPr>
          <a:lstStyle/>
          <a:p>
            <a:pPr>
              <a:spcBef>
                <a:spcPts val="300"/>
              </a:spcBef>
              <a:spcAft>
                <a:spcPts val="300"/>
              </a:spcAft>
              <a:buNone/>
            </a:pPr>
            <a:r>
              <a:rPr lang="en-US" sz="1200" b="1">
                <a:solidFill>
                  <a:srgbClr val="C00000"/>
                </a:solidFill>
              </a:rPr>
              <a:t>Standard oil &amp; gas rates</a:t>
            </a:r>
          </a:p>
        </p:txBody>
      </p:sp>
      <p:sp>
        <p:nvSpPr>
          <p:cNvPr id="11" name="Title 3">
            <a:extLst>
              <a:ext uri="{FF2B5EF4-FFF2-40B4-BE49-F238E27FC236}">
                <a16:creationId xmlns:a16="http://schemas.microsoft.com/office/drawing/2014/main" id="{8D4B6761-E00F-DE41-3635-46A6C9CEAB25}"/>
              </a:ext>
            </a:extLst>
          </p:cNvPr>
          <p:cNvSpPr txBox="1">
            <a:spLocks/>
          </p:cNvSpPr>
          <p:nvPr/>
        </p:nvSpPr>
        <p:spPr>
          <a:xfrm>
            <a:off x="676402" y="848197"/>
            <a:ext cx="5464145" cy="4478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Drilling timelines at DOE FORGE demonstration site</a:t>
            </a:r>
          </a:p>
        </p:txBody>
      </p:sp>
      <p:graphicFrame>
        <p:nvGraphicFramePr>
          <p:cNvPr id="12" name="Chart 11">
            <a:extLst>
              <a:ext uri="{FF2B5EF4-FFF2-40B4-BE49-F238E27FC236}">
                <a16:creationId xmlns:a16="http://schemas.microsoft.com/office/drawing/2014/main" id="{02F0978B-EB6B-A6E6-8284-4E7EA03724DE}"/>
              </a:ext>
            </a:extLst>
          </p:cNvPr>
          <p:cNvGraphicFramePr>
            <a:graphicFrameLocks/>
          </p:cNvGraphicFramePr>
          <p:nvPr/>
        </p:nvGraphicFramePr>
        <p:xfrm>
          <a:off x="6524233" y="1895267"/>
          <a:ext cx="5174787" cy="437680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0AF5C81E-D99E-91E6-AF24-3EAE359D1F94}"/>
              </a:ext>
            </a:extLst>
          </p:cNvPr>
          <p:cNvSpPr txBox="1"/>
          <p:nvPr/>
        </p:nvSpPr>
        <p:spPr>
          <a:xfrm>
            <a:off x="10855922" y="2544569"/>
            <a:ext cx="577516" cy="220006"/>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a:solidFill>
                  <a:schemeClr val="tx1">
                    <a:lumMod val="75000"/>
                    <a:lumOff val="25000"/>
                  </a:schemeClr>
                </a:solidFill>
              </a:rPr>
              <a:t>120-200</a:t>
            </a:r>
          </a:p>
        </p:txBody>
      </p:sp>
      <p:sp>
        <p:nvSpPr>
          <p:cNvPr id="17" name="Title 3">
            <a:extLst>
              <a:ext uri="{FF2B5EF4-FFF2-40B4-BE49-F238E27FC236}">
                <a16:creationId xmlns:a16="http://schemas.microsoft.com/office/drawing/2014/main" id="{B0F81D47-9F15-8B29-B74A-E9CB882810D5}"/>
              </a:ext>
            </a:extLst>
          </p:cNvPr>
          <p:cNvSpPr txBox="1">
            <a:spLocks/>
          </p:cNvSpPr>
          <p:nvPr/>
        </p:nvSpPr>
        <p:spPr>
          <a:xfrm>
            <a:off x="6727855" y="848197"/>
            <a:ext cx="5464145" cy="4478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Average drilling times at DOE FORGE demonstration site</a:t>
            </a:r>
          </a:p>
        </p:txBody>
      </p:sp>
      <p:sp>
        <p:nvSpPr>
          <p:cNvPr id="20" name="TextBox 19">
            <a:extLst>
              <a:ext uri="{FF2B5EF4-FFF2-40B4-BE49-F238E27FC236}">
                <a16:creationId xmlns:a16="http://schemas.microsoft.com/office/drawing/2014/main" id="{B73362A5-BD5C-714D-CD26-A229C48EEC9B}"/>
              </a:ext>
            </a:extLst>
          </p:cNvPr>
          <p:cNvSpPr txBox="1"/>
          <p:nvPr/>
        </p:nvSpPr>
        <p:spPr>
          <a:xfrm>
            <a:off x="6821310" y="5861397"/>
            <a:ext cx="45719" cy="32589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5" name="Title 3">
            <a:extLst>
              <a:ext uri="{FF2B5EF4-FFF2-40B4-BE49-F238E27FC236}">
                <a16:creationId xmlns:a16="http://schemas.microsoft.com/office/drawing/2014/main" id="{902491B2-8A34-5B83-D4B0-E6B4FB68F2BA}"/>
              </a:ext>
            </a:extLst>
          </p:cNvPr>
          <p:cNvSpPr txBox="1">
            <a:spLocks/>
          </p:cNvSpPr>
          <p:nvPr/>
        </p:nvSpPr>
        <p:spPr>
          <a:xfrm>
            <a:off x="554736" y="245786"/>
            <a:ext cx="11082528" cy="657946"/>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Drilling timelines have shown remarkable improvement in 3 years, driving cost reductions</a:t>
            </a:r>
          </a:p>
        </p:txBody>
      </p:sp>
    </p:spTree>
    <p:extLst>
      <p:ext uri="{BB962C8B-B14F-4D97-AF65-F5344CB8AC3E}">
        <p14:creationId xmlns:p14="http://schemas.microsoft.com/office/powerpoint/2010/main" val="403095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E160-2B97-CEBF-B387-B46413C538F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0DB6874-7554-480E-AC24-9C4864849F74}"/>
              </a:ext>
            </a:extLst>
          </p:cNvPr>
          <p:cNvSpPr txBox="1">
            <a:spLocks/>
          </p:cNvSpPr>
          <p:nvPr/>
        </p:nvSpPr>
        <p:spPr>
          <a:xfrm>
            <a:off x="514814" y="172212"/>
            <a:ext cx="11122450"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Next-Generation Geothermal costs are on their way to Liftoff and </a:t>
            </a:r>
            <a:r>
              <a:rPr lang="en-US" sz="2000" err="1"/>
              <a:t>Earthshot</a:t>
            </a:r>
            <a:r>
              <a:rPr lang="en-US" sz="2000"/>
              <a:t> targets</a:t>
            </a:r>
          </a:p>
        </p:txBody>
      </p:sp>
      <p:pic>
        <p:nvPicPr>
          <p:cNvPr id="3" name="Picture 2" descr="A picture containing diagram&#10;&#10;Description automatically generated">
            <a:extLst>
              <a:ext uri="{FF2B5EF4-FFF2-40B4-BE49-F238E27FC236}">
                <a16:creationId xmlns:a16="http://schemas.microsoft.com/office/drawing/2014/main" id="{00122126-4E31-6D49-4B3C-04668B817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19" y="755439"/>
            <a:ext cx="5931852" cy="306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hart, waterfall chart&#10;&#10;Description automatically generated">
            <a:extLst>
              <a:ext uri="{FF2B5EF4-FFF2-40B4-BE49-F238E27FC236}">
                <a16:creationId xmlns:a16="http://schemas.microsoft.com/office/drawing/2014/main" id="{36438996-B0DD-E874-E5F8-A9E5E859A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321" y="3515443"/>
            <a:ext cx="5943600" cy="2848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9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E0D69E-6C01-02CB-30DB-CB463361F95B}"/>
              </a:ext>
            </a:extLst>
          </p:cNvPr>
          <p:cNvSpPr/>
          <p:nvPr/>
        </p:nvSpPr>
        <p:spPr>
          <a:xfrm>
            <a:off x="0" y="-288258"/>
            <a:ext cx="2293749" cy="288258"/>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Publication Version</a:t>
            </a:r>
          </a:p>
        </p:txBody>
      </p:sp>
      <p:sp>
        <p:nvSpPr>
          <p:cNvPr id="25" name="Title 3">
            <a:extLst>
              <a:ext uri="{FF2B5EF4-FFF2-40B4-BE49-F238E27FC236}">
                <a16:creationId xmlns:a16="http://schemas.microsoft.com/office/drawing/2014/main" id="{F6882673-A862-9E90-1A7C-B7E55865C21F}"/>
              </a:ext>
            </a:extLst>
          </p:cNvPr>
          <p:cNvSpPr txBox="1">
            <a:spLocks/>
          </p:cNvSpPr>
          <p:nvPr/>
        </p:nvSpPr>
        <p:spPr>
          <a:xfrm>
            <a:off x="1974258" y="871271"/>
            <a:ext cx="7415275"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Capital raised and cumulative deal count in next-generation geothermal</a:t>
            </a:r>
            <a:r>
              <a:rPr lang="en-US" sz="1400" b="0">
                <a:solidFill>
                  <a:schemeClr val="tx1"/>
                </a:solidFill>
              </a:rPr>
              <a:t>,</a:t>
            </a:r>
            <a:r>
              <a:rPr lang="en-US" sz="1400">
                <a:solidFill>
                  <a:schemeClr val="tx1"/>
                </a:solidFill>
              </a:rPr>
              <a:t> </a:t>
            </a:r>
            <a:r>
              <a:rPr lang="en-US" sz="1400" b="0">
                <a:solidFill>
                  <a:schemeClr val="tx1"/>
                </a:solidFill>
              </a:rPr>
              <a:t>2021-2024</a:t>
            </a:r>
          </a:p>
        </p:txBody>
      </p:sp>
      <p:graphicFrame>
        <p:nvGraphicFramePr>
          <p:cNvPr id="26" name="Chart 25">
            <a:extLst>
              <a:ext uri="{FF2B5EF4-FFF2-40B4-BE49-F238E27FC236}">
                <a16:creationId xmlns:a16="http://schemas.microsoft.com/office/drawing/2014/main" id="{097136DD-E805-3B07-5F98-6D5C33AD844A}"/>
              </a:ext>
            </a:extLst>
          </p:cNvPr>
          <p:cNvGraphicFramePr>
            <a:graphicFrameLocks/>
          </p:cNvGraphicFramePr>
          <p:nvPr/>
        </p:nvGraphicFramePr>
        <p:xfrm>
          <a:off x="1974258" y="1648805"/>
          <a:ext cx="7415275" cy="433792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F9C15CA5-AA46-4543-BF46-3339AFC08B1D}"/>
              </a:ext>
            </a:extLst>
          </p:cNvPr>
          <p:cNvSpPr txBox="1"/>
          <p:nvPr/>
        </p:nvSpPr>
        <p:spPr>
          <a:xfrm>
            <a:off x="977726" y="7069629"/>
            <a:ext cx="10094975" cy="57577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1000"/>
              <a:t>Notes: Source: </a:t>
            </a:r>
            <a:r>
              <a:rPr lang="en-US" sz="1000" err="1"/>
              <a:t>SightLine</a:t>
            </a:r>
            <a:r>
              <a:rPr lang="en-US" sz="1000"/>
              <a:t> Climate Geothermal market overview (to cite)</a:t>
            </a:r>
          </a:p>
        </p:txBody>
      </p:sp>
      <p:sp>
        <p:nvSpPr>
          <p:cNvPr id="2" name="Title 1">
            <a:extLst>
              <a:ext uri="{FF2B5EF4-FFF2-40B4-BE49-F238E27FC236}">
                <a16:creationId xmlns:a16="http://schemas.microsoft.com/office/drawing/2014/main" id="{979FF2AA-506D-E68D-2813-77B696C367F1}"/>
              </a:ext>
            </a:extLst>
          </p:cNvPr>
          <p:cNvSpPr>
            <a:spLocks noGrp="1"/>
          </p:cNvSpPr>
          <p:nvPr>
            <p:ph type="title"/>
          </p:nvPr>
        </p:nvSpPr>
        <p:spPr/>
        <p:txBody>
          <a:bodyPr/>
          <a:lstStyle/>
          <a:p>
            <a:r>
              <a:rPr lang="en-US"/>
              <a:t>Next-generation geothermal market is showing strong recent momentum</a:t>
            </a:r>
          </a:p>
        </p:txBody>
      </p:sp>
    </p:spTree>
    <p:extLst>
      <p:ext uri="{BB962C8B-B14F-4D97-AF65-F5344CB8AC3E}">
        <p14:creationId xmlns:p14="http://schemas.microsoft.com/office/powerpoint/2010/main" val="209703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0706-D23B-E83B-C1A3-A54CDB250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C81C0-59FB-6055-4EC5-2C1D9384425F}"/>
              </a:ext>
            </a:extLst>
          </p:cNvPr>
          <p:cNvSpPr>
            <a:spLocks noGrp="1"/>
          </p:cNvSpPr>
          <p:nvPr>
            <p:ph type="title"/>
          </p:nvPr>
        </p:nvSpPr>
        <p:spPr/>
        <p:txBody>
          <a:bodyPr/>
          <a:lstStyle/>
          <a:p>
            <a:r>
              <a:rPr lang="en-US"/>
              <a:t>Chapter 3: Pathway to Liftoff</a:t>
            </a:r>
          </a:p>
        </p:txBody>
      </p:sp>
      <p:graphicFrame>
        <p:nvGraphicFramePr>
          <p:cNvPr id="3" name="Diagram 2">
            <a:extLst>
              <a:ext uri="{FF2B5EF4-FFF2-40B4-BE49-F238E27FC236}">
                <a16:creationId xmlns:a16="http://schemas.microsoft.com/office/drawing/2014/main" id="{D15471DE-9EF0-E035-0EB1-F45613CED00E}"/>
              </a:ext>
            </a:extLst>
          </p:cNvPr>
          <p:cNvGraphicFramePr/>
          <p:nvPr>
            <p:extLst>
              <p:ext uri="{D42A27DB-BD31-4B8C-83A1-F6EECF244321}">
                <p14:modId xmlns:p14="http://schemas.microsoft.com/office/powerpoint/2010/main" val="733423128"/>
              </p:ext>
            </p:extLst>
          </p:nvPr>
        </p:nvGraphicFramePr>
        <p:xfrm>
          <a:off x="554735" y="719666"/>
          <a:ext cx="10933454" cy="554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00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805834F-2D57-AC90-4CAD-E0D99AB89823}"/>
              </a:ext>
            </a:extLst>
          </p:cNvPr>
          <p:cNvGrpSpPr/>
          <p:nvPr/>
        </p:nvGrpSpPr>
        <p:grpSpPr>
          <a:xfrm>
            <a:off x="483732" y="1156522"/>
            <a:ext cx="10868820" cy="5287948"/>
            <a:chOff x="666615" y="1176618"/>
            <a:chExt cx="10868820" cy="5287948"/>
          </a:xfrm>
        </p:grpSpPr>
        <p:grpSp>
          <p:nvGrpSpPr>
            <p:cNvPr id="38" name="Group 37">
              <a:extLst>
                <a:ext uri="{FF2B5EF4-FFF2-40B4-BE49-F238E27FC236}">
                  <a16:creationId xmlns:a16="http://schemas.microsoft.com/office/drawing/2014/main" id="{00D85ED0-DC44-36CD-648F-A72674CCA960}"/>
                </a:ext>
              </a:extLst>
            </p:cNvPr>
            <p:cNvGrpSpPr/>
            <p:nvPr/>
          </p:nvGrpSpPr>
          <p:grpSpPr>
            <a:xfrm>
              <a:off x="987203" y="1370582"/>
              <a:ext cx="10227644" cy="3336147"/>
              <a:chOff x="987203" y="1370582"/>
              <a:chExt cx="10227644" cy="3336147"/>
            </a:xfrm>
          </p:grpSpPr>
          <p:cxnSp>
            <p:nvCxnSpPr>
              <p:cNvPr id="33" name="Straight Connector 32">
                <a:extLst>
                  <a:ext uri="{FF2B5EF4-FFF2-40B4-BE49-F238E27FC236}">
                    <a16:creationId xmlns:a16="http://schemas.microsoft.com/office/drawing/2014/main" id="{E3E3FA33-99CE-7440-DAAE-1A292CB2836A}"/>
                  </a:ext>
                </a:extLst>
              </p:cNvPr>
              <p:cNvCxnSpPr/>
              <p:nvPr/>
            </p:nvCxnSpPr>
            <p:spPr>
              <a:xfrm>
                <a:off x="987203" y="1370582"/>
                <a:ext cx="0" cy="3336147"/>
              </a:xfrm>
              <a:prstGeom prst="line">
                <a:avLst/>
              </a:prstGeom>
              <a:ln w="19050" cap="rnd">
                <a:prstDash val="sysDot"/>
                <a:tailEnd type="none"/>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3B15A8BE-0F5E-7CE7-6AEF-950D4898B23C}"/>
                  </a:ext>
                </a:extLst>
              </p:cNvPr>
              <p:cNvCxnSpPr/>
              <p:nvPr/>
            </p:nvCxnSpPr>
            <p:spPr>
              <a:xfrm>
                <a:off x="3380679" y="1370582"/>
                <a:ext cx="0" cy="3336147"/>
              </a:xfrm>
              <a:prstGeom prst="line">
                <a:avLst/>
              </a:prstGeom>
              <a:ln w="19050" cap="rnd">
                <a:prstDash val="sysDot"/>
                <a:tailEnd type="none"/>
              </a:ln>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62AA3F15-EAD6-206D-259D-58F5D0109529}"/>
                  </a:ext>
                </a:extLst>
              </p:cNvPr>
              <p:cNvCxnSpPr/>
              <p:nvPr/>
            </p:nvCxnSpPr>
            <p:spPr>
              <a:xfrm>
                <a:off x="11214847" y="1370582"/>
                <a:ext cx="0" cy="3336147"/>
              </a:xfrm>
              <a:prstGeom prst="line">
                <a:avLst/>
              </a:prstGeom>
              <a:ln w="19050" cap="rnd">
                <a:prstDash val="sysDot"/>
                <a:tailEnd type="none"/>
              </a:ln>
            </p:spPr>
            <p:style>
              <a:lnRef idx="1">
                <a:schemeClr val="accent3"/>
              </a:lnRef>
              <a:fillRef idx="0">
                <a:schemeClr val="accent3"/>
              </a:fillRef>
              <a:effectRef idx="0">
                <a:schemeClr val="accent3"/>
              </a:effectRef>
              <a:fontRef idx="minor">
                <a:schemeClr val="tx1"/>
              </a:fontRef>
            </p:style>
          </p:cxnSp>
        </p:grpSp>
        <p:grpSp>
          <p:nvGrpSpPr>
            <p:cNvPr id="17" name="Group 16">
              <a:extLst>
                <a:ext uri="{FF2B5EF4-FFF2-40B4-BE49-F238E27FC236}">
                  <a16:creationId xmlns:a16="http://schemas.microsoft.com/office/drawing/2014/main" id="{5D5D1D9E-AC6C-2065-3E22-E869C3CC9B9D}"/>
                </a:ext>
              </a:extLst>
            </p:cNvPr>
            <p:cNvGrpSpPr/>
            <p:nvPr/>
          </p:nvGrpSpPr>
          <p:grpSpPr>
            <a:xfrm>
              <a:off x="988359" y="1176618"/>
              <a:ext cx="10226488" cy="1417373"/>
              <a:chOff x="988359" y="1176618"/>
              <a:chExt cx="10226488" cy="1417373"/>
            </a:xfrm>
          </p:grpSpPr>
          <p:grpSp>
            <p:nvGrpSpPr>
              <p:cNvPr id="16" name="Group 15">
                <a:extLst>
                  <a:ext uri="{FF2B5EF4-FFF2-40B4-BE49-F238E27FC236}">
                    <a16:creationId xmlns:a16="http://schemas.microsoft.com/office/drawing/2014/main" id="{BB5CB7DC-EB35-526F-C2CB-2C1A7DAB38DA}"/>
                  </a:ext>
                </a:extLst>
              </p:cNvPr>
              <p:cNvGrpSpPr/>
              <p:nvPr/>
            </p:nvGrpSpPr>
            <p:grpSpPr>
              <a:xfrm>
                <a:off x="3381936" y="1176618"/>
                <a:ext cx="7832911" cy="646093"/>
                <a:chOff x="3381936" y="1176618"/>
                <a:chExt cx="7832911" cy="646093"/>
              </a:xfrm>
            </p:grpSpPr>
            <p:sp>
              <p:nvSpPr>
                <p:cNvPr id="4" name="Title 3">
                  <a:extLst>
                    <a:ext uri="{FF2B5EF4-FFF2-40B4-BE49-F238E27FC236}">
                      <a16:creationId xmlns:a16="http://schemas.microsoft.com/office/drawing/2014/main" id="{90DA98A2-374B-B4BB-C79E-37587DEE9099}"/>
                    </a:ext>
                  </a:extLst>
                </p:cNvPr>
                <p:cNvSpPr txBox="1">
                  <a:spLocks/>
                </p:cNvSpPr>
                <p:nvPr/>
              </p:nvSpPr>
              <p:spPr>
                <a:xfrm>
                  <a:off x="6212274" y="1627094"/>
                  <a:ext cx="2172235" cy="195617"/>
                </a:xfrm>
                <a:prstGeom prst="rect">
                  <a:avLst/>
                </a:prstGeom>
                <a:solidFill>
                  <a:schemeClr val="bg1"/>
                </a:solidFill>
              </p:spPr>
              <p:txBody>
                <a:bodyPr vert="horz" wrap="square" lIns="0" tIns="0" rIns="0" bIns="0" rtlCol="0" anchor="ctr"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gn="ctr"/>
                  <a:r>
                    <a:rPr lang="en-US" sz="1400">
                      <a:solidFill>
                        <a:srgbClr val="00652E"/>
                      </a:solidFill>
                    </a:rPr>
                    <a:t>88-125 GW ($225-250B)</a:t>
                  </a:r>
                  <a:endParaRPr lang="en-US" sz="1400" b="0">
                    <a:solidFill>
                      <a:srgbClr val="00652E"/>
                    </a:solidFill>
                  </a:endParaRPr>
                </a:p>
              </p:txBody>
            </p:sp>
            <p:cxnSp>
              <p:nvCxnSpPr>
                <p:cNvPr id="10" name="Straight Connector 9">
                  <a:extLst>
                    <a:ext uri="{FF2B5EF4-FFF2-40B4-BE49-F238E27FC236}">
                      <a16:creationId xmlns:a16="http://schemas.microsoft.com/office/drawing/2014/main" id="{D9C4493D-7DF8-6A2E-6735-463A00BD1C21}"/>
                    </a:ext>
                  </a:extLst>
                </p:cNvPr>
                <p:cNvCxnSpPr>
                  <a:cxnSpLocks/>
                </p:cNvCxnSpPr>
                <p:nvPr/>
              </p:nvCxnSpPr>
              <p:spPr>
                <a:xfrm>
                  <a:off x="3381936" y="1370582"/>
                  <a:ext cx="7832911" cy="0"/>
                </a:xfrm>
                <a:prstGeom prst="line">
                  <a:avLst/>
                </a:prstGeom>
                <a:ln w="22225">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B25E812-ACDC-5DC9-55C4-61BD1262B9E9}"/>
                    </a:ext>
                  </a:extLst>
                </p:cNvPr>
                <p:cNvSpPr/>
                <p:nvPr/>
              </p:nvSpPr>
              <p:spPr>
                <a:xfrm>
                  <a:off x="6239436" y="1176618"/>
                  <a:ext cx="2117911" cy="387929"/>
                </a:xfrm>
                <a:prstGeom prst="roundRect">
                  <a:avLst>
                    <a:gd name="adj" fmla="val 5000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i="1">
                      <a:solidFill>
                        <a:schemeClr val="bg1"/>
                      </a:solidFill>
                    </a:rPr>
                    <a:t>Achieving Scale</a:t>
                  </a:r>
                </a:p>
              </p:txBody>
            </p:sp>
          </p:grpSp>
          <p:grpSp>
            <p:nvGrpSpPr>
              <p:cNvPr id="15" name="Group 14">
                <a:extLst>
                  <a:ext uri="{FF2B5EF4-FFF2-40B4-BE49-F238E27FC236}">
                    <a16:creationId xmlns:a16="http://schemas.microsoft.com/office/drawing/2014/main" id="{34FDE6A5-C463-50ED-2A7B-BFFCB1B3E878}"/>
                  </a:ext>
                </a:extLst>
              </p:cNvPr>
              <p:cNvGrpSpPr/>
              <p:nvPr/>
            </p:nvGrpSpPr>
            <p:grpSpPr>
              <a:xfrm>
                <a:off x="988359" y="1176618"/>
                <a:ext cx="9620751" cy="1417373"/>
                <a:chOff x="988359" y="1176618"/>
                <a:chExt cx="9620751" cy="1417373"/>
              </a:xfrm>
            </p:grpSpPr>
            <p:sp>
              <p:nvSpPr>
                <p:cNvPr id="2" name="Title 3">
                  <a:extLst>
                    <a:ext uri="{FF2B5EF4-FFF2-40B4-BE49-F238E27FC236}">
                      <a16:creationId xmlns:a16="http://schemas.microsoft.com/office/drawing/2014/main" id="{B20CF2FB-D007-09B6-A1E4-93A2146CB30C}"/>
                    </a:ext>
                  </a:extLst>
                </p:cNvPr>
                <p:cNvSpPr txBox="1">
                  <a:spLocks/>
                </p:cNvSpPr>
                <p:nvPr/>
              </p:nvSpPr>
              <p:spPr>
                <a:xfrm>
                  <a:off x="1291966" y="1627094"/>
                  <a:ext cx="1786362" cy="195617"/>
                </a:xfrm>
                <a:prstGeom prst="rect">
                  <a:avLst/>
                </a:prstGeom>
                <a:solidFill>
                  <a:schemeClr val="bg1"/>
                </a:solidFill>
              </p:spPr>
              <p:txBody>
                <a:bodyPr vert="horz" wrap="square" lIns="0" tIns="0" rIns="0" bIns="0" rtlCol="0" anchor="ctr"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gn="ctr"/>
                  <a:r>
                    <a:rPr lang="en-US" sz="1400">
                      <a:solidFill>
                        <a:srgbClr val="00652E"/>
                      </a:solidFill>
                    </a:rPr>
                    <a:t>2-5 GW ($20-25B)</a:t>
                  </a:r>
                  <a:endParaRPr lang="en-US" sz="1400" b="0">
                    <a:solidFill>
                      <a:srgbClr val="00652E"/>
                    </a:solidFill>
                  </a:endParaRPr>
                </a:p>
              </p:txBody>
            </p:sp>
            <p:cxnSp>
              <p:nvCxnSpPr>
                <p:cNvPr id="9" name="Straight Connector 8">
                  <a:extLst>
                    <a:ext uri="{FF2B5EF4-FFF2-40B4-BE49-F238E27FC236}">
                      <a16:creationId xmlns:a16="http://schemas.microsoft.com/office/drawing/2014/main" id="{673DE24E-741D-0715-5937-1204891A657D}"/>
                    </a:ext>
                  </a:extLst>
                </p:cNvPr>
                <p:cNvCxnSpPr>
                  <a:cxnSpLocks/>
                </p:cNvCxnSpPr>
                <p:nvPr/>
              </p:nvCxnSpPr>
              <p:spPr>
                <a:xfrm>
                  <a:off x="988359" y="1370582"/>
                  <a:ext cx="2393576" cy="0"/>
                </a:xfrm>
                <a:prstGeom prst="line">
                  <a:avLst/>
                </a:prstGeom>
                <a:ln w="22225">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00CD099-58F1-37E8-321E-F4307789C0D0}"/>
                    </a:ext>
                  </a:extLst>
                </p:cNvPr>
                <p:cNvSpPr/>
                <p:nvPr/>
              </p:nvSpPr>
              <p:spPr>
                <a:xfrm>
                  <a:off x="1209079" y="1176618"/>
                  <a:ext cx="1952137" cy="387929"/>
                </a:xfrm>
                <a:prstGeom prst="roundRect">
                  <a:avLst>
                    <a:gd name="adj" fmla="val 5000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i="1">
                      <a:solidFill>
                        <a:schemeClr val="bg1"/>
                      </a:solidFill>
                    </a:rPr>
                    <a:t>Reaching Liftoff</a:t>
                  </a:r>
                </a:p>
              </p:txBody>
            </p:sp>
            <p:sp>
              <p:nvSpPr>
                <p:cNvPr id="18" name="Title 3">
                  <a:extLst>
                    <a:ext uri="{FF2B5EF4-FFF2-40B4-BE49-F238E27FC236}">
                      <a16:creationId xmlns:a16="http://schemas.microsoft.com/office/drawing/2014/main" id="{C2FD664D-7407-F84A-50FC-D1C547962D49}"/>
                    </a:ext>
                  </a:extLst>
                </p:cNvPr>
                <p:cNvSpPr txBox="1">
                  <a:spLocks/>
                </p:cNvSpPr>
                <p:nvPr/>
              </p:nvSpPr>
              <p:spPr>
                <a:xfrm>
                  <a:off x="1065289" y="1952814"/>
                  <a:ext cx="2245054" cy="641177"/>
                </a:xfrm>
                <a:prstGeom prst="rect">
                  <a:avLst/>
                </a:prstGeom>
                <a:noFill/>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Prove and document</a:t>
                  </a:r>
                  <a:br>
                    <a:rPr lang="en-US" sz="1100" b="0">
                      <a:solidFill>
                        <a:schemeClr val="tx1"/>
                      </a:solidFill>
                    </a:rPr>
                  </a:br>
                  <a:r>
                    <a:rPr lang="en-US" sz="1100" b="0">
                      <a:solidFill>
                        <a:schemeClr val="tx1"/>
                      </a:solidFill>
                    </a:rPr>
                    <a:t>engineering capabilities</a:t>
                  </a:r>
                </a:p>
                <a:p>
                  <a:pPr marL="171450" indent="-171450">
                    <a:buFont typeface="Arial" panose="020B0604020202020204" pitchFamily="34" charset="0"/>
                    <a:buChar char="•"/>
                  </a:pPr>
                  <a:r>
                    <a:rPr lang="en-US" sz="1100" b="0">
                      <a:solidFill>
                        <a:schemeClr val="tx1"/>
                      </a:solidFill>
                    </a:rPr>
                    <a:t>Unlock access to low-risk financing and larger capital pool</a:t>
                  </a:r>
                </a:p>
              </p:txBody>
            </p:sp>
            <p:sp>
              <p:nvSpPr>
                <p:cNvPr id="19" name="Title 3">
                  <a:extLst>
                    <a:ext uri="{FF2B5EF4-FFF2-40B4-BE49-F238E27FC236}">
                      <a16:creationId xmlns:a16="http://schemas.microsoft.com/office/drawing/2014/main" id="{F7B8CD6D-9F31-622B-6922-FFE45646C800}"/>
                    </a:ext>
                  </a:extLst>
                </p:cNvPr>
                <p:cNvSpPr txBox="1">
                  <a:spLocks/>
                </p:cNvSpPr>
                <p:nvPr/>
              </p:nvSpPr>
              <p:spPr>
                <a:xfrm>
                  <a:off x="3987672" y="1952814"/>
                  <a:ext cx="6621438" cy="641177"/>
                </a:xfrm>
                <a:prstGeom prst="rect">
                  <a:avLst/>
                </a:prstGeom>
                <a:noFill/>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Mobilize new ecosystem of developers, investors, utilities, and other offtakers</a:t>
                  </a:r>
                </a:p>
                <a:p>
                  <a:pPr marL="171450" indent="-171450">
                    <a:buFont typeface="Arial" panose="020B0604020202020204" pitchFamily="34" charset="0"/>
                    <a:buChar char="•"/>
                  </a:pPr>
                  <a:r>
                    <a:rPr lang="en-US" sz="1100" b="0">
                      <a:solidFill>
                        <a:schemeClr val="tx1"/>
                      </a:solidFill>
                    </a:rPr>
                    <a:t>Rapidly increase inventory of economic resources</a:t>
                  </a:r>
                </a:p>
                <a:p>
                  <a:pPr marL="171450" indent="-171450">
                    <a:buFont typeface="Arial" panose="020B0604020202020204" pitchFamily="34" charset="0"/>
                    <a:buChar char="•"/>
                  </a:pPr>
                  <a:r>
                    <a:rPr lang="en-US" sz="1100" b="0">
                      <a:solidFill>
                        <a:schemeClr val="tx1"/>
                      </a:solidFill>
                    </a:rPr>
                    <a:t>Reduce cost with iterative improvements and implementation of new RD&amp;D</a:t>
                  </a:r>
                </a:p>
                <a:p>
                  <a:pPr marL="171450" indent="-171450">
                    <a:buFont typeface="Arial" panose="020B0604020202020204" pitchFamily="34" charset="0"/>
                    <a:buChar char="•"/>
                  </a:pPr>
                  <a:r>
                    <a:rPr lang="en-US" sz="1100" b="0">
                      <a:solidFill>
                        <a:schemeClr val="tx1"/>
                      </a:solidFill>
                    </a:rPr>
                    <a:t>Industrialize repeatable development process, leveraging existing oil &amp; gas workforce and supply chain</a:t>
                  </a:r>
                </a:p>
              </p:txBody>
            </p:sp>
          </p:grpSp>
        </p:grpSp>
        <p:grpSp>
          <p:nvGrpSpPr>
            <p:cNvPr id="26" name="Group 25">
              <a:extLst>
                <a:ext uri="{FF2B5EF4-FFF2-40B4-BE49-F238E27FC236}">
                  <a16:creationId xmlns:a16="http://schemas.microsoft.com/office/drawing/2014/main" id="{F0F42DC8-1154-EF77-A164-3903A1C2E594}"/>
                </a:ext>
              </a:extLst>
            </p:cNvPr>
            <p:cNvGrpSpPr/>
            <p:nvPr/>
          </p:nvGrpSpPr>
          <p:grpSpPr>
            <a:xfrm>
              <a:off x="666615" y="2712741"/>
              <a:ext cx="10868820" cy="641176"/>
              <a:chOff x="666615" y="2712741"/>
              <a:chExt cx="10868820" cy="641176"/>
            </a:xfrm>
          </p:grpSpPr>
          <p:cxnSp>
            <p:nvCxnSpPr>
              <p:cNvPr id="25" name="Straight Connector 24">
                <a:extLst>
                  <a:ext uri="{FF2B5EF4-FFF2-40B4-BE49-F238E27FC236}">
                    <a16:creationId xmlns:a16="http://schemas.microsoft.com/office/drawing/2014/main" id="{13E73580-2E9C-E874-9090-41699593E917}"/>
                  </a:ext>
                </a:extLst>
              </p:cNvPr>
              <p:cNvCxnSpPr>
                <a:cxnSpLocks/>
              </p:cNvCxnSpPr>
              <p:nvPr/>
            </p:nvCxnSpPr>
            <p:spPr>
              <a:xfrm>
                <a:off x="988359" y="3033329"/>
                <a:ext cx="10376327" cy="0"/>
              </a:xfrm>
              <a:prstGeom prst="line">
                <a:avLst/>
              </a:prstGeom>
              <a:ln w="50800">
                <a:tailEnd type="none"/>
              </a:ln>
            </p:spPr>
            <p:style>
              <a:lnRef idx="1">
                <a:schemeClr val="accent3"/>
              </a:lnRef>
              <a:fillRef idx="0">
                <a:schemeClr val="accent3"/>
              </a:fillRef>
              <a:effectRef idx="0">
                <a:schemeClr val="accent3"/>
              </a:effectRef>
              <a:fontRef idx="minor">
                <a:schemeClr val="tx1"/>
              </a:fontRef>
            </p:style>
          </p:cxnSp>
          <p:sp>
            <p:nvSpPr>
              <p:cNvPr id="20" name="Oval 19">
                <a:extLst>
                  <a:ext uri="{FF2B5EF4-FFF2-40B4-BE49-F238E27FC236}">
                    <a16:creationId xmlns:a16="http://schemas.microsoft.com/office/drawing/2014/main" id="{00FE958E-99C7-6430-769F-1280663D8F4B}"/>
                  </a:ext>
                </a:extLst>
              </p:cNvPr>
              <p:cNvSpPr/>
              <p:nvPr/>
            </p:nvSpPr>
            <p:spPr>
              <a:xfrm>
                <a:off x="666615" y="2712741"/>
                <a:ext cx="641176" cy="64117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Today</a:t>
                </a:r>
              </a:p>
            </p:txBody>
          </p:sp>
          <p:sp>
            <p:nvSpPr>
              <p:cNvPr id="21" name="Oval 20">
                <a:extLst>
                  <a:ext uri="{FF2B5EF4-FFF2-40B4-BE49-F238E27FC236}">
                    <a16:creationId xmlns:a16="http://schemas.microsoft.com/office/drawing/2014/main" id="{7149800F-D666-6D58-079B-7C94C08BFEEF}"/>
                  </a:ext>
                </a:extLst>
              </p:cNvPr>
              <p:cNvSpPr/>
              <p:nvPr/>
            </p:nvSpPr>
            <p:spPr>
              <a:xfrm>
                <a:off x="3061347" y="2712741"/>
                <a:ext cx="641176" cy="64117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2030</a:t>
                </a:r>
              </a:p>
            </p:txBody>
          </p:sp>
          <p:sp>
            <p:nvSpPr>
              <p:cNvPr id="22" name="Oval 21">
                <a:extLst>
                  <a:ext uri="{FF2B5EF4-FFF2-40B4-BE49-F238E27FC236}">
                    <a16:creationId xmlns:a16="http://schemas.microsoft.com/office/drawing/2014/main" id="{2422F057-3D60-B97A-CD76-947464C41C18}"/>
                  </a:ext>
                </a:extLst>
              </p:cNvPr>
              <p:cNvSpPr/>
              <p:nvPr/>
            </p:nvSpPr>
            <p:spPr>
              <a:xfrm>
                <a:off x="6977803" y="2712741"/>
                <a:ext cx="641176" cy="64117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2040</a:t>
                </a:r>
              </a:p>
            </p:txBody>
          </p:sp>
          <p:sp>
            <p:nvSpPr>
              <p:cNvPr id="23" name="Oval 22">
                <a:extLst>
                  <a:ext uri="{FF2B5EF4-FFF2-40B4-BE49-F238E27FC236}">
                    <a16:creationId xmlns:a16="http://schemas.microsoft.com/office/drawing/2014/main" id="{19B45BD7-BDC4-A59A-8141-79E89409DB7C}"/>
                  </a:ext>
                </a:extLst>
              </p:cNvPr>
              <p:cNvSpPr/>
              <p:nvPr/>
            </p:nvSpPr>
            <p:spPr>
              <a:xfrm>
                <a:off x="10894259" y="2712741"/>
                <a:ext cx="641176" cy="64117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2050</a:t>
                </a:r>
              </a:p>
            </p:txBody>
          </p:sp>
        </p:grpSp>
        <p:grpSp>
          <p:nvGrpSpPr>
            <p:cNvPr id="30" name="Group 29">
              <a:extLst>
                <a:ext uri="{FF2B5EF4-FFF2-40B4-BE49-F238E27FC236}">
                  <a16:creationId xmlns:a16="http://schemas.microsoft.com/office/drawing/2014/main" id="{D3669EEE-7338-EB8F-B47F-802788A17563}"/>
                </a:ext>
              </a:extLst>
            </p:cNvPr>
            <p:cNvGrpSpPr/>
            <p:nvPr/>
          </p:nvGrpSpPr>
          <p:grpSpPr>
            <a:xfrm>
              <a:off x="936964" y="4736873"/>
              <a:ext cx="10499908" cy="1727693"/>
              <a:chOff x="987204" y="4716777"/>
              <a:chExt cx="10499908" cy="1727693"/>
            </a:xfrm>
          </p:grpSpPr>
          <p:sp>
            <p:nvSpPr>
              <p:cNvPr id="27" name="Arrow: Pentagon 26">
                <a:extLst>
                  <a:ext uri="{FF2B5EF4-FFF2-40B4-BE49-F238E27FC236}">
                    <a16:creationId xmlns:a16="http://schemas.microsoft.com/office/drawing/2014/main" id="{91D217DF-1B2C-28B1-2D4C-C7C68B0BF4B9}"/>
                  </a:ext>
                </a:extLst>
              </p:cNvPr>
              <p:cNvSpPr/>
              <p:nvPr/>
            </p:nvSpPr>
            <p:spPr>
              <a:xfrm>
                <a:off x="987204" y="4716777"/>
                <a:ext cx="2394731" cy="1101253"/>
              </a:xfrm>
              <a:prstGeom prst="homePlate">
                <a:avLst>
                  <a:gd name="adj" fmla="val 1608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spcAft>
                    <a:spcPts val="600"/>
                  </a:spcAft>
                </a:pPr>
                <a:r>
                  <a:rPr lang="en-US" sz="1400" b="1">
                    <a:solidFill>
                      <a:schemeClr val="bg1"/>
                    </a:solidFill>
                  </a:rPr>
                  <a:t>1. Prove market opportunity</a:t>
                </a:r>
                <a:endParaRPr lang="en-US" sz="1400" baseline="30000">
                  <a:solidFill>
                    <a:schemeClr val="bg1"/>
                  </a:solidFill>
                </a:endParaRPr>
              </a:p>
              <a:p>
                <a:pPr>
                  <a:spcBef>
                    <a:spcPts val="300"/>
                  </a:spcBef>
                  <a:spcAft>
                    <a:spcPts val="300"/>
                  </a:spcAft>
                </a:pPr>
                <a:r>
                  <a:rPr lang="en-US" sz="1100" i="1">
                    <a:solidFill>
                      <a:schemeClr val="bg1"/>
                    </a:solidFill>
                  </a:rPr>
                  <a:t>Deployments covering 5-10 different geologic settings</a:t>
                </a:r>
              </a:p>
            </p:txBody>
          </p:sp>
          <p:sp>
            <p:nvSpPr>
              <p:cNvPr id="28" name="Arrow: Chevron 27">
                <a:extLst>
                  <a:ext uri="{FF2B5EF4-FFF2-40B4-BE49-F238E27FC236}">
                    <a16:creationId xmlns:a16="http://schemas.microsoft.com/office/drawing/2014/main" id="{776A80B5-6AAE-924E-1004-E8AB2C7437A7}"/>
                  </a:ext>
                </a:extLst>
              </p:cNvPr>
              <p:cNvSpPr/>
              <p:nvPr/>
            </p:nvSpPr>
            <p:spPr>
              <a:xfrm>
                <a:off x="3380679" y="4716778"/>
                <a:ext cx="4053844" cy="1101251"/>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spcAft>
                    <a:spcPts val="600"/>
                  </a:spcAft>
                </a:pPr>
                <a:r>
                  <a:rPr lang="en-US" sz="1400" b="1">
                    <a:solidFill>
                      <a:schemeClr val="bg1"/>
                    </a:solidFill>
                  </a:rPr>
                  <a:t>2. Expand viability of geothermal resources in competitive regions</a:t>
                </a:r>
              </a:p>
              <a:p>
                <a:pPr>
                  <a:spcBef>
                    <a:spcPts val="300"/>
                  </a:spcBef>
                  <a:spcAft>
                    <a:spcPts val="300"/>
                  </a:spcAft>
                </a:pPr>
                <a:r>
                  <a:rPr lang="en-US" sz="1100" i="1">
                    <a:solidFill>
                      <a:schemeClr val="bg1"/>
                    </a:solidFill>
                  </a:rPr>
                  <a:t>Order and deliver projects, capitalizing on existing workforce and supply chain in competitive regions</a:t>
                </a:r>
              </a:p>
            </p:txBody>
          </p:sp>
          <p:sp>
            <p:nvSpPr>
              <p:cNvPr id="29" name="Arrow: Chevron 28">
                <a:extLst>
                  <a:ext uri="{FF2B5EF4-FFF2-40B4-BE49-F238E27FC236}">
                    <a16:creationId xmlns:a16="http://schemas.microsoft.com/office/drawing/2014/main" id="{7EDB0E9A-1964-9038-54A4-A1EBB3AAE23F}"/>
                  </a:ext>
                </a:extLst>
              </p:cNvPr>
              <p:cNvSpPr/>
              <p:nvPr/>
            </p:nvSpPr>
            <p:spPr>
              <a:xfrm>
                <a:off x="7433268" y="4716778"/>
                <a:ext cx="4053844" cy="1101251"/>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spcAft>
                    <a:spcPts val="600"/>
                  </a:spcAft>
                </a:pPr>
                <a:r>
                  <a:rPr lang="en-US" sz="1400" b="1">
                    <a:solidFill>
                      <a:schemeClr val="bg1"/>
                    </a:solidFill>
                  </a:rPr>
                  <a:t>3. Expand geothermal footprint to entire United States</a:t>
                </a:r>
              </a:p>
              <a:p>
                <a:pPr>
                  <a:spcBef>
                    <a:spcPts val="300"/>
                  </a:spcBef>
                  <a:spcAft>
                    <a:spcPts val="300"/>
                  </a:spcAft>
                </a:pPr>
                <a:r>
                  <a:rPr lang="en-US" sz="1100" i="1">
                    <a:solidFill>
                      <a:schemeClr val="bg1"/>
                    </a:solidFill>
                  </a:rPr>
                  <a:t>Order and deliver projects across </a:t>
                </a:r>
                <a:br>
                  <a:rPr lang="en-US" sz="1100" i="1">
                    <a:solidFill>
                      <a:schemeClr val="bg1"/>
                    </a:solidFill>
                  </a:rPr>
                </a:br>
                <a:r>
                  <a:rPr lang="en-US" sz="1100" i="1">
                    <a:solidFill>
                      <a:schemeClr val="bg1"/>
                    </a:solidFill>
                  </a:rPr>
                  <a:t>entire United States</a:t>
                </a:r>
              </a:p>
            </p:txBody>
          </p:sp>
          <p:sp>
            <p:nvSpPr>
              <p:cNvPr id="31" name="Arrow: Pentagon 30">
                <a:extLst>
                  <a:ext uri="{FF2B5EF4-FFF2-40B4-BE49-F238E27FC236}">
                    <a16:creationId xmlns:a16="http://schemas.microsoft.com/office/drawing/2014/main" id="{90B182BC-998A-CF0C-1D6C-0B3E19400ADE}"/>
                  </a:ext>
                </a:extLst>
              </p:cNvPr>
              <p:cNvSpPr/>
              <p:nvPr/>
            </p:nvSpPr>
            <p:spPr>
              <a:xfrm>
                <a:off x="987204" y="5983112"/>
                <a:ext cx="10499908" cy="461358"/>
              </a:xfrm>
              <a:prstGeom prst="homePlate">
                <a:avLst>
                  <a:gd name="adj" fmla="val 1608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spcAft>
                    <a:spcPts val="600"/>
                  </a:spcAft>
                </a:pPr>
                <a:r>
                  <a:rPr lang="en-US" sz="1400" b="1">
                    <a:solidFill>
                      <a:schemeClr val="tx1"/>
                    </a:solidFill>
                  </a:rPr>
                  <a:t>Pursue breakthrough RD&amp;D </a:t>
                </a:r>
                <a:r>
                  <a:rPr lang="en-US" sz="1100" i="1">
                    <a:solidFill>
                      <a:schemeClr val="tx1"/>
                    </a:solidFill>
                  </a:rPr>
                  <a:t>Advances in drilling techniques and resource identification reduce costs and increase deployments</a:t>
                </a:r>
              </a:p>
            </p:txBody>
          </p:sp>
        </p:grpSp>
        <p:grpSp>
          <p:nvGrpSpPr>
            <p:cNvPr id="46" name="Group 45">
              <a:extLst>
                <a:ext uri="{FF2B5EF4-FFF2-40B4-BE49-F238E27FC236}">
                  <a16:creationId xmlns:a16="http://schemas.microsoft.com/office/drawing/2014/main" id="{029A80FB-605E-608C-82DD-DFE45AAF07BF}"/>
                </a:ext>
              </a:extLst>
            </p:cNvPr>
            <p:cNvGrpSpPr/>
            <p:nvPr/>
          </p:nvGrpSpPr>
          <p:grpSpPr>
            <a:xfrm>
              <a:off x="977410" y="3064345"/>
              <a:ext cx="9644317" cy="1737360"/>
              <a:chOff x="977410" y="3014105"/>
              <a:chExt cx="9644317" cy="1737360"/>
            </a:xfrm>
          </p:grpSpPr>
          <p:pic>
            <p:nvPicPr>
              <p:cNvPr id="41" name="Picture 40" descr="A map of the united states with green circles&#10;&#10;Description automatically generated">
                <a:extLst>
                  <a:ext uri="{FF2B5EF4-FFF2-40B4-BE49-F238E27FC236}">
                    <a16:creationId xmlns:a16="http://schemas.microsoft.com/office/drawing/2014/main" id="{0288095C-019B-4E8B-7339-D9C4F928A24B}"/>
                  </a:ext>
                </a:extLst>
              </p:cNvPr>
              <p:cNvPicPr>
                <a:picLocks noChangeAspect="1"/>
              </p:cNvPicPr>
              <p:nvPr/>
            </p:nvPicPr>
            <p:blipFill>
              <a:blip r:embed="rId3"/>
              <a:stretch>
                <a:fillRect/>
              </a:stretch>
            </p:blipFill>
            <p:spPr>
              <a:xfrm>
                <a:off x="977410" y="3014105"/>
                <a:ext cx="2432304" cy="1737360"/>
              </a:xfrm>
              <a:prstGeom prst="rect">
                <a:avLst/>
              </a:prstGeom>
            </p:spPr>
          </p:pic>
          <p:pic>
            <p:nvPicPr>
              <p:cNvPr id="43" name="Picture 42" descr="A map of the united states with green circles&#10;&#10;Description automatically generated">
                <a:extLst>
                  <a:ext uri="{FF2B5EF4-FFF2-40B4-BE49-F238E27FC236}">
                    <a16:creationId xmlns:a16="http://schemas.microsoft.com/office/drawing/2014/main" id="{6EFCE95E-5887-FC50-ED07-5D7D9B00DC98}"/>
                  </a:ext>
                </a:extLst>
              </p:cNvPr>
              <p:cNvPicPr>
                <a:picLocks noChangeAspect="1"/>
              </p:cNvPicPr>
              <p:nvPr/>
            </p:nvPicPr>
            <p:blipFill>
              <a:blip r:embed="rId4"/>
              <a:stretch>
                <a:fillRect/>
              </a:stretch>
            </p:blipFill>
            <p:spPr>
              <a:xfrm>
                <a:off x="4145584" y="3014105"/>
                <a:ext cx="2432304" cy="1737360"/>
              </a:xfrm>
              <a:prstGeom prst="rect">
                <a:avLst/>
              </a:prstGeom>
            </p:spPr>
          </p:pic>
          <p:pic>
            <p:nvPicPr>
              <p:cNvPr id="45" name="Picture 44" descr="A green outline of a map&#10;&#10;Description automatically generated">
                <a:extLst>
                  <a:ext uri="{FF2B5EF4-FFF2-40B4-BE49-F238E27FC236}">
                    <a16:creationId xmlns:a16="http://schemas.microsoft.com/office/drawing/2014/main" id="{DDB039B5-E0CC-D790-95E9-D91593671176}"/>
                  </a:ext>
                </a:extLst>
              </p:cNvPr>
              <p:cNvPicPr>
                <a:picLocks noChangeAspect="1"/>
              </p:cNvPicPr>
              <p:nvPr/>
            </p:nvPicPr>
            <p:blipFill>
              <a:blip r:embed="rId5"/>
              <a:stretch>
                <a:fillRect/>
              </a:stretch>
            </p:blipFill>
            <p:spPr>
              <a:xfrm>
                <a:off x="8189423" y="3014105"/>
                <a:ext cx="2432304" cy="1737360"/>
              </a:xfrm>
              <a:prstGeom prst="rect">
                <a:avLst/>
              </a:prstGeom>
            </p:spPr>
          </p:pic>
        </p:grpSp>
      </p:grpSp>
      <p:sp>
        <p:nvSpPr>
          <p:cNvPr id="5" name="Title 3">
            <a:extLst>
              <a:ext uri="{FF2B5EF4-FFF2-40B4-BE49-F238E27FC236}">
                <a16:creationId xmlns:a16="http://schemas.microsoft.com/office/drawing/2014/main" id="{2EAFAE1C-31B0-5CE8-61E6-05002FB382CE}"/>
              </a:ext>
            </a:extLst>
          </p:cNvPr>
          <p:cNvSpPr txBox="1">
            <a:spLocks/>
          </p:cNvSpPr>
          <p:nvPr/>
        </p:nvSpPr>
        <p:spPr>
          <a:xfrm>
            <a:off x="754081" y="276211"/>
            <a:ext cx="10700300"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800"/>
              <a:t>The pathway to Liftoff and scale for next-generation geothermal can proceed in two stages with increasing geographic reach</a:t>
            </a:r>
          </a:p>
        </p:txBody>
      </p:sp>
    </p:spTree>
    <p:extLst>
      <p:ext uri="{BB962C8B-B14F-4D97-AF65-F5344CB8AC3E}">
        <p14:creationId xmlns:p14="http://schemas.microsoft.com/office/powerpoint/2010/main" val="305908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1F31F4E2-71D6-E9D6-0734-F4B220224CA4}"/>
              </a:ext>
            </a:extLst>
          </p:cNvPr>
          <p:cNvSpPr/>
          <p:nvPr/>
        </p:nvSpPr>
        <p:spPr>
          <a:xfrm>
            <a:off x="541220" y="3736292"/>
            <a:ext cx="10702885" cy="2877450"/>
          </a:xfrm>
          <a:prstGeom prst="roundRect">
            <a:avLst>
              <a:gd name="adj" fmla="val 9989"/>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Rectangle: Rounded Corners 29">
            <a:extLst>
              <a:ext uri="{FF2B5EF4-FFF2-40B4-BE49-F238E27FC236}">
                <a16:creationId xmlns:a16="http://schemas.microsoft.com/office/drawing/2014/main" id="{12328055-0705-C390-ABBA-8F937A5DB4F9}"/>
              </a:ext>
            </a:extLst>
          </p:cNvPr>
          <p:cNvSpPr/>
          <p:nvPr/>
        </p:nvSpPr>
        <p:spPr>
          <a:xfrm>
            <a:off x="541220" y="1028785"/>
            <a:ext cx="10702885" cy="2285719"/>
          </a:xfrm>
          <a:prstGeom prst="roundRect">
            <a:avLst>
              <a:gd name="adj" fmla="val 9989"/>
            </a:avLst>
          </a:prstGeom>
          <a:noFill/>
          <a:ln w="31750" cap="sq">
            <a:solidFill>
              <a:srgbClr val="0065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p>
        </p:txBody>
      </p:sp>
      <p:pic>
        <p:nvPicPr>
          <p:cNvPr id="20" name="Picture 19" descr="A green check mark in a square&#10;&#10;Description automatically generated">
            <a:extLst>
              <a:ext uri="{FF2B5EF4-FFF2-40B4-BE49-F238E27FC236}">
                <a16:creationId xmlns:a16="http://schemas.microsoft.com/office/drawing/2014/main" id="{4BEFC763-F7EC-C530-B5F2-AB5194C83C12}"/>
              </a:ext>
            </a:extLst>
          </p:cNvPr>
          <p:cNvPicPr>
            <a:picLocks noChangeAspect="1"/>
          </p:cNvPicPr>
          <p:nvPr/>
        </p:nvPicPr>
        <p:blipFill>
          <a:blip r:embed="rId3"/>
          <a:stretch>
            <a:fillRect/>
          </a:stretch>
        </p:blipFill>
        <p:spPr>
          <a:xfrm>
            <a:off x="7332448" y="914514"/>
            <a:ext cx="1811554" cy="1811554"/>
          </a:xfrm>
          <a:prstGeom prst="rect">
            <a:avLst/>
          </a:prstGeom>
        </p:spPr>
      </p:pic>
      <p:pic>
        <p:nvPicPr>
          <p:cNvPr id="25" name="Picture 24" descr="A green check mark in a square&#10;&#10;Description automatically generated">
            <a:extLst>
              <a:ext uri="{FF2B5EF4-FFF2-40B4-BE49-F238E27FC236}">
                <a16:creationId xmlns:a16="http://schemas.microsoft.com/office/drawing/2014/main" id="{746EDA0D-CA45-7864-8ED1-641D152F9FE9}"/>
              </a:ext>
            </a:extLst>
          </p:cNvPr>
          <p:cNvPicPr>
            <a:picLocks noChangeAspect="1"/>
          </p:cNvPicPr>
          <p:nvPr/>
        </p:nvPicPr>
        <p:blipFill>
          <a:blip r:embed="rId3"/>
          <a:stretch>
            <a:fillRect/>
          </a:stretch>
        </p:blipFill>
        <p:spPr>
          <a:xfrm>
            <a:off x="3856723" y="914514"/>
            <a:ext cx="1811554" cy="1811554"/>
          </a:xfrm>
          <a:prstGeom prst="rect">
            <a:avLst/>
          </a:prstGeom>
        </p:spPr>
      </p:pic>
      <p:pic>
        <p:nvPicPr>
          <p:cNvPr id="26" name="Picture 25" descr="A green check mark in a square&#10;&#10;Description automatically generated">
            <a:extLst>
              <a:ext uri="{FF2B5EF4-FFF2-40B4-BE49-F238E27FC236}">
                <a16:creationId xmlns:a16="http://schemas.microsoft.com/office/drawing/2014/main" id="{0AF6C77A-56A1-D0A7-8AF8-F0F8BFBF353F}"/>
              </a:ext>
            </a:extLst>
          </p:cNvPr>
          <p:cNvPicPr>
            <a:picLocks noChangeAspect="1"/>
          </p:cNvPicPr>
          <p:nvPr/>
        </p:nvPicPr>
        <p:blipFill>
          <a:blip r:embed="rId3"/>
          <a:stretch>
            <a:fillRect/>
          </a:stretch>
        </p:blipFill>
        <p:spPr>
          <a:xfrm>
            <a:off x="319704" y="914514"/>
            <a:ext cx="1811554" cy="1811554"/>
          </a:xfrm>
          <a:prstGeom prst="rect">
            <a:avLst/>
          </a:prstGeom>
        </p:spPr>
      </p:pic>
      <p:sp>
        <p:nvSpPr>
          <p:cNvPr id="29" name="Rectangle: Rounded Corners 28">
            <a:extLst>
              <a:ext uri="{FF2B5EF4-FFF2-40B4-BE49-F238E27FC236}">
                <a16:creationId xmlns:a16="http://schemas.microsoft.com/office/drawing/2014/main" id="{1C6199F2-658E-AB4E-A3E6-E321EA3F9267}"/>
              </a:ext>
            </a:extLst>
          </p:cNvPr>
          <p:cNvSpPr/>
          <p:nvPr/>
        </p:nvSpPr>
        <p:spPr>
          <a:xfrm>
            <a:off x="897580" y="3542328"/>
            <a:ext cx="2257602" cy="387929"/>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i="1">
                <a:solidFill>
                  <a:schemeClr val="bg1"/>
                </a:solidFill>
              </a:rPr>
              <a:t>Key Enablers</a:t>
            </a:r>
          </a:p>
        </p:txBody>
      </p:sp>
      <p:sp>
        <p:nvSpPr>
          <p:cNvPr id="32" name="Title 3">
            <a:extLst>
              <a:ext uri="{FF2B5EF4-FFF2-40B4-BE49-F238E27FC236}">
                <a16:creationId xmlns:a16="http://schemas.microsoft.com/office/drawing/2014/main" id="{A79E77F9-63BC-EE5A-F21B-CA947ACA928F}"/>
              </a:ext>
            </a:extLst>
          </p:cNvPr>
          <p:cNvSpPr txBox="1">
            <a:spLocks/>
          </p:cNvSpPr>
          <p:nvPr/>
        </p:nvSpPr>
        <p:spPr>
          <a:xfrm>
            <a:off x="1847507" y="1433558"/>
            <a:ext cx="1408160"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4000">
                <a:solidFill>
                  <a:srgbClr val="00652E"/>
                </a:solidFill>
              </a:rPr>
              <a:t>5 - 10</a:t>
            </a:r>
            <a:endParaRPr lang="en-US" sz="4000" b="0">
              <a:solidFill>
                <a:srgbClr val="00652E"/>
              </a:solidFill>
            </a:endParaRPr>
          </a:p>
        </p:txBody>
      </p:sp>
      <p:sp>
        <p:nvSpPr>
          <p:cNvPr id="33" name="Title 3">
            <a:extLst>
              <a:ext uri="{FF2B5EF4-FFF2-40B4-BE49-F238E27FC236}">
                <a16:creationId xmlns:a16="http://schemas.microsoft.com/office/drawing/2014/main" id="{BD4B3002-5118-AFE5-09B1-E70369B7B7C8}"/>
              </a:ext>
            </a:extLst>
          </p:cNvPr>
          <p:cNvSpPr txBox="1">
            <a:spLocks/>
          </p:cNvSpPr>
          <p:nvPr/>
        </p:nvSpPr>
        <p:spPr>
          <a:xfrm>
            <a:off x="5310168" y="1433558"/>
            <a:ext cx="1944742"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4000">
                <a:solidFill>
                  <a:srgbClr val="00652E"/>
                </a:solidFill>
              </a:rPr>
              <a:t>2 - 5GW</a:t>
            </a:r>
            <a:endParaRPr lang="en-US" sz="4000" b="0">
              <a:solidFill>
                <a:srgbClr val="00652E"/>
              </a:solidFill>
            </a:endParaRPr>
          </a:p>
        </p:txBody>
      </p:sp>
      <p:sp>
        <p:nvSpPr>
          <p:cNvPr id="34" name="Title 3">
            <a:extLst>
              <a:ext uri="{FF2B5EF4-FFF2-40B4-BE49-F238E27FC236}">
                <a16:creationId xmlns:a16="http://schemas.microsoft.com/office/drawing/2014/main" id="{C07974BC-C950-3EA8-596D-005AE2C6CA19}"/>
              </a:ext>
            </a:extLst>
          </p:cNvPr>
          <p:cNvSpPr txBox="1">
            <a:spLocks/>
          </p:cNvSpPr>
          <p:nvPr/>
        </p:nvSpPr>
        <p:spPr>
          <a:xfrm>
            <a:off x="8786897" y="1433558"/>
            <a:ext cx="2276338"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4000">
                <a:solidFill>
                  <a:srgbClr val="00652E"/>
                </a:solidFill>
              </a:rPr>
              <a:t>$20 - 25B</a:t>
            </a:r>
            <a:endParaRPr lang="en-US" sz="4000" b="0">
              <a:solidFill>
                <a:srgbClr val="00652E"/>
              </a:solidFill>
            </a:endParaRPr>
          </a:p>
        </p:txBody>
      </p:sp>
      <p:sp>
        <p:nvSpPr>
          <p:cNvPr id="35" name="Title 3">
            <a:extLst>
              <a:ext uri="{FF2B5EF4-FFF2-40B4-BE49-F238E27FC236}">
                <a16:creationId xmlns:a16="http://schemas.microsoft.com/office/drawing/2014/main" id="{8D607F52-91B4-D796-45BD-A3E7FCF2F3C2}"/>
              </a:ext>
            </a:extLst>
          </p:cNvPr>
          <p:cNvSpPr txBox="1">
            <a:spLocks/>
          </p:cNvSpPr>
          <p:nvPr/>
        </p:nvSpPr>
        <p:spPr>
          <a:xfrm>
            <a:off x="1847507" y="1974716"/>
            <a:ext cx="2181882"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600" b="0">
                <a:solidFill>
                  <a:schemeClr val="tx1"/>
                </a:solidFill>
              </a:rPr>
              <a:t>geologic conditions</a:t>
            </a:r>
          </a:p>
        </p:txBody>
      </p:sp>
      <p:sp>
        <p:nvSpPr>
          <p:cNvPr id="36" name="Title 3">
            <a:extLst>
              <a:ext uri="{FF2B5EF4-FFF2-40B4-BE49-F238E27FC236}">
                <a16:creationId xmlns:a16="http://schemas.microsoft.com/office/drawing/2014/main" id="{0FD2F2A5-03C9-2690-92F6-4C2AFE4FEA1C}"/>
              </a:ext>
            </a:extLst>
          </p:cNvPr>
          <p:cNvSpPr txBox="1">
            <a:spLocks/>
          </p:cNvSpPr>
          <p:nvPr/>
        </p:nvSpPr>
        <p:spPr>
          <a:xfrm>
            <a:off x="5310168" y="1974716"/>
            <a:ext cx="1944742"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600" b="0">
                <a:solidFill>
                  <a:schemeClr val="tx1"/>
                </a:solidFill>
              </a:rPr>
              <a:t>deployment</a:t>
            </a:r>
          </a:p>
        </p:txBody>
      </p:sp>
      <p:sp>
        <p:nvSpPr>
          <p:cNvPr id="37" name="Title 3">
            <a:extLst>
              <a:ext uri="{FF2B5EF4-FFF2-40B4-BE49-F238E27FC236}">
                <a16:creationId xmlns:a16="http://schemas.microsoft.com/office/drawing/2014/main" id="{8B65717A-FE37-B05A-03D3-143012D37DDD}"/>
              </a:ext>
            </a:extLst>
          </p:cNvPr>
          <p:cNvSpPr txBox="1">
            <a:spLocks/>
          </p:cNvSpPr>
          <p:nvPr/>
        </p:nvSpPr>
        <p:spPr>
          <a:xfrm>
            <a:off x="8786897" y="1974716"/>
            <a:ext cx="2276338"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600" b="0">
                <a:solidFill>
                  <a:schemeClr val="tx1"/>
                </a:solidFill>
              </a:rPr>
              <a:t>investment</a:t>
            </a:r>
          </a:p>
        </p:txBody>
      </p:sp>
      <p:sp>
        <p:nvSpPr>
          <p:cNvPr id="38" name="Title 3">
            <a:extLst>
              <a:ext uri="{FF2B5EF4-FFF2-40B4-BE49-F238E27FC236}">
                <a16:creationId xmlns:a16="http://schemas.microsoft.com/office/drawing/2014/main" id="{8556EC4E-9CBB-E29B-1E7E-9F448EC2AC2C}"/>
              </a:ext>
            </a:extLst>
          </p:cNvPr>
          <p:cNvSpPr txBox="1">
            <a:spLocks/>
          </p:cNvSpPr>
          <p:nvPr/>
        </p:nvSpPr>
        <p:spPr>
          <a:xfrm>
            <a:off x="947895" y="2363924"/>
            <a:ext cx="3055986"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Validation suite of deployments to prove low enough risk for debt during construction</a:t>
            </a:r>
          </a:p>
          <a:p>
            <a:pPr marL="171450" indent="-171450">
              <a:buFont typeface="Arial" panose="020B0604020202020204" pitchFamily="34" charset="0"/>
              <a:buChar char="•"/>
            </a:pPr>
            <a:r>
              <a:rPr lang="en-US" sz="1100">
                <a:solidFill>
                  <a:schemeClr val="tx1"/>
                </a:solidFill>
              </a:rPr>
              <a:t>4-6 States </a:t>
            </a:r>
            <a:r>
              <a:rPr lang="en-US" sz="1100" b="0">
                <a:solidFill>
                  <a:schemeClr val="tx1"/>
                </a:solidFill>
              </a:rPr>
              <a:t>with multiple in-state deployments</a:t>
            </a:r>
          </a:p>
        </p:txBody>
      </p:sp>
      <p:sp>
        <p:nvSpPr>
          <p:cNvPr id="39" name="Title 3">
            <a:extLst>
              <a:ext uri="{FF2B5EF4-FFF2-40B4-BE49-F238E27FC236}">
                <a16:creationId xmlns:a16="http://schemas.microsoft.com/office/drawing/2014/main" id="{3C49B6BB-C77F-4EC3-ACCF-7964F0430D33}"/>
              </a:ext>
            </a:extLst>
          </p:cNvPr>
          <p:cNvSpPr txBox="1">
            <a:spLocks/>
          </p:cNvSpPr>
          <p:nvPr/>
        </p:nvSpPr>
        <p:spPr>
          <a:xfrm>
            <a:off x="4410556" y="2363924"/>
            <a:ext cx="3159944"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Total next-generation geothermal deployment to cover sufficient geological conditions</a:t>
            </a:r>
          </a:p>
          <a:p>
            <a:pPr marL="171450" indent="-171450">
              <a:buFont typeface="Arial" panose="020B0604020202020204" pitchFamily="34" charset="0"/>
              <a:buChar char="•"/>
            </a:pPr>
            <a:r>
              <a:rPr lang="en-US" sz="1100">
                <a:solidFill>
                  <a:schemeClr val="tx1"/>
                </a:solidFill>
              </a:rPr>
              <a:t>1,300-3,300 wells drilled</a:t>
            </a:r>
            <a:r>
              <a:rPr lang="en-US" sz="1100" b="0">
                <a:solidFill>
                  <a:schemeClr val="tx1"/>
                </a:solidFill>
              </a:rPr>
              <a:t> at ~3 MW/well</a:t>
            </a:r>
          </a:p>
        </p:txBody>
      </p:sp>
      <p:sp>
        <p:nvSpPr>
          <p:cNvPr id="40" name="Title 3">
            <a:extLst>
              <a:ext uri="{FF2B5EF4-FFF2-40B4-BE49-F238E27FC236}">
                <a16:creationId xmlns:a16="http://schemas.microsoft.com/office/drawing/2014/main" id="{15C71A58-5B60-8139-FB9A-A739763C94C0}"/>
              </a:ext>
            </a:extLst>
          </p:cNvPr>
          <p:cNvSpPr txBox="1">
            <a:spLocks/>
          </p:cNvSpPr>
          <p:nvPr/>
        </p:nvSpPr>
        <p:spPr>
          <a:xfrm>
            <a:off x="7887285" y="2363925"/>
            <a:ext cx="3159944" cy="63152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Total capital expenditure required for deployment</a:t>
            </a:r>
          </a:p>
          <a:p>
            <a:pPr marL="171450" indent="-171450">
              <a:buFont typeface="Arial" panose="020B0604020202020204" pitchFamily="34" charset="0"/>
              <a:buChar char="•"/>
            </a:pPr>
            <a:r>
              <a:rPr lang="en-US" sz="1100">
                <a:solidFill>
                  <a:schemeClr val="tx1"/>
                </a:solidFill>
              </a:rPr>
              <a:t>~60% cost reduction </a:t>
            </a:r>
            <a:r>
              <a:rPr lang="en-US" sz="1100" b="0">
                <a:solidFill>
                  <a:schemeClr val="tx1"/>
                </a:solidFill>
              </a:rPr>
              <a:t>from 2023 estimate</a:t>
            </a:r>
          </a:p>
        </p:txBody>
      </p:sp>
      <p:grpSp>
        <p:nvGrpSpPr>
          <p:cNvPr id="13" name="Group 12">
            <a:extLst>
              <a:ext uri="{FF2B5EF4-FFF2-40B4-BE49-F238E27FC236}">
                <a16:creationId xmlns:a16="http://schemas.microsoft.com/office/drawing/2014/main" id="{D0FA3902-6945-4C3B-6699-379D433F5D3E}"/>
              </a:ext>
            </a:extLst>
          </p:cNvPr>
          <p:cNvGrpSpPr/>
          <p:nvPr/>
        </p:nvGrpSpPr>
        <p:grpSpPr>
          <a:xfrm>
            <a:off x="5826052" y="3753816"/>
            <a:ext cx="2277448" cy="2258313"/>
            <a:chOff x="5649883" y="3753816"/>
            <a:chExt cx="2277448" cy="2258313"/>
          </a:xfrm>
        </p:grpSpPr>
        <p:pic>
          <p:nvPicPr>
            <p:cNvPr id="24" name="Picture 23" descr="A green and white switch&#10;&#10;Description automatically generated">
              <a:extLst>
                <a:ext uri="{FF2B5EF4-FFF2-40B4-BE49-F238E27FC236}">
                  <a16:creationId xmlns:a16="http://schemas.microsoft.com/office/drawing/2014/main" id="{43D419EC-E5E0-1D5E-BB8D-53E2E6355196}"/>
                </a:ext>
              </a:extLst>
            </p:cNvPr>
            <p:cNvPicPr>
              <a:picLocks noChangeAspect="1"/>
            </p:cNvPicPr>
            <p:nvPr/>
          </p:nvPicPr>
          <p:blipFill>
            <a:blip r:embed="rId4"/>
            <a:stretch>
              <a:fillRect/>
            </a:stretch>
          </p:blipFill>
          <p:spPr>
            <a:xfrm>
              <a:off x="5649883" y="3753816"/>
              <a:ext cx="1371600" cy="1371600"/>
            </a:xfrm>
            <a:prstGeom prst="rect">
              <a:avLst/>
            </a:prstGeom>
          </p:spPr>
        </p:pic>
        <p:sp>
          <p:nvSpPr>
            <p:cNvPr id="43" name="Title 3">
              <a:extLst>
                <a:ext uri="{FF2B5EF4-FFF2-40B4-BE49-F238E27FC236}">
                  <a16:creationId xmlns:a16="http://schemas.microsoft.com/office/drawing/2014/main" id="{ECD6B676-1136-10B4-2523-63481FECC32A}"/>
                </a:ext>
              </a:extLst>
            </p:cNvPr>
            <p:cNvSpPr txBox="1">
              <a:spLocks/>
            </p:cNvSpPr>
            <p:nvPr/>
          </p:nvSpPr>
          <p:spPr>
            <a:xfrm>
              <a:off x="6858560" y="4236190"/>
              <a:ext cx="1068771" cy="3805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nSpc>
                  <a:spcPct val="90000"/>
                </a:lnSpc>
              </a:pPr>
              <a:r>
                <a:rPr lang="en-US" sz="1600" b="0">
                  <a:solidFill>
                    <a:schemeClr val="tx1"/>
                  </a:solidFill>
                </a:rPr>
                <a:t>High-value</a:t>
              </a:r>
            </a:p>
            <a:p>
              <a:pPr>
                <a:lnSpc>
                  <a:spcPct val="90000"/>
                </a:lnSpc>
              </a:pPr>
              <a:r>
                <a:rPr lang="en-US" sz="1600" b="0">
                  <a:solidFill>
                    <a:schemeClr val="tx1"/>
                  </a:solidFill>
                </a:rPr>
                <a:t>PPAs</a:t>
              </a:r>
            </a:p>
          </p:txBody>
        </p:sp>
        <p:sp>
          <p:nvSpPr>
            <p:cNvPr id="46" name="Title 3">
              <a:extLst>
                <a:ext uri="{FF2B5EF4-FFF2-40B4-BE49-F238E27FC236}">
                  <a16:creationId xmlns:a16="http://schemas.microsoft.com/office/drawing/2014/main" id="{A5424A7D-C86C-D324-178C-9DAD978445B0}"/>
                </a:ext>
              </a:extLst>
            </p:cNvPr>
            <p:cNvSpPr txBox="1">
              <a:spLocks/>
            </p:cNvSpPr>
            <p:nvPr/>
          </p:nvSpPr>
          <p:spPr>
            <a:xfrm>
              <a:off x="5947036" y="5238498"/>
              <a:ext cx="1809772"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Offtake agreements with utilities or off-grid demand sources (e.g., industrial users or data centers) supports new projects</a:t>
              </a:r>
            </a:p>
          </p:txBody>
        </p:sp>
        <p:sp>
          <p:nvSpPr>
            <p:cNvPr id="48" name="Title 3">
              <a:extLst>
                <a:ext uri="{FF2B5EF4-FFF2-40B4-BE49-F238E27FC236}">
                  <a16:creationId xmlns:a16="http://schemas.microsoft.com/office/drawing/2014/main" id="{40532E84-894A-BF09-F1E8-CE8FB438DF7B}"/>
                </a:ext>
              </a:extLst>
            </p:cNvPr>
            <p:cNvSpPr txBox="1">
              <a:spLocks/>
            </p:cNvSpPr>
            <p:nvPr/>
          </p:nvSpPr>
          <p:spPr>
            <a:xfrm>
              <a:off x="5947036" y="4803122"/>
              <a:ext cx="1809772" cy="3673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100" i="1">
                  <a:solidFill>
                    <a:schemeClr val="tx1"/>
                  </a:solidFill>
                </a:rPr>
                <a:t>Prices that reflect clean firm value proposition</a:t>
              </a:r>
            </a:p>
          </p:txBody>
        </p:sp>
      </p:grpSp>
      <p:grpSp>
        <p:nvGrpSpPr>
          <p:cNvPr id="14" name="Group 13">
            <a:extLst>
              <a:ext uri="{FF2B5EF4-FFF2-40B4-BE49-F238E27FC236}">
                <a16:creationId xmlns:a16="http://schemas.microsoft.com/office/drawing/2014/main" id="{719EDE7D-7328-6CC1-11C5-EE6A112784C0}"/>
              </a:ext>
            </a:extLst>
          </p:cNvPr>
          <p:cNvGrpSpPr/>
          <p:nvPr/>
        </p:nvGrpSpPr>
        <p:grpSpPr>
          <a:xfrm>
            <a:off x="3140091" y="3753816"/>
            <a:ext cx="2606725" cy="2258313"/>
            <a:chOff x="3114924" y="3753816"/>
            <a:chExt cx="2606725" cy="2258313"/>
          </a:xfrm>
        </p:grpSpPr>
        <p:pic>
          <p:nvPicPr>
            <p:cNvPr id="27" name="Picture 26" descr="A green and white switch&#10;&#10;Description automatically generated">
              <a:extLst>
                <a:ext uri="{FF2B5EF4-FFF2-40B4-BE49-F238E27FC236}">
                  <a16:creationId xmlns:a16="http://schemas.microsoft.com/office/drawing/2014/main" id="{9C5C6DCB-3E55-22AA-1FA4-4B8BD4BA0270}"/>
                </a:ext>
              </a:extLst>
            </p:cNvPr>
            <p:cNvPicPr>
              <a:picLocks noChangeAspect="1"/>
            </p:cNvPicPr>
            <p:nvPr/>
          </p:nvPicPr>
          <p:blipFill>
            <a:blip r:embed="rId4"/>
            <a:stretch>
              <a:fillRect/>
            </a:stretch>
          </p:blipFill>
          <p:spPr>
            <a:xfrm>
              <a:off x="3114924" y="3753816"/>
              <a:ext cx="1371600" cy="1371600"/>
            </a:xfrm>
            <a:prstGeom prst="rect">
              <a:avLst/>
            </a:prstGeom>
          </p:spPr>
        </p:pic>
        <p:sp>
          <p:nvSpPr>
            <p:cNvPr id="42" name="Title 3">
              <a:extLst>
                <a:ext uri="{FF2B5EF4-FFF2-40B4-BE49-F238E27FC236}">
                  <a16:creationId xmlns:a16="http://schemas.microsoft.com/office/drawing/2014/main" id="{C473E47C-012E-93BF-B7D7-7C5782A9F907}"/>
                </a:ext>
              </a:extLst>
            </p:cNvPr>
            <p:cNvSpPr txBox="1">
              <a:spLocks/>
            </p:cNvSpPr>
            <p:nvPr/>
          </p:nvSpPr>
          <p:spPr>
            <a:xfrm>
              <a:off x="4322068" y="4236190"/>
              <a:ext cx="1399581" cy="38792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nSpc>
                  <a:spcPct val="90000"/>
                </a:lnSpc>
              </a:pPr>
              <a:r>
                <a:rPr lang="en-US" sz="1600" b="0">
                  <a:solidFill>
                    <a:schemeClr val="tx1"/>
                  </a:solidFill>
                </a:rPr>
                <a:t>Large-scale</a:t>
              </a:r>
            </a:p>
            <a:p>
              <a:pPr>
                <a:lnSpc>
                  <a:spcPct val="90000"/>
                </a:lnSpc>
              </a:pPr>
              <a:r>
                <a:rPr lang="en-US" sz="1600" b="0">
                  <a:solidFill>
                    <a:schemeClr val="tx1"/>
                  </a:solidFill>
                </a:rPr>
                <a:t>demonstrations</a:t>
              </a:r>
            </a:p>
          </p:txBody>
        </p:sp>
        <p:sp>
          <p:nvSpPr>
            <p:cNvPr id="45" name="Title 3">
              <a:extLst>
                <a:ext uri="{FF2B5EF4-FFF2-40B4-BE49-F238E27FC236}">
                  <a16:creationId xmlns:a16="http://schemas.microsoft.com/office/drawing/2014/main" id="{E68ED031-0503-4EE7-88B6-ADE3CAE18110}"/>
                </a:ext>
              </a:extLst>
            </p:cNvPr>
            <p:cNvSpPr txBox="1">
              <a:spLocks/>
            </p:cNvSpPr>
            <p:nvPr/>
          </p:nvSpPr>
          <p:spPr>
            <a:xfrm>
              <a:off x="3414098" y="5238498"/>
              <a:ext cx="1999491"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Data supporting repeatably consistent and maintained power production proves down technology risk</a:t>
              </a:r>
            </a:p>
          </p:txBody>
        </p:sp>
        <p:sp>
          <p:nvSpPr>
            <p:cNvPr id="49" name="Title 3">
              <a:extLst>
                <a:ext uri="{FF2B5EF4-FFF2-40B4-BE49-F238E27FC236}">
                  <a16:creationId xmlns:a16="http://schemas.microsoft.com/office/drawing/2014/main" id="{1E848986-51DE-360F-5373-42B98767AF9B}"/>
                </a:ext>
              </a:extLst>
            </p:cNvPr>
            <p:cNvSpPr txBox="1">
              <a:spLocks/>
            </p:cNvSpPr>
            <p:nvPr/>
          </p:nvSpPr>
          <p:spPr>
            <a:xfrm>
              <a:off x="3414098" y="4803122"/>
              <a:ext cx="1809772" cy="387929"/>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100" i="1">
                  <a:solidFill>
                    <a:schemeClr val="tx1"/>
                  </a:solidFill>
                </a:rPr>
                <a:t>30+MW scale demonstration projects</a:t>
              </a:r>
            </a:p>
          </p:txBody>
        </p:sp>
      </p:grpSp>
      <p:grpSp>
        <p:nvGrpSpPr>
          <p:cNvPr id="15" name="Group 14">
            <a:extLst>
              <a:ext uri="{FF2B5EF4-FFF2-40B4-BE49-F238E27FC236}">
                <a16:creationId xmlns:a16="http://schemas.microsoft.com/office/drawing/2014/main" id="{07DAB286-4C12-3590-0FCD-58CB3B8EEA12}"/>
              </a:ext>
            </a:extLst>
          </p:cNvPr>
          <p:cNvGrpSpPr/>
          <p:nvPr/>
        </p:nvGrpSpPr>
        <p:grpSpPr>
          <a:xfrm>
            <a:off x="627028" y="3753816"/>
            <a:ext cx="2482806" cy="2411430"/>
            <a:chOff x="579965" y="3753816"/>
            <a:chExt cx="2482806" cy="2411430"/>
          </a:xfrm>
        </p:grpSpPr>
        <p:pic>
          <p:nvPicPr>
            <p:cNvPr id="28" name="Picture 27" descr="A green and white switch&#10;&#10;Description automatically generated">
              <a:extLst>
                <a:ext uri="{FF2B5EF4-FFF2-40B4-BE49-F238E27FC236}">
                  <a16:creationId xmlns:a16="http://schemas.microsoft.com/office/drawing/2014/main" id="{B47D3E3B-0AF7-519E-9EEE-D29640913C00}"/>
                </a:ext>
              </a:extLst>
            </p:cNvPr>
            <p:cNvPicPr>
              <a:picLocks noChangeAspect="1"/>
            </p:cNvPicPr>
            <p:nvPr/>
          </p:nvPicPr>
          <p:blipFill>
            <a:blip r:embed="rId4"/>
            <a:stretch>
              <a:fillRect/>
            </a:stretch>
          </p:blipFill>
          <p:spPr>
            <a:xfrm>
              <a:off x="579965" y="3753816"/>
              <a:ext cx="1371600" cy="1371600"/>
            </a:xfrm>
            <a:prstGeom prst="rect">
              <a:avLst/>
            </a:prstGeom>
          </p:spPr>
        </p:pic>
        <p:sp>
          <p:nvSpPr>
            <p:cNvPr id="41" name="Title 3">
              <a:extLst>
                <a:ext uri="{FF2B5EF4-FFF2-40B4-BE49-F238E27FC236}">
                  <a16:creationId xmlns:a16="http://schemas.microsoft.com/office/drawing/2014/main" id="{5D11830B-D87E-0130-C69C-B40BAB5D82E6}"/>
                </a:ext>
              </a:extLst>
            </p:cNvPr>
            <p:cNvSpPr txBox="1">
              <a:spLocks/>
            </p:cNvSpPr>
            <p:nvPr/>
          </p:nvSpPr>
          <p:spPr>
            <a:xfrm>
              <a:off x="1788326" y="4236190"/>
              <a:ext cx="1052221" cy="38792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nSpc>
                  <a:spcPct val="90000"/>
                </a:lnSpc>
              </a:pPr>
              <a:r>
                <a:rPr lang="en-US" sz="1600" b="0">
                  <a:solidFill>
                    <a:schemeClr val="tx1"/>
                  </a:solidFill>
                </a:rPr>
                <a:t>Cost reductions</a:t>
              </a:r>
            </a:p>
          </p:txBody>
        </p:sp>
        <p:sp>
          <p:nvSpPr>
            <p:cNvPr id="44" name="Title 3">
              <a:extLst>
                <a:ext uri="{FF2B5EF4-FFF2-40B4-BE49-F238E27FC236}">
                  <a16:creationId xmlns:a16="http://schemas.microsoft.com/office/drawing/2014/main" id="{EDEBBC14-BDED-9C09-0BC6-FADDB4F14CAA}"/>
                </a:ext>
              </a:extLst>
            </p:cNvPr>
            <p:cNvSpPr txBox="1">
              <a:spLocks/>
            </p:cNvSpPr>
            <p:nvPr/>
          </p:nvSpPr>
          <p:spPr>
            <a:xfrm>
              <a:off x="878242" y="5391615"/>
              <a:ext cx="2184529"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Iterative cost improvements and the impact of directed R&amp;D drive competitiveness in key early regions</a:t>
              </a:r>
            </a:p>
          </p:txBody>
        </p:sp>
        <p:sp>
          <p:nvSpPr>
            <p:cNvPr id="50" name="Title 3">
              <a:extLst>
                <a:ext uri="{FF2B5EF4-FFF2-40B4-BE49-F238E27FC236}">
                  <a16:creationId xmlns:a16="http://schemas.microsoft.com/office/drawing/2014/main" id="{988695B0-11B9-2BF1-0B1C-0D293B123A51}"/>
                </a:ext>
              </a:extLst>
            </p:cNvPr>
            <p:cNvSpPr txBox="1">
              <a:spLocks/>
            </p:cNvSpPr>
            <p:nvPr/>
          </p:nvSpPr>
          <p:spPr>
            <a:xfrm>
              <a:off x="878242" y="4811511"/>
              <a:ext cx="1999491" cy="63751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100" i="1">
                  <a:solidFill>
                    <a:schemeClr val="tx1"/>
                  </a:solidFill>
                </a:rPr>
                <a:t>Cost reduced to $60-70/MWh National average LCOE ($40-50 in competitive regions) </a:t>
              </a:r>
            </a:p>
          </p:txBody>
        </p:sp>
      </p:grpSp>
      <p:sp>
        <p:nvSpPr>
          <p:cNvPr id="51" name="Rectangle: Rounded Corners 50">
            <a:extLst>
              <a:ext uri="{FF2B5EF4-FFF2-40B4-BE49-F238E27FC236}">
                <a16:creationId xmlns:a16="http://schemas.microsoft.com/office/drawing/2014/main" id="{8F507015-0380-4943-DC53-A960FC5E5650}"/>
              </a:ext>
            </a:extLst>
          </p:cNvPr>
          <p:cNvSpPr/>
          <p:nvPr/>
        </p:nvSpPr>
        <p:spPr>
          <a:xfrm>
            <a:off x="897580" y="845964"/>
            <a:ext cx="2257602" cy="387929"/>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i="1">
                <a:solidFill>
                  <a:schemeClr val="bg1"/>
                </a:solidFill>
              </a:rPr>
              <a:t>Liftoff Conditions</a:t>
            </a:r>
          </a:p>
        </p:txBody>
      </p:sp>
      <p:pic>
        <p:nvPicPr>
          <p:cNvPr id="6" name="Picture 5" descr="A green and white switch&#10;&#10;Description automatically generated">
            <a:extLst>
              <a:ext uri="{FF2B5EF4-FFF2-40B4-BE49-F238E27FC236}">
                <a16:creationId xmlns:a16="http://schemas.microsoft.com/office/drawing/2014/main" id="{99A79163-649E-EC7C-5458-73D4C38EEE8F}"/>
              </a:ext>
            </a:extLst>
          </p:cNvPr>
          <p:cNvPicPr>
            <a:picLocks noChangeAspect="1"/>
          </p:cNvPicPr>
          <p:nvPr/>
        </p:nvPicPr>
        <p:blipFill>
          <a:blip r:embed="rId4"/>
          <a:stretch>
            <a:fillRect/>
          </a:stretch>
        </p:blipFill>
        <p:spPr>
          <a:xfrm>
            <a:off x="8184841" y="3753816"/>
            <a:ext cx="1371600" cy="1371600"/>
          </a:xfrm>
          <a:prstGeom prst="rect">
            <a:avLst/>
          </a:prstGeom>
        </p:spPr>
      </p:pic>
      <p:sp>
        <p:nvSpPr>
          <p:cNvPr id="7" name="Title 3">
            <a:extLst>
              <a:ext uri="{FF2B5EF4-FFF2-40B4-BE49-F238E27FC236}">
                <a16:creationId xmlns:a16="http://schemas.microsoft.com/office/drawing/2014/main" id="{A216FDD4-C451-AD45-B87F-33244372DEF4}"/>
              </a:ext>
            </a:extLst>
          </p:cNvPr>
          <p:cNvSpPr txBox="1">
            <a:spLocks/>
          </p:cNvSpPr>
          <p:nvPr/>
        </p:nvSpPr>
        <p:spPr>
          <a:xfrm>
            <a:off x="9388393" y="4236190"/>
            <a:ext cx="1371600" cy="3805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nSpc>
                <a:spcPct val="90000"/>
              </a:lnSpc>
            </a:pPr>
            <a:r>
              <a:rPr lang="en-US" sz="1600" b="0">
                <a:solidFill>
                  <a:schemeClr val="tx1"/>
                </a:solidFill>
              </a:rPr>
              <a:t>Community-informed siting</a:t>
            </a:r>
          </a:p>
        </p:txBody>
      </p:sp>
      <p:sp>
        <p:nvSpPr>
          <p:cNvPr id="8" name="Title 3">
            <a:extLst>
              <a:ext uri="{FF2B5EF4-FFF2-40B4-BE49-F238E27FC236}">
                <a16:creationId xmlns:a16="http://schemas.microsoft.com/office/drawing/2014/main" id="{8EBE200C-4CCA-C958-2A33-1B012B64AF22}"/>
              </a:ext>
            </a:extLst>
          </p:cNvPr>
          <p:cNvSpPr txBox="1">
            <a:spLocks/>
          </p:cNvSpPr>
          <p:nvPr/>
        </p:nvSpPr>
        <p:spPr>
          <a:xfrm>
            <a:off x="8492133" y="5238498"/>
            <a:ext cx="2209251" cy="77363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marL="171450" indent="-171450">
              <a:buFont typeface="Arial" panose="020B0604020202020204" pitchFamily="34" charset="0"/>
              <a:buChar char="•"/>
            </a:pPr>
            <a:r>
              <a:rPr lang="en-US" sz="1100" b="0">
                <a:solidFill>
                  <a:schemeClr val="tx1"/>
                </a:solidFill>
              </a:rPr>
              <a:t>Leveraging tools to locate and co-develop next-generation geothermal developments with environmental justice and benefits in mind and in partnership with communities</a:t>
            </a:r>
          </a:p>
        </p:txBody>
      </p:sp>
      <p:sp>
        <p:nvSpPr>
          <p:cNvPr id="9" name="Title 3">
            <a:extLst>
              <a:ext uri="{FF2B5EF4-FFF2-40B4-BE49-F238E27FC236}">
                <a16:creationId xmlns:a16="http://schemas.microsoft.com/office/drawing/2014/main" id="{E72841C1-DDDE-422E-BCE9-0AE7561039F0}"/>
              </a:ext>
            </a:extLst>
          </p:cNvPr>
          <p:cNvSpPr txBox="1">
            <a:spLocks/>
          </p:cNvSpPr>
          <p:nvPr/>
        </p:nvSpPr>
        <p:spPr>
          <a:xfrm>
            <a:off x="8492133" y="4803122"/>
            <a:ext cx="2209251" cy="3673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100" i="1">
                <a:solidFill>
                  <a:schemeClr val="tx1"/>
                </a:solidFill>
              </a:rPr>
              <a:t>Site selection and development in partnership with communities</a:t>
            </a:r>
          </a:p>
        </p:txBody>
      </p:sp>
      <p:sp>
        <p:nvSpPr>
          <p:cNvPr id="2" name="Title 3">
            <a:extLst>
              <a:ext uri="{FF2B5EF4-FFF2-40B4-BE49-F238E27FC236}">
                <a16:creationId xmlns:a16="http://schemas.microsoft.com/office/drawing/2014/main" id="{0CC1D7C6-2225-6ABD-4669-6EE3A50BD3BA}"/>
              </a:ext>
            </a:extLst>
          </p:cNvPr>
          <p:cNvSpPr txBox="1">
            <a:spLocks/>
          </p:cNvSpPr>
          <p:nvPr/>
        </p:nvSpPr>
        <p:spPr>
          <a:xfrm>
            <a:off x="471054" y="236446"/>
            <a:ext cx="11060737"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800"/>
              <a:t>Four key enablers can help next-generation geothermal achieve Liftoff conditions</a:t>
            </a:r>
          </a:p>
        </p:txBody>
      </p:sp>
    </p:spTree>
    <p:extLst>
      <p:ext uri="{BB962C8B-B14F-4D97-AF65-F5344CB8AC3E}">
        <p14:creationId xmlns:p14="http://schemas.microsoft.com/office/powerpoint/2010/main" val="303235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91889B-AE44-2940-CCB3-6928F031FB65}"/>
              </a:ext>
            </a:extLst>
          </p:cNvPr>
          <p:cNvGraphicFramePr>
            <a:graphicFrameLocks noGrp="1"/>
          </p:cNvGraphicFramePr>
          <p:nvPr/>
        </p:nvGraphicFramePr>
        <p:xfrm>
          <a:off x="626534" y="1477592"/>
          <a:ext cx="10959929" cy="3885593"/>
        </p:xfrm>
        <a:graphic>
          <a:graphicData uri="http://schemas.openxmlformats.org/drawingml/2006/table">
            <a:tbl>
              <a:tblPr firstRow="1" bandRow="1">
                <a:tableStyleId>{2D5ABB26-0587-4C30-8999-92F81FD0307C}</a:tableStyleId>
              </a:tblPr>
              <a:tblGrid>
                <a:gridCol w="1667933">
                  <a:extLst>
                    <a:ext uri="{9D8B030D-6E8A-4147-A177-3AD203B41FA5}">
                      <a16:colId xmlns:a16="http://schemas.microsoft.com/office/drawing/2014/main" val="3756527185"/>
                    </a:ext>
                  </a:extLst>
                </a:gridCol>
                <a:gridCol w="3097332">
                  <a:extLst>
                    <a:ext uri="{9D8B030D-6E8A-4147-A177-3AD203B41FA5}">
                      <a16:colId xmlns:a16="http://schemas.microsoft.com/office/drawing/2014/main" val="1967331244"/>
                    </a:ext>
                  </a:extLst>
                </a:gridCol>
                <a:gridCol w="3097332">
                  <a:extLst>
                    <a:ext uri="{9D8B030D-6E8A-4147-A177-3AD203B41FA5}">
                      <a16:colId xmlns:a16="http://schemas.microsoft.com/office/drawing/2014/main" val="618688271"/>
                    </a:ext>
                  </a:extLst>
                </a:gridCol>
                <a:gridCol w="3097332">
                  <a:extLst>
                    <a:ext uri="{9D8B030D-6E8A-4147-A177-3AD203B41FA5}">
                      <a16:colId xmlns:a16="http://schemas.microsoft.com/office/drawing/2014/main" val="1335879679"/>
                    </a:ext>
                  </a:extLst>
                </a:gridCol>
              </a:tblGrid>
              <a:tr h="330202">
                <a:tc>
                  <a:txBody>
                    <a:bodyPr/>
                    <a:lstStyle/>
                    <a:p>
                      <a:pPr algn="l"/>
                      <a:r>
                        <a:rPr lang="en-US" sz="1200" b="0" i="1"/>
                        <a:t>Industry Maturity</a:t>
                      </a:r>
                    </a:p>
                  </a:txBody>
                  <a:tcPr anchor="ctr">
                    <a:lnL>
                      <a:noFill/>
                    </a:lnL>
                    <a:lnR w="3175" cap="flat" cmpd="sng" algn="ctr">
                      <a:noFill/>
                      <a:prstDash val="lg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0" u="none"/>
                    </a:p>
                  </a:txBody>
                  <a:tcPr anchor="b">
                    <a:lnL w="3175" cap="flat" cmpd="sng" algn="ctr">
                      <a:noFill/>
                      <a:prstDash val="lgDash"/>
                      <a:round/>
                      <a:headEnd type="none" w="med" len="med"/>
                      <a:tailEnd type="none" w="med" len="med"/>
                    </a:lnL>
                    <a:lnR w="3175" cap="flat" cmpd="sng" algn="ctr">
                      <a:noFill/>
                      <a:prstDash val="lg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0" u="none"/>
                    </a:p>
                  </a:txBody>
                  <a:tcPr anchor="b">
                    <a:lnL w="3175" cap="flat" cmpd="sng" algn="ctr">
                      <a:noFill/>
                      <a:prstDash val="lgDash"/>
                      <a:round/>
                      <a:headEnd type="none" w="med" len="med"/>
                      <a:tailEnd type="none" w="med" len="med"/>
                    </a:lnL>
                    <a:lnR w="3175" cap="flat" cmpd="sng" algn="ctr">
                      <a:noFill/>
                      <a:prstDash val="lg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0" u="none"/>
                    </a:p>
                  </a:txBody>
                  <a:tcPr anchor="b">
                    <a:lnL w="3175" cap="flat" cmpd="sng" algn="ctr">
                      <a:no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0961688"/>
                  </a:ext>
                </a:extLst>
              </a:tr>
              <a:tr h="787400">
                <a:tc>
                  <a:txBody>
                    <a:bodyPr/>
                    <a:lstStyle/>
                    <a:p>
                      <a:pPr algn="l"/>
                      <a:r>
                        <a:rPr lang="en-US" sz="1200" b="0"/>
                        <a:t>Risks</a:t>
                      </a:r>
                    </a:p>
                  </a:txBody>
                  <a:tcPr anchor="ctr">
                    <a:lnR w="3175"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274320">
                        <a:spcBef>
                          <a:spcPts val="0"/>
                        </a:spcBef>
                        <a:spcAft>
                          <a:spcPts val="900"/>
                        </a:spcAft>
                      </a:pPr>
                      <a:r>
                        <a:rPr lang="en-US" sz="1200"/>
                        <a:t>Technology</a:t>
                      </a:r>
                    </a:p>
                    <a:p>
                      <a:pPr marL="274320">
                        <a:spcBef>
                          <a:spcPts val="0"/>
                        </a:spcBef>
                        <a:spcAft>
                          <a:spcPts val="900"/>
                        </a:spcAft>
                      </a:pPr>
                      <a:r>
                        <a:rPr lang="en-US" sz="1200"/>
                        <a:t>Resource</a:t>
                      </a:r>
                    </a:p>
                  </a:txBody>
                  <a:tcPr marR="182880" anchor="ctr">
                    <a:lnL w="3175" cap="flat" cmpd="sng" algn="ctr">
                      <a:noFill/>
                      <a:prstDash val="lgDash"/>
                      <a:round/>
                      <a:headEnd type="none" w="med" len="med"/>
                      <a:tailEnd type="none" w="med" len="med"/>
                    </a:lnL>
                    <a:lnR w="3175"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274320">
                        <a:spcBef>
                          <a:spcPts val="0"/>
                        </a:spcBef>
                        <a:spcAft>
                          <a:spcPts val="900"/>
                        </a:spcAft>
                      </a:pPr>
                      <a:r>
                        <a:rPr lang="en-US" sz="1200"/>
                        <a:t>Technology</a:t>
                      </a:r>
                    </a:p>
                    <a:p>
                      <a:pPr marL="274320">
                        <a:spcBef>
                          <a:spcPts val="0"/>
                        </a:spcBef>
                        <a:spcAft>
                          <a:spcPts val="900"/>
                        </a:spcAft>
                      </a:pPr>
                      <a:r>
                        <a:rPr lang="en-US" sz="1200"/>
                        <a:t>Resource</a:t>
                      </a:r>
                    </a:p>
                  </a:txBody>
                  <a:tcPr marR="182880" anchor="ctr">
                    <a:lnL w="3175" cap="flat" cmpd="sng" algn="ctr">
                      <a:noFill/>
                      <a:prstDash val="lgDash"/>
                      <a:round/>
                      <a:headEnd type="none" w="med" len="med"/>
                      <a:tailEnd type="none" w="med" len="med"/>
                    </a:lnL>
                    <a:lnR w="3175"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274320">
                        <a:spcBef>
                          <a:spcPts val="0"/>
                        </a:spcBef>
                        <a:spcAft>
                          <a:spcPts val="900"/>
                        </a:spcAft>
                      </a:pPr>
                      <a:r>
                        <a:rPr lang="en-US" sz="1200"/>
                        <a:t>Technology</a:t>
                      </a:r>
                    </a:p>
                    <a:p>
                      <a:pPr marL="274320">
                        <a:spcBef>
                          <a:spcPts val="0"/>
                        </a:spcBef>
                        <a:spcAft>
                          <a:spcPts val="900"/>
                        </a:spcAft>
                      </a:pPr>
                      <a:r>
                        <a:rPr lang="en-US" sz="1200"/>
                        <a:t>Resource</a:t>
                      </a:r>
                    </a:p>
                  </a:txBody>
                  <a:tcPr marR="182880" anchor="ctr">
                    <a:lnL w="3175" cap="flat" cmpd="sng" algn="ctr">
                      <a:noFill/>
                      <a:prstDash val="lgDash"/>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675670215"/>
                  </a:ext>
                </a:extLst>
              </a:tr>
              <a:tr h="615424">
                <a:tc>
                  <a:txBody>
                    <a:bodyPr/>
                    <a:lstStyle/>
                    <a:p>
                      <a:pPr algn="l"/>
                      <a:r>
                        <a:rPr lang="en-US" sz="1200" b="0"/>
                        <a:t>Appropriate developer class</a:t>
                      </a:r>
                    </a:p>
                  </a:txBody>
                  <a:tcPr>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indent="-171450">
                        <a:buFont typeface="Arial" panose="020B0604020202020204" pitchFamily="34" charset="0"/>
                        <a:buChar char="•"/>
                      </a:pPr>
                      <a:r>
                        <a:rPr lang="en-US" sz="1200">
                          <a:solidFill>
                            <a:schemeClr val="tx1"/>
                          </a:solidFill>
                        </a:rPr>
                        <a:t>Early stage (e.g., start-ups; internal innovation teams)</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rPr>
                        <a:t>Maturing early-stage entities</a:t>
                      </a:r>
                    </a:p>
                    <a:p>
                      <a:pPr marL="171450" indent="-171450">
                        <a:buFont typeface="Arial" panose="020B0604020202020204" pitchFamily="34" charset="0"/>
                        <a:buChar char="•"/>
                      </a:pPr>
                      <a:r>
                        <a:rPr lang="en-US" sz="1200">
                          <a:solidFill>
                            <a:schemeClr val="tx1"/>
                          </a:solidFill>
                        </a:rPr>
                        <a:t>Upstream oil &amp; gas; mining</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indent="-171450">
                        <a:buFont typeface="Arial" panose="020B0604020202020204" pitchFamily="34" charset="0"/>
                        <a:buChar char="•"/>
                      </a:pPr>
                      <a:r>
                        <a:rPr lang="en-US" sz="1200">
                          <a:solidFill>
                            <a:schemeClr val="tx1"/>
                          </a:solidFill>
                        </a:rPr>
                        <a:t>Established renewables developers</a:t>
                      </a:r>
                    </a:p>
                    <a:p>
                      <a:pPr marL="171450" indent="-171450">
                        <a:buFont typeface="Arial" panose="020B0604020202020204" pitchFamily="34" charset="0"/>
                        <a:buChar char="•"/>
                      </a:pPr>
                      <a:r>
                        <a:rPr lang="en-US" sz="1200">
                          <a:solidFill>
                            <a:schemeClr val="tx1"/>
                          </a:solidFill>
                        </a:rPr>
                        <a:t>Upstream oil &amp; gas; mining</a:t>
                      </a:r>
                    </a:p>
                  </a:txBody>
                  <a:tcPr marR="182880">
                    <a:lnL w="3175" cap="flat" cmpd="sng" algn="ctr">
                      <a:noFill/>
                      <a:prstDash val="lgDash"/>
                      <a:round/>
                      <a:headEnd type="none" w="med" len="med"/>
                      <a:tailEnd type="none" w="med" len="med"/>
                    </a:lnL>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567200919"/>
                  </a:ext>
                </a:extLst>
              </a:tr>
              <a:tr h="856524">
                <a:tc>
                  <a:txBody>
                    <a:bodyPr/>
                    <a:lstStyle/>
                    <a:p>
                      <a:pPr algn="l"/>
                      <a:r>
                        <a:rPr lang="en-US" sz="1200" b="0"/>
                        <a:t>Potential sources of investment</a:t>
                      </a:r>
                    </a:p>
                  </a:txBody>
                  <a:tcPr>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indent="-171450">
                        <a:buFont typeface="Arial" panose="020B0604020202020204" pitchFamily="34" charset="0"/>
                        <a:buChar char="•"/>
                      </a:pPr>
                      <a:r>
                        <a:rPr lang="en-US" sz="1200">
                          <a:solidFill>
                            <a:schemeClr val="tx1"/>
                          </a:solidFill>
                        </a:rPr>
                        <a:t>Corporate equity (early-stage)</a:t>
                      </a:r>
                    </a:p>
                    <a:p>
                      <a:pPr marL="171450" indent="-171450">
                        <a:buFont typeface="Arial" panose="020B0604020202020204" pitchFamily="34" charset="0"/>
                        <a:buChar char="•"/>
                      </a:pPr>
                      <a:r>
                        <a:rPr lang="en-US" sz="1200">
                          <a:solidFill>
                            <a:schemeClr val="tx1"/>
                          </a:solidFill>
                        </a:rPr>
                        <a:t>Philanthropy and public grants</a:t>
                      </a:r>
                    </a:p>
                    <a:p>
                      <a:pPr marL="171450" indent="-171450">
                        <a:buFont typeface="Arial" panose="020B0604020202020204" pitchFamily="34" charset="0"/>
                        <a:buChar char="•"/>
                      </a:pPr>
                      <a:r>
                        <a:rPr lang="en-US" sz="1200">
                          <a:solidFill>
                            <a:schemeClr val="tx1"/>
                          </a:solidFill>
                        </a:rPr>
                        <a:t>Strategic investor-offtakers</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indent="-171450">
                        <a:buFont typeface="Arial" panose="020B0604020202020204" pitchFamily="34" charset="0"/>
                        <a:buChar char="•"/>
                      </a:pPr>
                      <a:r>
                        <a:rPr lang="en-US" sz="1200">
                          <a:solidFill>
                            <a:schemeClr val="tx1"/>
                          </a:solidFill>
                        </a:rPr>
                        <a:t>Corporate equity </a:t>
                      </a:r>
                    </a:p>
                    <a:p>
                      <a:pPr marL="171450" indent="-171450">
                        <a:buFont typeface="Arial" panose="020B0604020202020204" pitchFamily="34" charset="0"/>
                        <a:buChar char="•"/>
                      </a:pPr>
                      <a:r>
                        <a:rPr lang="en-US" sz="1200">
                          <a:solidFill>
                            <a:schemeClr val="tx1"/>
                          </a:solidFill>
                        </a:rPr>
                        <a:t>Private equity</a:t>
                      </a:r>
                    </a:p>
                    <a:p>
                      <a:pPr marL="171450" indent="-171450">
                        <a:buFont typeface="Arial" panose="020B0604020202020204" pitchFamily="34" charset="0"/>
                        <a:buChar char="•"/>
                      </a:pPr>
                      <a:r>
                        <a:rPr lang="en-US" sz="1200">
                          <a:solidFill>
                            <a:schemeClr val="tx1"/>
                          </a:solidFill>
                        </a:rPr>
                        <a:t>High-cost debt</a:t>
                      </a:r>
                    </a:p>
                    <a:p>
                      <a:pPr marL="171450" indent="-171450">
                        <a:buFont typeface="Arial" panose="020B0604020202020204" pitchFamily="34" charset="0"/>
                        <a:buChar char="•"/>
                      </a:pPr>
                      <a:r>
                        <a:rPr lang="en-US" sz="1200">
                          <a:solidFill>
                            <a:schemeClr val="tx1"/>
                          </a:solidFill>
                        </a:rPr>
                        <a:t>Strategic investor-offtakers</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171450" indent="-171450">
                        <a:buFont typeface="Arial" panose="020B0604020202020204" pitchFamily="34" charset="0"/>
                        <a:buChar char="•"/>
                      </a:pPr>
                      <a:r>
                        <a:rPr lang="en-US" sz="1200">
                          <a:solidFill>
                            <a:schemeClr val="tx1"/>
                          </a:solidFill>
                        </a:rPr>
                        <a:t>Infrastructure investors</a:t>
                      </a:r>
                    </a:p>
                    <a:p>
                      <a:pPr marL="171450" indent="-171450">
                        <a:buFont typeface="Arial" panose="020B0604020202020204" pitchFamily="34" charset="0"/>
                        <a:buChar char="•"/>
                      </a:pPr>
                      <a:r>
                        <a:rPr lang="en-US" sz="1200">
                          <a:solidFill>
                            <a:schemeClr val="tx1"/>
                          </a:solidFill>
                        </a:rPr>
                        <a:t>Corporate equity</a:t>
                      </a:r>
                    </a:p>
                    <a:p>
                      <a:pPr marL="171450" indent="-171450">
                        <a:buFont typeface="Arial" panose="020B0604020202020204" pitchFamily="34" charset="0"/>
                        <a:buChar char="•"/>
                      </a:pPr>
                      <a:r>
                        <a:rPr lang="en-US" sz="1200">
                          <a:solidFill>
                            <a:schemeClr val="tx1"/>
                          </a:solidFill>
                        </a:rPr>
                        <a:t>Project equity</a:t>
                      </a:r>
                    </a:p>
                    <a:p>
                      <a:pPr marL="171450" indent="-171450">
                        <a:buFont typeface="Arial" panose="020B0604020202020204" pitchFamily="34" charset="0"/>
                        <a:buChar char="•"/>
                      </a:pPr>
                      <a:r>
                        <a:rPr lang="en-US" sz="1200">
                          <a:solidFill>
                            <a:schemeClr val="tx1"/>
                          </a:solidFill>
                        </a:rPr>
                        <a:t>Low-cost debt</a:t>
                      </a:r>
                    </a:p>
                  </a:txBody>
                  <a:tcPr marR="182880">
                    <a:lnL w="3175" cap="flat" cmpd="sng" algn="ctr">
                      <a:noFill/>
                      <a:prstDash val="lgDash"/>
                      <a:round/>
                      <a:headEnd type="none" w="med" len="med"/>
                      <a:tailEnd type="none" w="med" len="med"/>
                    </a:lnL>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070428470"/>
                  </a:ext>
                </a:extLst>
              </a:tr>
              <a:tr h="478975">
                <a:tc>
                  <a:txBody>
                    <a:bodyPr/>
                    <a:lstStyle/>
                    <a:p>
                      <a:pPr algn="l"/>
                      <a:r>
                        <a:rPr lang="en-US" sz="1200" b="0"/>
                        <a:t>Project stage at debt entry</a:t>
                      </a:r>
                    </a:p>
                  </a:txBody>
                  <a:tcPr>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0" indent="0">
                        <a:buFont typeface="Arial" panose="020B0604020202020204" pitchFamily="34" charset="0"/>
                        <a:buNone/>
                      </a:pPr>
                      <a:r>
                        <a:rPr lang="en-US" sz="1200">
                          <a:solidFill>
                            <a:schemeClr val="tx1"/>
                          </a:solidFill>
                        </a:rPr>
                        <a:t>n/a</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0" indent="0">
                        <a:buFont typeface="Arial" panose="020B0604020202020204" pitchFamily="34" charset="0"/>
                        <a:buNone/>
                      </a:pPr>
                      <a:r>
                        <a:rPr lang="en-US" sz="1200">
                          <a:solidFill>
                            <a:schemeClr val="tx1"/>
                          </a:solidFill>
                        </a:rPr>
                        <a:t>Surface construction</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tc>
                  <a:txBody>
                    <a:bodyPr/>
                    <a:lstStyle/>
                    <a:p>
                      <a:pPr marL="0" indent="0">
                        <a:buFont typeface="Arial" panose="020B0604020202020204" pitchFamily="34" charset="0"/>
                        <a:buNone/>
                      </a:pPr>
                      <a:r>
                        <a:rPr lang="en-US" sz="1200">
                          <a:solidFill>
                            <a:schemeClr val="tx1"/>
                          </a:solidFill>
                        </a:rPr>
                        <a:t>Subsurface development (after first well)</a:t>
                      </a:r>
                    </a:p>
                  </a:txBody>
                  <a:tcPr marR="182880">
                    <a:lnL w="3175" cap="flat" cmpd="sng" algn="ctr">
                      <a:noFill/>
                      <a:prstDash val="lgDash"/>
                      <a:round/>
                      <a:headEnd type="none" w="med" len="med"/>
                      <a:tailEnd type="none" w="med" len="med"/>
                    </a:lnL>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4083019533"/>
                  </a:ext>
                </a:extLst>
              </a:tr>
              <a:tr h="817068">
                <a:tc>
                  <a:txBody>
                    <a:bodyPr/>
                    <a:lstStyle/>
                    <a:p>
                      <a:pPr algn="l"/>
                      <a:r>
                        <a:rPr lang="en-US" sz="1200" b="1" u="sng"/>
                        <a:t>Development model</a:t>
                      </a:r>
                    </a:p>
                    <a:p>
                      <a:pPr algn="l"/>
                      <a:r>
                        <a:rPr lang="en-US" sz="1200" b="0" i="1" u="none"/>
                        <a:t>Up-front equity</a:t>
                      </a:r>
                      <a:r>
                        <a:rPr lang="en-US" sz="1200" b="0" i="1" u="none" baseline="30000"/>
                        <a:t>1</a:t>
                      </a:r>
                      <a:endParaRPr lang="en-US" sz="1200" b="0" i="1" u="none"/>
                    </a:p>
                    <a:p>
                      <a:pPr algn="l"/>
                      <a:r>
                        <a:rPr lang="en-US" sz="1200" b="0" i="1" u="none"/>
                        <a:t>(hurdle rate)</a:t>
                      </a:r>
                    </a:p>
                  </a:txBody>
                  <a:tcPr>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tcPr>
                </a:tc>
                <a:tc>
                  <a:txBody>
                    <a:bodyPr/>
                    <a:lstStyle/>
                    <a:p>
                      <a:r>
                        <a:rPr lang="en-US" sz="1200" b="1" i="1" u="sng">
                          <a:solidFill>
                            <a:schemeClr val="tx1"/>
                          </a:solidFill>
                        </a:rPr>
                        <a:t>Unlevered equity</a:t>
                      </a:r>
                    </a:p>
                    <a:p>
                      <a:r>
                        <a:rPr lang="en-US" sz="1200" i="1" u="none">
                          <a:solidFill>
                            <a:schemeClr val="tx1"/>
                          </a:solidFill>
                        </a:rPr>
                        <a:t>~$450M</a:t>
                      </a:r>
                    </a:p>
                    <a:p>
                      <a:r>
                        <a:rPr lang="en-US" sz="1200" i="1" u="none">
                          <a:solidFill>
                            <a:schemeClr val="tx1"/>
                          </a:solidFill>
                        </a:rPr>
                        <a:t>(loss leader)</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a:solidFill>
                            <a:schemeClr val="tx1"/>
                          </a:solidFill>
                        </a:rPr>
                        <a:t>High-risk financing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a:solidFill>
                            <a:schemeClr val="tx1"/>
                          </a:solidFill>
                        </a:rPr>
                        <a:t>~$180M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a:solidFill>
                            <a:schemeClr val="tx1"/>
                          </a:solidFill>
                        </a:rPr>
                        <a:t>(20+%)</a:t>
                      </a:r>
                    </a:p>
                  </a:txBody>
                  <a:tcPr marR="182880">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solidFill>
                        <a:schemeClr val="tx1"/>
                      </a:solidFill>
                      <a:prstDash val="lgDash"/>
                      <a:round/>
                      <a:headEnd type="none" w="med" len="med"/>
                      <a:tailEnd type="none" w="med" len="med"/>
                    </a:lnT>
                  </a:tcPr>
                </a:tc>
                <a:tc>
                  <a:txBody>
                    <a:bodyPr/>
                    <a:lstStyle/>
                    <a:p>
                      <a:r>
                        <a:rPr lang="en-US" sz="1200" b="1" i="1" u="sng">
                          <a:solidFill>
                            <a:schemeClr val="tx1"/>
                          </a:solidFill>
                        </a:rPr>
                        <a:t>Low-risk financing strategies</a:t>
                      </a:r>
                    </a:p>
                    <a:p>
                      <a:r>
                        <a:rPr lang="en-US" sz="1200" i="1" u="none">
                          <a:solidFill>
                            <a:schemeClr val="tx1"/>
                          </a:solidFill>
                        </a:rPr>
                        <a:t>~$5-10M</a:t>
                      </a:r>
                    </a:p>
                    <a:p>
                      <a:r>
                        <a:rPr lang="en-US" sz="1200" i="1" u="none">
                          <a:solidFill>
                            <a:schemeClr val="tx1"/>
                          </a:solidFill>
                        </a:rPr>
                        <a:t>(5-10%)</a:t>
                      </a:r>
                    </a:p>
                  </a:txBody>
                  <a:tcPr marR="182880">
                    <a:lnL w="3175" cap="flat" cmpd="sng" algn="ctr">
                      <a:noFill/>
                      <a:prstDash val="lgDash"/>
                      <a:round/>
                      <a:headEnd type="none" w="med" len="med"/>
                      <a:tailEnd type="none" w="med" len="med"/>
                    </a:lnL>
                    <a:lnT w="3175"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2148842526"/>
                  </a:ext>
                </a:extLst>
              </a:tr>
            </a:tbl>
          </a:graphicData>
        </a:graphic>
      </p:graphicFrame>
      <p:sp>
        <p:nvSpPr>
          <p:cNvPr id="4" name="Rectangle 3">
            <a:extLst>
              <a:ext uri="{FF2B5EF4-FFF2-40B4-BE49-F238E27FC236}">
                <a16:creationId xmlns:a16="http://schemas.microsoft.com/office/drawing/2014/main" id="{D3BAE69D-27B5-A700-9818-45AA82E6F1B5}"/>
              </a:ext>
            </a:extLst>
          </p:cNvPr>
          <p:cNvSpPr/>
          <p:nvPr/>
        </p:nvSpPr>
        <p:spPr>
          <a:xfrm>
            <a:off x="2377463" y="1972553"/>
            <a:ext cx="177800" cy="177796"/>
          </a:xfrm>
          <a:prstGeom prst="rect">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4">
            <a:extLst>
              <a:ext uri="{FF2B5EF4-FFF2-40B4-BE49-F238E27FC236}">
                <a16:creationId xmlns:a16="http://schemas.microsoft.com/office/drawing/2014/main" id="{25666814-E480-D201-3782-75A5C0314252}"/>
              </a:ext>
            </a:extLst>
          </p:cNvPr>
          <p:cNvSpPr/>
          <p:nvPr/>
        </p:nvSpPr>
        <p:spPr>
          <a:xfrm>
            <a:off x="2377463" y="2280795"/>
            <a:ext cx="177800" cy="177796"/>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Rectangle 5">
            <a:extLst>
              <a:ext uri="{FF2B5EF4-FFF2-40B4-BE49-F238E27FC236}">
                <a16:creationId xmlns:a16="http://schemas.microsoft.com/office/drawing/2014/main" id="{3E55F966-8C31-0A43-99C8-45E43C933371}"/>
              </a:ext>
            </a:extLst>
          </p:cNvPr>
          <p:cNvSpPr/>
          <p:nvPr/>
        </p:nvSpPr>
        <p:spPr>
          <a:xfrm>
            <a:off x="5536710" y="1972553"/>
            <a:ext cx="177800" cy="177796"/>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 name="Rectangle 6">
            <a:extLst>
              <a:ext uri="{FF2B5EF4-FFF2-40B4-BE49-F238E27FC236}">
                <a16:creationId xmlns:a16="http://schemas.microsoft.com/office/drawing/2014/main" id="{B600FDE6-0805-1325-DAAE-ACE4A10EE554}"/>
              </a:ext>
            </a:extLst>
          </p:cNvPr>
          <p:cNvSpPr/>
          <p:nvPr/>
        </p:nvSpPr>
        <p:spPr>
          <a:xfrm>
            <a:off x="5536710" y="2271708"/>
            <a:ext cx="177800" cy="177796"/>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Rectangle 7">
            <a:extLst>
              <a:ext uri="{FF2B5EF4-FFF2-40B4-BE49-F238E27FC236}">
                <a16:creationId xmlns:a16="http://schemas.microsoft.com/office/drawing/2014/main" id="{32D7A094-D967-8795-6634-23A47EC28872}"/>
              </a:ext>
            </a:extLst>
          </p:cNvPr>
          <p:cNvSpPr/>
          <p:nvPr/>
        </p:nvSpPr>
        <p:spPr>
          <a:xfrm>
            <a:off x="8643677" y="1968985"/>
            <a:ext cx="177800" cy="177796"/>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Rectangle 8">
            <a:extLst>
              <a:ext uri="{FF2B5EF4-FFF2-40B4-BE49-F238E27FC236}">
                <a16:creationId xmlns:a16="http://schemas.microsoft.com/office/drawing/2014/main" id="{20ADCC55-E46C-E851-364F-6CA4319F9814}"/>
              </a:ext>
            </a:extLst>
          </p:cNvPr>
          <p:cNvSpPr/>
          <p:nvPr/>
        </p:nvSpPr>
        <p:spPr>
          <a:xfrm>
            <a:off x="8643677" y="2271708"/>
            <a:ext cx="177800" cy="177796"/>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 name="Rectangle 9">
            <a:extLst>
              <a:ext uri="{FF2B5EF4-FFF2-40B4-BE49-F238E27FC236}">
                <a16:creationId xmlns:a16="http://schemas.microsoft.com/office/drawing/2014/main" id="{3A46BD30-BC06-6F5F-CF5D-438ADB69151C}"/>
              </a:ext>
            </a:extLst>
          </p:cNvPr>
          <p:cNvSpPr/>
          <p:nvPr/>
        </p:nvSpPr>
        <p:spPr>
          <a:xfrm>
            <a:off x="2235201" y="1467009"/>
            <a:ext cx="1320800" cy="262466"/>
          </a:xfrm>
          <a:prstGeom prst="rect">
            <a:avLst/>
          </a:prstGeom>
          <a:noFill/>
          <a:ln w="190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i="1">
                <a:solidFill>
                  <a:sysClr val="windowText" lastClr="000000"/>
                </a:solidFill>
              </a:rPr>
              <a:t>FOAK</a:t>
            </a:r>
          </a:p>
        </p:txBody>
      </p:sp>
      <p:sp>
        <p:nvSpPr>
          <p:cNvPr id="11" name="Arrow: Down 10">
            <a:extLst>
              <a:ext uri="{FF2B5EF4-FFF2-40B4-BE49-F238E27FC236}">
                <a16:creationId xmlns:a16="http://schemas.microsoft.com/office/drawing/2014/main" id="{CCA776F5-EFB9-33D2-B7DB-89350F65A49A}"/>
              </a:ext>
            </a:extLst>
          </p:cNvPr>
          <p:cNvSpPr/>
          <p:nvPr/>
        </p:nvSpPr>
        <p:spPr>
          <a:xfrm rot="16200000">
            <a:off x="7465270" y="-2395973"/>
            <a:ext cx="183294" cy="7983848"/>
          </a:xfrm>
          <a:prstGeom prst="downArrow">
            <a:avLst>
              <a:gd name="adj1" fmla="val 50000"/>
              <a:gd name="adj2" fmla="val 118117"/>
            </a:avLst>
          </a:prstGeom>
          <a:gradFill flip="none" rotWithShape="1">
            <a:gsLst>
              <a:gs pos="0">
                <a:schemeClr val="bg2">
                  <a:lumMod val="85000"/>
                </a:schemeClr>
              </a:gs>
              <a:gs pos="100000">
                <a:schemeClr val="accent1"/>
              </a:gs>
            </a:gsLst>
            <a:lin ang="5400000" scaled="0"/>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Rectangle 11">
            <a:extLst>
              <a:ext uri="{FF2B5EF4-FFF2-40B4-BE49-F238E27FC236}">
                <a16:creationId xmlns:a16="http://schemas.microsoft.com/office/drawing/2014/main" id="{D44BA6F6-7D16-255C-C81F-EB5D9DC6F1B0}"/>
              </a:ext>
            </a:extLst>
          </p:cNvPr>
          <p:cNvSpPr/>
          <p:nvPr/>
        </p:nvSpPr>
        <p:spPr>
          <a:xfrm>
            <a:off x="8663555" y="1467009"/>
            <a:ext cx="1320800" cy="262466"/>
          </a:xfrm>
          <a:prstGeom prst="rect">
            <a:avLst/>
          </a:prstGeom>
          <a:solidFill>
            <a:schemeClr val="bg1"/>
          </a:solidFill>
          <a:ln w="19050" cap="sq">
            <a:solidFill>
              <a:srgbClr val="0065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i="1">
                <a:solidFill>
                  <a:sysClr val="windowText" lastClr="000000"/>
                </a:solidFill>
              </a:rPr>
              <a:t>NOAK</a:t>
            </a:r>
          </a:p>
        </p:txBody>
      </p:sp>
      <p:grpSp>
        <p:nvGrpSpPr>
          <p:cNvPr id="13" name="Group 12">
            <a:extLst>
              <a:ext uri="{FF2B5EF4-FFF2-40B4-BE49-F238E27FC236}">
                <a16:creationId xmlns:a16="http://schemas.microsoft.com/office/drawing/2014/main" id="{E56D599C-3BBC-FFF1-BFA0-370D40A72155}"/>
              </a:ext>
            </a:extLst>
          </p:cNvPr>
          <p:cNvGrpSpPr/>
          <p:nvPr/>
        </p:nvGrpSpPr>
        <p:grpSpPr>
          <a:xfrm>
            <a:off x="1288521" y="1842107"/>
            <a:ext cx="753522" cy="245913"/>
            <a:chOff x="555514" y="1543980"/>
            <a:chExt cx="753522" cy="245913"/>
          </a:xfrm>
        </p:grpSpPr>
        <p:sp>
          <p:nvSpPr>
            <p:cNvPr id="14" name="Rectangle 13">
              <a:extLst>
                <a:ext uri="{FF2B5EF4-FFF2-40B4-BE49-F238E27FC236}">
                  <a16:creationId xmlns:a16="http://schemas.microsoft.com/office/drawing/2014/main" id="{917435EA-D16D-1F95-DAF8-5BFE91333BDE}"/>
                </a:ext>
              </a:extLst>
            </p:cNvPr>
            <p:cNvSpPr/>
            <p:nvPr/>
          </p:nvSpPr>
          <p:spPr>
            <a:xfrm>
              <a:off x="555514" y="1578038"/>
              <a:ext cx="177800" cy="177796"/>
            </a:xfrm>
            <a:prstGeom prst="rect">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5" name="TextBox 14">
              <a:extLst>
                <a:ext uri="{FF2B5EF4-FFF2-40B4-BE49-F238E27FC236}">
                  <a16:creationId xmlns:a16="http://schemas.microsoft.com/office/drawing/2014/main" id="{78568F14-BCC7-E6BD-94AF-49FFA23AD6F7}"/>
                </a:ext>
              </a:extLst>
            </p:cNvPr>
            <p:cNvSpPr txBox="1"/>
            <p:nvPr/>
          </p:nvSpPr>
          <p:spPr>
            <a:xfrm>
              <a:off x="829415" y="1543980"/>
              <a:ext cx="479621" cy="245913"/>
            </a:xfrm>
            <a:prstGeom prst="rect">
              <a:avLst/>
            </a:prstGeom>
            <a:ln w="6350">
              <a:noFill/>
              <a:miter lim="800000"/>
            </a:ln>
          </p:spPr>
          <p:txBody>
            <a:bodyPr vert="horz" wrap="none" lIns="0" tIns="0" rIns="0" bIns="0" rtlCol="0" anchor="ctr">
              <a:noAutofit/>
            </a:bodyPr>
            <a:lstStyle/>
            <a:p>
              <a:pPr algn="l">
                <a:spcBef>
                  <a:spcPts val="300"/>
                </a:spcBef>
                <a:spcAft>
                  <a:spcPts val="300"/>
                </a:spcAft>
                <a:buNone/>
              </a:pPr>
              <a:r>
                <a:rPr lang="en-US" sz="1200"/>
                <a:t>High</a:t>
              </a:r>
            </a:p>
          </p:txBody>
        </p:sp>
      </p:grpSp>
      <p:grpSp>
        <p:nvGrpSpPr>
          <p:cNvPr id="16" name="Group 15">
            <a:extLst>
              <a:ext uri="{FF2B5EF4-FFF2-40B4-BE49-F238E27FC236}">
                <a16:creationId xmlns:a16="http://schemas.microsoft.com/office/drawing/2014/main" id="{3D6398E7-A900-235D-D2D6-E53431776CFA}"/>
              </a:ext>
            </a:extLst>
          </p:cNvPr>
          <p:cNvGrpSpPr/>
          <p:nvPr/>
        </p:nvGrpSpPr>
        <p:grpSpPr>
          <a:xfrm>
            <a:off x="1282260" y="2071476"/>
            <a:ext cx="759021" cy="245913"/>
            <a:chOff x="1448187" y="1543980"/>
            <a:chExt cx="759021" cy="245913"/>
          </a:xfrm>
        </p:grpSpPr>
        <p:sp>
          <p:nvSpPr>
            <p:cNvPr id="17" name="Rectangle 16">
              <a:extLst>
                <a:ext uri="{FF2B5EF4-FFF2-40B4-BE49-F238E27FC236}">
                  <a16:creationId xmlns:a16="http://schemas.microsoft.com/office/drawing/2014/main" id="{B7117AC1-582A-0359-9062-38EB22BA186B}"/>
                </a:ext>
              </a:extLst>
            </p:cNvPr>
            <p:cNvSpPr/>
            <p:nvPr/>
          </p:nvSpPr>
          <p:spPr>
            <a:xfrm>
              <a:off x="1448187" y="1578038"/>
              <a:ext cx="177800" cy="177796"/>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TextBox 17">
              <a:extLst>
                <a:ext uri="{FF2B5EF4-FFF2-40B4-BE49-F238E27FC236}">
                  <a16:creationId xmlns:a16="http://schemas.microsoft.com/office/drawing/2014/main" id="{C0719AE2-96D5-9C50-CFBD-89810866FD9D}"/>
                </a:ext>
              </a:extLst>
            </p:cNvPr>
            <p:cNvSpPr txBox="1"/>
            <p:nvPr/>
          </p:nvSpPr>
          <p:spPr>
            <a:xfrm>
              <a:off x="1727587" y="1543980"/>
              <a:ext cx="479621" cy="245913"/>
            </a:xfrm>
            <a:prstGeom prst="rect">
              <a:avLst/>
            </a:prstGeom>
            <a:ln w="6350">
              <a:noFill/>
              <a:miter lim="800000"/>
            </a:ln>
          </p:spPr>
          <p:txBody>
            <a:bodyPr vert="horz" wrap="none" lIns="0" tIns="0" rIns="0" bIns="0" rtlCol="0" anchor="ctr">
              <a:noAutofit/>
            </a:bodyPr>
            <a:lstStyle/>
            <a:p>
              <a:pPr algn="l">
                <a:spcBef>
                  <a:spcPts val="300"/>
                </a:spcBef>
                <a:spcAft>
                  <a:spcPts val="300"/>
                </a:spcAft>
                <a:buNone/>
              </a:pPr>
              <a:r>
                <a:rPr lang="en-US" sz="1200"/>
                <a:t>Medium</a:t>
              </a:r>
            </a:p>
          </p:txBody>
        </p:sp>
      </p:grpSp>
      <p:grpSp>
        <p:nvGrpSpPr>
          <p:cNvPr id="19" name="Group 18">
            <a:extLst>
              <a:ext uri="{FF2B5EF4-FFF2-40B4-BE49-F238E27FC236}">
                <a16:creationId xmlns:a16="http://schemas.microsoft.com/office/drawing/2014/main" id="{6934C782-2400-5D03-17D9-68F725BE3378}"/>
              </a:ext>
            </a:extLst>
          </p:cNvPr>
          <p:cNvGrpSpPr/>
          <p:nvPr/>
        </p:nvGrpSpPr>
        <p:grpSpPr>
          <a:xfrm>
            <a:off x="1282260" y="2300845"/>
            <a:ext cx="766492" cy="245913"/>
            <a:chOff x="2624630" y="1543980"/>
            <a:chExt cx="766492" cy="245913"/>
          </a:xfrm>
        </p:grpSpPr>
        <p:sp>
          <p:nvSpPr>
            <p:cNvPr id="20" name="Rectangle 19">
              <a:extLst>
                <a:ext uri="{FF2B5EF4-FFF2-40B4-BE49-F238E27FC236}">
                  <a16:creationId xmlns:a16="http://schemas.microsoft.com/office/drawing/2014/main" id="{82736904-A7C9-4BDA-C78A-22BDC5CC0F60}"/>
                </a:ext>
              </a:extLst>
            </p:cNvPr>
            <p:cNvSpPr/>
            <p:nvPr/>
          </p:nvSpPr>
          <p:spPr>
            <a:xfrm>
              <a:off x="2624630" y="1578038"/>
              <a:ext cx="177800" cy="177796"/>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TextBox 20">
              <a:extLst>
                <a:ext uri="{FF2B5EF4-FFF2-40B4-BE49-F238E27FC236}">
                  <a16:creationId xmlns:a16="http://schemas.microsoft.com/office/drawing/2014/main" id="{1FE9AE36-8EA4-C1AA-0B4E-8C80E37C4A32}"/>
                </a:ext>
              </a:extLst>
            </p:cNvPr>
            <p:cNvSpPr txBox="1"/>
            <p:nvPr/>
          </p:nvSpPr>
          <p:spPr>
            <a:xfrm>
              <a:off x="2911501" y="1543980"/>
              <a:ext cx="479621" cy="245913"/>
            </a:xfrm>
            <a:prstGeom prst="rect">
              <a:avLst/>
            </a:prstGeom>
            <a:ln w="6350">
              <a:noFill/>
              <a:miter lim="800000"/>
            </a:ln>
          </p:spPr>
          <p:txBody>
            <a:bodyPr vert="horz" wrap="none" lIns="0" tIns="0" rIns="0" bIns="0" rtlCol="0" anchor="ctr">
              <a:noAutofit/>
            </a:bodyPr>
            <a:lstStyle/>
            <a:p>
              <a:pPr algn="l">
                <a:spcBef>
                  <a:spcPts val="300"/>
                </a:spcBef>
                <a:spcAft>
                  <a:spcPts val="300"/>
                </a:spcAft>
                <a:buNone/>
              </a:pPr>
              <a:r>
                <a:rPr lang="en-US" sz="1200"/>
                <a:t>Low</a:t>
              </a:r>
            </a:p>
          </p:txBody>
        </p:sp>
      </p:grpSp>
      <p:sp>
        <p:nvSpPr>
          <p:cNvPr id="22" name="Title 3">
            <a:extLst>
              <a:ext uri="{FF2B5EF4-FFF2-40B4-BE49-F238E27FC236}">
                <a16:creationId xmlns:a16="http://schemas.microsoft.com/office/drawing/2014/main" id="{7FEB5FCB-83B8-F8E5-BCD9-4E87C7A0C011}"/>
              </a:ext>
            </a:extLst>
          </p:cNvPr>
          <p:cNvSpPr txBox="1">
            <a:spLocks/>
          </p:cNvSpPr>
          <p:nvPr/>
        </p:nvSpPr>
        <p:spPr>
          <a:xfrm>
            <a:off x="626534" y="723137"/>
            <a:ext cx="11082528" cy="332246"/>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Developer classes, investment sources, and development models available at different levels of industry maturity</a:t>
            </a:r>
          </a:p>
        </p:txBody>
      </p:sp>
      <p:sp>
        <p:nvSpPr>
          <p:cNvPr id="23" name="Arrow: Down 22">
            <a:extLst>
              <a:ext uri="{FF2B5EF4-FFF2-40B4-BE49-F238E27FC236}">
                <a16:creationId xmlns:a16="http://schemas.microsoft.com/office/drawing/2014/main" id="{E5DA3931-EE5D-D37D-D77A-4DDC7BA6B403}"/>
              </a:ext>
            </a:extLst>
          </p:cNvPr>
          <p:cNvSpPr/>
          <p:nvPr/>
        </p:nvSpPr>
        <p:spPr>
          <a:xfrm rot="16200000">
            <a:off x="7465270" y="1423237"/>
            <a:ext cx="183294" cy="7983848"/>
          </a:xfrm>
          <a:prstGeom prst="downArrow">
            <a:avLst>
              <a:gd name="adj1" fmla="val 50000"/>
              <a:gd name="adj2" fmla="val 118117"/>
            </a:avLst>
          </a:prstGeom>
          <a:gradFill flip="none" rotWithShape="1">
            <a:gsLst>
              <a:gs pos="0">
                <a:schemeClr val="bg2">
                  <a:lumMod val="85000"/>
                </a:schemeClr>
              </a:gs>
              <a:gs pos="100000">
                <a:schemeClr val="accent1"/>
              </a:gs>
            </a:gsLst>
            <a:lin ang="5400000" scaled="0"/>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 name="Rectangle 23">
            <a:extLst>
              <a:ext uri="{FF2B5EF4-FFF2-40B4-BE49-F238E27FC236}">
                <a16:creationId xmlns:a16="http://schemas.microsoft.com/office/drawing/2014/main" id="{B3738793-8095-D504-7C03-202306524E27}"/>
              </a:ext>
            </a:extLst>
          </p:cNvPr>
          <p:cNvSpPr/>
          <p:nvPr/>
        </p:nvSpPr>
        <p:spPr>
          <a:xfrm>
            <a:off x="8663555" y="5286219"/>
            <a:ext cx="1320800" cy="262466"/>
          </a:xfrm>
          <a:prstGeom prst="rect">
            <a:avLst/>
          </a:prstGeom>
          <a:solidFill>
            <a:schemeClr val="bg1"/>
          </a:solidFill>
          <a:ln w="19050" cap="sq">
            <a:solidFill>
              <a:srgbClr val="0065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ysClr val="windowText" lastClr="000000"/>
                </a:solidFill>
              </a:rPr>
              <a:t>Project Finance</a:t>
            </a:r>
          </a:p>
        </p:txBody>
      </p:sp>
      <p:sp>
        <p:nvSpPr>
          <p:cNvPr id="25" name="Rectangle 24">
            <a:extLst>
              <a:ext uri="{FF2B5EF4-FFF2-40B4-BE49-F238E27FC236}">
                <a16:creationId xmlns:a16="http://schemas.microsoft.com/office/drawing/2014/main" id="{BAA96286-6196-6FB4-AD8F-E13CBD5937D6}"/>
              </a:ext>
            </a:extLst>
          </p:cNvPr>
          <p:cNvSpPr/>
          <p:nvPr/>
        </p:nvSpPr>
        <p:spPr>
          <a:xfrm>
            <a:off x="5600698" y="5286219"/>
            <a:ext cx="1320800" cy="262466"/>
          </a:xfrm>
          <a:prstGeom prst="rect">
            <a:avLst/>
          </a:prstGeom>
          <a:solidFill>
            <a:schemeClr val="bg1"/>
          </a:solidFill>
          <a:ln w="19050" cap="sq">
            <a:solidFill>
              <a:srgbClr val="B1C3B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ysClr val="windowText" lastClr="000000"/>
                </a:solidFill>
              </a:rPr>
              <a:t>“Farm-Down”</a:t>
            </a:r>
          </a:p>
        </p:txBody>
      </p:sp>
      <p:sp>
        <p:nvSpPr>
          <p:cNvPr id="26" name="Rectangle 25">
            <a:extLst>
              <a:ext uri="{FF2B5EF4-FFF2-40B4-BE49-F238E27FC236}">
                <a16:creationId xmlns:a16="http://schemas.microsoft.com/office/drawing/2014/main" id="{67A8ADBC-B8CC-8348-B239-D5CF4102EB62}"/>
              </a:ext>
            </a:extLst>
          </p:cNvPr>
          <p:cNvSpPr/>
          <p:nvPr/>
        </p:nvSpPr>
        <p:spPr>
          <a:xfrm>
            <a:off x="2235200" y="5286219"/>
            <a:ext cx="1936749" cy="262466"/>
          </a:xfrm>
          <a:prstGeom prst="rect">
            <a:avLst/>
          </a:prstGeom>
          <a:solidFill>
            <a:schemeClr val="bg1"/>
          </a:solidFill>
          <a:ln w="19050" cap="sq">
            <a:solidFill>
              <a:srgbClr val="D9D9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ysClr val="windowText" lastClr="000000"/>
                </a:solidFill>
              </a:rPr>
              <a:t>Demonstration Projects</a:t>
            </a:r>
          </a:p>
        </p:txBody>
      </p:sp>
      <p:sp>
        <p:nvSpPr>
          <p:cNvPr id="27" name="TextBox 26">
            <a:extLst>
              <a:ext uri="{FF2B5EF4-FFF2-40B4-BE49-F238E27FC236}">
                <a16:creationId xmlns:a16="http://schemas.microsoft.com/office/drawing/2014/main" id="{BE65E54C-7031-40AB-4CFE-03DEFFBF0177}"/>
              </a:ext>
            </a:extLst>
          </p:cNvPr>
          <p:cNvSpPr txBox="1"/>
          <p:nvPr/>
        </p:nvSpPr>
        <p:spPr>
          <a:xfrm>
            <a:off x="802570" y="6958757"/>
            <a:ext cx="8732989" cy="203738"/>
          </a:xfrm>
          <a:prstGeom prst="rect">
            <a:avLst/>
          </a:prstGeom>
          <a:ln w="6350">
            <a:noFill/>
            <a:miter lim="800000"/>
          </a:ln>
        </p:spPr>
        <p:txBody>
          <a:bodyPr vert="horz" wrap="square" lIns="0" tIns="0" rIns="0" bIns="0" rtlCol="0">
            <a:noAutofit/>
          </a:bodyPr>
          <a:lstStyle/>
          <a:p>
            <a:pPr>
              <a:spcBef>
                <a:spcPts val="300"/>
              </a:spcBef>
              <a:spcAft>
                <a:spcPts val="300"/>
              </a:spcAft>
            </a:pPr>
            <a:r>
              <a:rPr lang="en-US" sz="1000"/>
              <a:t>Notes: 1. Estimate of necessary equity required before first access to debt for a 30MW next-generation geothermal plant</a:t>
            </a:r>
          </a:p>
        </p:txBody>
      </p:sp>
      <p:sp>
        <p:nvSpPr>
          <p:cNvPr id="28" name="Title 27">
            <a:extLst>
              <a:ext uri="{FF2B5EF4-FFF2-40B4-BE49-F238E27FC236}">
                <a16:creationId xmlns:a16="http://schemas.microsoft.com/office/drawing/2014/main" id="{53ED71E7-2999-494C-AF08-1789D09F03BC}"/>
              </a:ext>
            </a:extLst>
          </p:cNvPr>
          <p:cNvSpPr>
            <a:spLocks noGrp="1"/>
          </p:cNvSpPr>
          <p:nvPr>
            <p:ph type="title"/>
          </p:nvPr>
        </p:nvSpPr>
        <p:spPr>
          <a:xfrm>
            <a:off x="554735" y="235193"/>
            <a:ext cx="11082528" cy="369332"/>
          </a:xfrm>
        </p:spPr>
        <p:txBody>
          <a:bodyPr/>
          <a:lstStyle/>
          <a:p>
            <a:r>
              <a:rPr lang="en-US" sz="2400">
                <a:latin typeface="Calibri" panose="020F0502020204030204" pitchFamily="34" charset="0"/>
                <a:ea typeface="Calibri" panose="020F0502020204030204" pitchFamily="34" charset="0"/>
              </a:rPr>
              <a:t>A </a:t>
            </a:r>
            <a:r>
              <a:rPr lang="en-US" sz="2400" b="1">
                <a:effectLst/>
                <a:latin typeface="Calibri" panose="020F0502020204030204" pitchFamily="34" charset="0"/>
                <a:ea typeface="Calibri" panose="020F0502020204030204" pitchFamily="34" charset="0"/>
              </a:rPr>
              <a:t>fully mature geothermal industry could develop projects using project finance</a:t>
            </a:r>
            <a:endParaRPr lang="en-US" sz="3200"/>
          </a:p>
        </p:txBody>
      </p:sp>
    </p:spTree>
    <p:extLst>
      <p:ext uri="{BB962C8B-B14F-4D97-AF65-F5344CB8AC3E}">
        <p14:creationId xmlns:p14="http://schemas.microsoft.com/office/powerpoint/2010/main" val="128277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4465E-76F9-8743-3376-5D60E53E22F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1EF8AE0-4A56-2B6C-3827-BFCE878E9E62}"/>
              </a:ext>
            </a:extLst>
          </p:cNvPr>
          <p:cNvSpPr txBox="1">
            <a:spLocks/>
          </p:cNvSpPr>
          <p:nvPr/>
        </p:nvSpPr>
        <p:spPr>
          <a:xfrm>
            <a:off x="698580" y="526302"/>
            <a:ext cx="11284313" cy="2188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900">
              <a:latin typeface="Poppins" pitchFamily="2" charset="77"/>
              <a:cs typeface="Poppins" pitchFamily="2" charset="77"/>
            </a:endParaRPr>
          </a:p>
        </p:txBody>
      </p:sp>
      <p:sp>
        <p:nvSpPr>
          <p:cNvPr id="8" name="Subtitle 2">
            <a:extLst>
              <a:ext uri="{FF2B5EF4-FFF2-40B4-BE49-F238E27FC236}">
                <a16:creationId xmlns:a16="http://schemas.microsoft.com/office/drawing/2014/main" id="{7C669197-5265-2BFA-EFBF-DDF8B6AC3359}"/>
              </a:ext>
            </a:extLst>
          </p:cNvPr>
          <p:cNvSpPr txBox="1">
            <a:spLocks/>
          </p:cNvSpPr>
          <p:nvPr/>
        </p:nvSpPr>
        <p:spPr>
          <a:xfrm>
            <a:off x="698579" y="3154965"/>
            <a:ext cx="9877589" cy="692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a:latin typeface="Poppins Medium" pitchFamily="2" charset="77"/>
              <a:cs typeface="Poppins Medium" pitchFamily="2" charset="77"/>
            </a:endParaRPr>
          </a:p>
        </p:txBody>
      </p:sp>
      <p:sp>
        <p:nvSpPr>
          <p:cNvPr id="3" name="Subtitle 2">
            <a:extLst>
              <a:ext uri="{FF2B5EF4-FFF2-40B4-BE49-F238E27FC236}">
                <a16:creationId xmlns:a16="http://schemas.microsoft.com/office/drawing/2014/main" id="{776FA983-E384-8A51-FE33-85CA0B69192D}"/>
              </a:ext>
            </a:extLst>
          </p:cNvPr>
          <p:cNvSpPr txBox="1">
            <a:spLocks/>
          </p:cNvSpPr>
          <p:nvPr/>
        </p:nvSpPr>
        <p:spPr>
          <a:xfrm>
            <a:off x="6852002" y="1959776"/>
            <a:ext cx="5169854" cy="1206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600" b="1">
                <a:latin typeface="Poppins" pitchFamily="2" charset="77"/>
                <a:cs typeface="Poppins" pitchFamily="2" charset="77"/>
              </a:rPr>
              <a:t>Dr. Charles Gertler, Senior Consultant </a:t>
            </a:r>
          </a:p>
          <a:p>
            <a:pPr algn="l">
              <a:lnSpc>
                <a:spcPct val="120000"/>
              </a:lnSpc>
              <a:spcBef>
                <a:spcPts val="0"/>
              </a:spcBef>
            </a:pPr>
            <a:r>
              <a:rPr lang="en-US" sz="1600">
                <a:latin typeface="Poppins" pitchFamily="2" charset="77"/>
                <a:cs typeface="Poppins" pitchFamily="2" charset="77"/>
              </a:rPr>
              <a:t>Loan Programs Office</a:t>
            </a:r>
          </a:p>
          <a:p>
            <a:pPr algn="l">
              <a:lnSpc>
                <a:spcPct val="120000"/>
              </a:lnSpc>
              <a:spcBef>
                <a:spcPts val="0"/>
              </a:spcBef>
            </a:pPr>
            <a:r>
              <a:rPr lang="en-US" sz="1600" i="1">
                <a:latin typeface="Poppins" pitchFamily="2" charset="77"/>
                <a:cs typeface="Poppins" pitchFamily="2" charset="77"/>
              </a:rPr>
              <a:t>Report lead author</a:t>
            </a:r>
          </a:p>
        </p:txBody>
      </p:sp>
      <p:pic>
        <p:nvPicPr>
          <p:cNvPr id="5" name="Picture 2">
            <a:extLst>
              <a:ext uri="{FF2B5EF4-FFF2-40B4-BE49-F238E27FC236}">
                <a16:creationId xmlns:a16="http://schemas.microsoft.com/office/drawing/2014/main" id="{C80B15CB-03CD-75CC-2C9E-5FD2C610C5CA}"/>
              </a:ext>
            </a:extLst>
          </p:cNvPr>
          <p:cNvPicPr>
            <a:picLocks noChangeAspect="1" noChangeArrowheads="1"/>
          </p:cNvPicPr>
          <p:nvPr/>
        </p:nvPicPr>
        <p:blipFill>
          <a:blip r:embed="rId2"/>
          <a:srcRect/>
          <a:stretch/>
        </p:blipFill>
        <p:spPr bwMode="auto">
          <a:xfrm>
            <a:off x="5466000" y="1933139"/>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FE752837-80A6-F51B-6C2A-5FA1AC467AE2}"/>
              </a:ext>
            </a:extLst>
          </p:cNvPr>
          <p:cNvSpPr txBox="1">
            <a:spLocks/>
          </p:cNvSpPr>
          <p:nvPr/>
        </p:nvSpPr>
        <p:spPr>
          <a:xfrm>
            <a:off x="6852001" y="3565054"/>
            <a:ext cx="5048735" cy="1206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600" b="1">
                <a:latin typeface="Poppins" pitchFamily="2" charset="77"/>
                <a:cs typeface="Poppins" pitchFamily="2" charset="77"/>
              </a:rPr>
              <a:t>Dr. Mike O’Connor, Strategist</a:t>
            </a:r>
          </a:p>
          <a:p>
            <a:pPr algn="l">
              <a:lnSpc>
                <a:spcPct val="120000"/>
              </a:lnSpc>
              <a:spcBef>
                <a:spcPts val="0"/>
              </a:spcBef>
            </a:pPr>
            <a:r>
              <a:rPr lang="en-US" sz="1600">
                <a:latin typeface="Poppins" pitchFamily="2" charset="77"/>
                <a:cs typeface="Poppins" pitchFamily="2" charset="77"/>
              </a:rPr>
              <a:t>Office of Clean Energy Demonstrations</a:t>
            </a:r>
          </a:p>
          <a:p>
            <a:pPr algn="l">
              <a:lnSpc>
                <a:spcPct val="120000"/>
              </a:lnSpc>
              <a:spcBef>
                <a:spcPts val="0"/>
              </a:spcBef>
            </a:pPr>
            <a:r>
              <a:rPr lang="en-US" sz="1600" i="1">
                <a:latin typeface="Poppins" pitchFamily="2" charset="77"/>
                <a:cs typeface="Poppins" pitchFamily="2" charset="77"/>
              </a:rPr>
              <a:t>Report lead author</a:t>
            </a:r>
          </a:p>
        </p:txBody>
      </p:sp>
      <p:pic>
        <p:nvPicPr>
          <p:cNvPr id="10" name="Picture 2">
            <a:extLst>
              <a:ext uri="{FF2B5EF4-FFF2-40B4-BE49-F238E27FC236}">
                <a16:creationId xmlns:a16="http://schemas.microsoft.com/office/drawing/2014/main" id="{957396DC-8462-F2C4-CAC3-FA1AD23BC84A}"/>
              </a:ext>
            </a:extLst>
          </p:cNvPr>
          <p:cNvPicPr>
            <a:picLocks noChangeAspect="1" noChangeArrowheads="1"/>
          </p:cNvPicPr>
          <p:nvPr/>
        </p:nvPicPr>
        <p:blipFill>
          <a:blip r:embed="rId3"/>
          <a:srcRect/>
          <a:stretch/>
        </p:blipFill>
        <p:spPr bwMode="auto">
          <a:xfrm>
            <a:off x="5466000" y="3538417"/>
            <a:ext cx="1260000" cy="1260000"/>
          </a:xfrm>
          <a:prstGeom prst="ellipse">
            <a:avLst/>
          </a:prstGeom>
          <a:ln w="19050" cap="rnd">
            <a:solidFill>
              <a:srgbClr val="A3D237"/>
            </a:solidFill>
          </a:ln>
          <a:effectLst/>
          <a:extLst>
            <a:ext uri="{909E8E84-426E-40DD-AFC4-6F175D3DCCD1}">
              <a14:hiddenFill xmlns:a14="http://schemas.microsoft.com/office/drawing/2010/main">
                <a:solidFill>
                  <a:srgbClr val="FFFFFF"/>
                </a:solidFill>
              </a14:hiddenFill>
            </a:ext>
          </a:extLst>
        </p:spPr>
      </p:pic>
      <p:sp>
        <p:nvSpPr>
          <p:cNvPr id="18" name="Title 17">
            <a:extLst>
              <a:ext uri="{FF2B5EF4-FFF2-40B4-BE49-F238E27FC236}">
                <a16:creationId xmlns:a16="http://schemas.microsoft.com/office/drawing/2014/main" id="{CA427EBC-4DD3-BE0A-F430-A83E0F3723D5}"/>
              </a:ext>
            </a:extLst>
          </p:cNvPr>
          <p:cNvSpPr>
            <a:spLocks noGrp="1"/>
          </p:cNvSpPr>
          <p:nvPr>
            <p:ph type="title"/>
          </p:nvPr>
        </p:nvSpPr>
        <p:spPr/>
        <p:txBody>
          <a:bodyPr/>
          <a:lstStyle/>
          <a:p>
            <a:r>
              <a:rPr lang="en-US" sz="3600">
                <a:latin typeface="Poppins" pitchFamily="2" charset="77"/>
                <a:cs typeface="Poppins" pitchFamily="2" charset="77"/>
              </a:rPr>
              <a:t>Pathways to Commercial Liftoff:</a:t>
            </a:r>
            <a:endParaRPr lang="en-US" sz="3200"/>
          </a:p>
        </p:txBody>
      </p:sp>
      <p:sp>
        <p:nvSpPr>
          <p:cNvPr id="19" name="Subtitle 18">
            <a:extLst>
              <a:ext uri="{FF2B5EF4-FFF2-40B4-BE49-F238E27FC236}">
                <a16:creationId xmlns:a16="http://schemas.microsoft.com/office/drawing/2014/main" id="{EF59C250-2C8A-209B-6715-CEACFF44CCA8}"/>
              </a:ext>
            </a:extLst>
          </p:cNvPr>
          <p:cNvSpPr>
            <a:spLocks noGrp="1"/>
          </p:cNvSpPr>
          <p:nvPr>
            <p:ph type="subTitle" idx="1"/>
          </p:nvPr>
        </p:nvSpPr>
        <p:spPr>
          <a:xfrm>
            <a:off x="554735" y="3659644"/>
            <a:ext cx="3465575" cy="1800493"/>
          </a:xfrm>
        </p:spPr>
        <p:txBody>
          <a:bodyPr/>
          <a:lstStyle/>
          <a:p>
            <a:r>
              <a:rPr lang="en-US" sz="2800">
                <a:latin typeface="Poppins" pitchFamily="2" charset="77"/>
                <a:cs typeface="Poppins" pitchFamily="2" charset="77"/>
              </a:rPr>
              <a:t>Next-Generation Geothermal Power </a:t>
            </a:r>
            <a:r>
              <a:rPr lang="en-US" sz="2800" i="1">
                <a:latin typeface="Poppins" pitchFamily="2" charset="77"/>
                <a:cs typeface="Poppins" pitchFamily="2" charset="77"/>
              </a:rPr>
              <a:t>Report Overview</a:t>
            </a:r>
            <a:endParaRPr lang="en-US" sz="2800">
              <a:latin typeface="Poppins" pitchFamily="2" charset="77"/>
              <a:cs typeface="Poppins" pitchFamily="2" charset="77"/>
            </a:endParaRPr>
          </a:p>
          <a:p>
            <a:endParaRPr lang="en-US" sz="2800"/>
          </a:p>
        </p:txBody>
      </p:sp>
    </p:spTree>
    <p:extLst>
      <p:ext uri="{BB962C8B-B14F-4D97-AF65-F5344CB8AC3E}">
        <p14:creationId xmlns:p14="http://schemas.microsoft.com/office/powerpoint/2010/main" val="141918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24F2-0D53-3834-73D9-9433A0C0A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1EDAD-F360-FE07-78F0-B083467D8D24}"/>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69C3534F-36D8-ECF2-2A29-A6BD9655E626}"/>
              </a:ext>
            </a:extLst>
          </p:cNvPr>
          <p:cNvGraphicFramePr/>
          <p:nvPr/>
        </p:nvGraphicFramePr>
        <p:xfrm>
          <a:off x="554735" y="719666"/>
          <a:ext cx="10933454" cy="554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7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BA70-274D-7B4E-E69C-0F2E6EA56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9A638-F01D-ACA3-98D6-BBFBD17A8DEE}"/>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281F0D67-A7F0-B1C8-40C9-35B6AFCB384B}"/>
              </a:ext>
            </a:extLst>
          </p:cNvPr>
          <p:cNvGraphicFramePr/>
          <p:nvPr>
            <p:extLst>
              <p:ext uri="{D42A27DB-BD31-4B8C-83A1-F6EECF244321}">
                <p14:modId xmlns:p14="http://schemas.microsoft.com/office/powerpoint/2010/main" val="2124856633"/>
              </p:ext>
            </p:extLst>
          </p:nvPr>
        </p:nvGraphicFramePr>
        <p:xfrm>
          <a:off x="554735" y="719666"/>
          <a:ext cx="10933454" cy="242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1" name="Chart 30">
            <a:extLst>
              <a:ext uri="{FF2B5EF4-FFF2-40B4-BE49-F238E27FC236}">
                <a16:creationId xmlns:a16="http://schemas.microsoft.com/office/drawing/2014/main" id="{3F856A64-8DAC-9A7F-B2D0-684FB62FB724}"/>
              </a:ext>
            </a:extLst>
          </p:cNvPr>
          <p:cNvGraphicFramePr>
            <a:graphicFrameLocks/>
          </p:cNvGraphicFramePr>
          <p:nvPr>
            <p:extLst>
              <p:ext uri="{D42A27DB-BD31-4B8C-83A1-F6EECF244321}">
                <p14:modId xmlns:p14="http://schemas.microsoft.com/office/powerpoint/2010/main" val="3457570930"/>
              </p:ext>
            </p:extLst>
          </p:nvPr>
        </p:nvGraphicFramePr>
        <p:xfrm>
          <a:off x="550615" y="3918857"/>
          <a:ext cx="10719068" cy="2574307"/>
        </p:xfrm>
        <a:graphic>
          <a:graphicData uri="http://schemas.openxmlformats.org/drawingml/2006/chart">
            <c:chart xmlns:c="http://schemas.openxmlformats.org/drawingml/2006/chart" xmlns:r="http://schemas.openxmlformats.org/officeDocument/2006/relationships" r:id="rId7"/>
          </a:graphicData>
        </a:graphic>
      </p:graphicFrame>
      <p:sp>
        <p:nvSpPr>
          <p:cNvPr id="32" name="Title 3">
            <a:extLst>
              <a:ext uri="{FF2B5EF4-FFF2-40B4-BE49-F238E27FC236}">
                <a16:creationId xmlns:a16="http://schemas.microsoft.com/office/drawing/2014/main" id="{6C1802E0-88E5-7891-9F17-24E49FCB6945}"/>
              </a:ext>
            </a:extLst>
          </p:cNvPr>
          <p:cNvSpPr txBox="1">
            <a:spLocks/>
          </p:cNvSpPr>
          <p:nvPr/>
        </p:nvSpPr>
        <p:spPr>
          <a:xfrm>
            <a:off x="550615" y="3465499"/>
            <a:ext cx="11082528" cy="332246"/>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Funding allocated for large-scale demonstrations, manufacturing and supply chains, and supportive infrastructure</a:t>
            </a:r>
          </a:p>
          <a:p>
            <a:r>
              <a:rPr lang="en-US" sz="1400" b="0">
                <a:solidFill>
                  <a:schemeClr val="tx1"/>
                </a:solidFill>
              </a:rPr>
              <a:t>Bipartisan Infrastructure Law and Inflation Reduction Act</a:t>
            </a:r>
          </a:p>
        </p:txBody>
      </p:sp>
    </p:spTree>
    <p:extLst>
      <p:ext uri="{BB962C8B-B14F-4D97-AF65-F5344CB8AC3E}">
        <p14:creationId xmlns:p14="http://schemas.microsoft.com/office/powerpoint/2010/main" val="27511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C559-64DE-2353-9991-B196104ED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1C5DD-25D1-0460-D038-94477F298923}"/>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85546B6D-9258-13F0-1ACC-4E8A562AF9E6}"/>
              </a:ext>
            </a:extLst>
          </p:cNvPr>
          <p:cNvGraphicFramePr/>
          <p:nvPr>
            <p:extLst>
              <p:ext uri="{D42A27DB-BD31-4B8C-83A1-F6EECF244321}">
                <p14:modId xmlns:p14="http://schemas.microsoft.com/office/powerpoint/2010/main" val="2734216204"/>
              </p:ext>
            </p:extLst>
          </p:nvPr>
        </p:nvGraphicFramePr>
        <p:xfrm>
          <a:off x="554735" y="719666"/>
          <a:ext cx="10933454"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39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F1A8-EEA2-EE18-4BCB-393D007DD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FBEE5-E8E7-27CB-A259-852470C39E76}"/>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E91926F7-EC59-B359-AFE6-358D7FD56B63}"/>
              </a:ext>
            </a:extLst>
          </p:cNvPr>
          <p:cNvGraphicFramePr/>
          <p:nvPr>
            <p:extLst>
              <p:ext uri="{D42A27DB-BD31-4B8C-83A1-F6EECF244321}">
                <p14:modId xmlns:p14="http://schemas.microsoft.com/office/powerpoint/2010/main" val="2355564149"/>
              </p:ext>
            </p:extLst>
          </p:nvPr>
        </p:nvGraphicFramePr>
        <p:xfrm>
          <a:off x="554735" y="798119"/>
          <a:ext cx="10933454" cy="1391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Pentagon 3">
            <a:extLst>
              <a:ext uri="{FF2B5EF4-FFF2-40B4-BE49-F238E27FC236}">
                <a16:creationId xmlns:a16="http://schemas.microsoft.com/office/drawing/2014/main" id="{EEDB5895-D821-0C8D-B553-C08C99E1772A}"/>
              </a:ext>
            </a:extLst>
          </p:cNvPr>
          <p:cNvSpPr/>
          <p:nvPr/>
        </p:nvSpPr>
        <p:spPr>
          <a:xfrm>
            <a:off x="554735" y="3177229"/>
            <a:ext cx="1145136" cy="1005840"/>
          </a:xfrm>
          <a:prstGeom prst="homePlate">
            <a:avLst>
              <a:gd name="adj" fmla="val 16087"/>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en-US" sz="1100" b="1">
                <a:solidFill>
                  <a:schemeClr val="bg1"/>
                </a:solidFill>
              </a:rPr>
              <a:t>Categorical exclusion: </a:t>
            </a:r>
            <a:r>
              <a:rPr lang="en-US" sz="1100">
                <a:solidFill>
                  <a:schemeClr val="bg1"/>
                </a:solidFill>
              </a:rPr>
              <a:t>Exploration</a:t>
            </a:r>
            <a:endParaRPr lang="en-US" sz="1100" baseline="30000">
              <a:solidFill>
                <a:schemeClr val="bg1"/>
              </a:solidFill>
            </a:endParaRPr>
          </a:p>
          <a:p>
            <a:pPr>
              <a:spcBef>
                <a:spcPts val="300"/>
              </a:spcBef>
              <a:spcAft>
                <a:spcPts val="300"/>
              </a:spcAft>
            </a:pPr>
            <a:r>
              <a:rPr lang="en-US" sz="1100" i="1">
                <a:solidFill>
                  <a:schemeClr val="bg1"/>
                </a:solidFill>
              </a:rPr>
              <a:t>2-4 months</a:t>
            </a:r>
          </a:p>
        </p:txBody>
      </p:sp>
      <p:sp>
        <p:nvSpPr>
          <p:cNvPr id="5" name="Arrow: Chevron 4">
            <a:extLst>
              <a:ext uri="{FF2B5EF4-FFF2-40B4-BE49-F238E27FC236}">
                <a16:creationId xmlns:a16="http://schemas.microsoft.com/office/drawing/2014/main" id="{825EC23E-1F40-E083-7FEA-D776D8808DFA}"/>
              </a:ext>
            </a:extLst>
          </p:cNvPr>
          <p:cNvSpPr/>
          <p:nvPr/>
        </p:nvSpPr>
        <p:spPr>
          <a:xfrm>
            <a:off x="1612289" y="3177229"/>
            <a:ext cx="1213502" cy="1005840"/>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en-US" sz="1100">
                <a:solidFill>
                  <a:schemeClr val="bg1"/>
                </a:solidFill>
              </a:rPr>
              <a:t>Exploration activities</a:t>
            </a:r>
            <a:br>
              <a:rPr lang="en-US" sz="1100">
                <a:solidFill>
                  <a:schemeClr val="bg1"/>
                </a:solidFill>
              </a:rPr>
            </a:br>
            <a:endParaRPr lang="en-US" sz="1100">
              <a:solidFill>
                <a:schemeClr val="bg1"/>
              </a:solidFill>
            </a:endParaRPr>
          </a:p>
          <a:p>
            <a:pPr>
              <a:spcBef>
                <a:spcPts val="300"/>
              </a:spcBef>
              <a:spcAft>
                <a:spcPts val="300"/>
              </a:spcAft>
            </a:pPr>
            <a:r>
              <a:rPr lang="en-US" sz="1100" i="1">
                <a:solidFill>
                  <a:schemeClr val="bg1"/>
                </a:solidFill>
              </a:rPr>
              <a:t>2-4 months</a:t>
            </a:r>
          </a:p>
        </p:txBody>
      </p:sp>
      <p:sp>
        <p:nvSpPr>
          <p:cNvPr id="6" name="Arrow: Chevron 5">
            <a:extLst>
              <a:ext uri="{FF2B5EF4-FFF2-40B4-BE49-F238E27FC236}">
                <a16:creationId xmlns:a16="http://schemas.microsoft.com/office/drawing/2014/main" id="{65389160-2DEE-D8E6-E514-057271B2D7D1}"/>
              </a:ext>
            </a:extLst>
          </p:cNvPr>
          <p:cNvSpPr/>
          <p:nvPr/>
        </p:nvSpPr>
        <p:spPr>
          <a:xfrm>
            <a:off x="2738209" y="3177229"/>
            <a:ext cx="1440993" cy="1005840"/>
          </a:xfrm>
          <a:prstGeom prst="chevron">
            <a:avLst>
              <a:gd name="adj" fmla="val 1612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1100" b="1" spc="-30">
                <a:solidFill>
                  <a:schemeClr val="bg1"/>
                </a:solidFill>
              </a:rPr>
              <a:t>Environmental assessment: </a:t>
            </a:r>
            <a:r>
              <a:rPr lang="en-US" sz="1100" spc="-30">
                <a:solidFill>
                  <a:schemeClr val="bg1"/>
                </a:solidFill>
              </a:rPr>
              <a:t>Exploration </a:t>
            </a:r>
            <a:r>
              <a:rPr lang="en-US" sz="1100">
                <a:solidFill>
                  <a:schemeClr val="bg1"/>
                </a:solidFill>
              </a:rPr>
              <a:t>drilling</a:t>
            </a:r>
          </a:p>
          <a:p>
            <a:pPr>
              <a:spcBef>
                <a:spcPts val="300"/>
              </a:spcBef>
              <a:spcAft>
                <a:spcPts val="300"/>
              </a:spcAft>
            </a:pPr>
            <a:r>
              <a:rPr lang="en-US" sz="1100" i="1">
                <a:solidFill>
                  <a:schemeClr val="bg1"/>
                </a:solidFill>
              </a:rPr>
              <a:t>6-12 months</a:t>
            </a:r>
          </a:p>
        </p:txBody>
      </p:sp>
      <p:sp>
        <p:nvSpPr>
          <p:cNvPr id="7" name="Arrow: Chevron 6">
            <a:extLst>
              <a:ext uri="{FF2B5EF4-FFF2-40B4-BE49-F238E27FC236}">
                <a16:creationId xmlns:a16="http://schemas.microsoft.com/office/drawing/2014/main" id="{E672DEB9-FC52-10BA-0AD0-34E1C8029B5F}"/>
              </a:ext>
            </a:extLst>
          </p:cNvPr>
          <p:cNvSpPr/>
          <p:nvPr/>
        </p:nvSpPr>
        <p:spPr>
          <a:xfrm>
            <a:off x="4091620" y="3177229"/>
            <a:ext cx="1400609" cy="1005840"/>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1100">
                <a:solidFill>
                  <a:schemeClr val="bg1"/>
                </a:solidFill>
              </a:rPr>
              <a:t>Exploration drilling</a:t>
            </a:r>
            <a:br>
              <a:rPr lang="en-US" sz="1100">
                <a:solidFill>
                  <a:schemeClr val="bg1"/>
                </a:solidFill>
              </a:rPr>
            </a:br>
            <a:endParaRPr lang="en-US" sz="1100">
              <a:solidFill>
                <a:schemeClr val="bg1"/>
              </a:solidFill>
            </a:endParaRPr>
          </a:p>
          <a:p>
            <a:pPr>
              <a:spcBef>
                <a:spcPts val="300"/>
              </a:spcBef>
              <a:spcAft>
                <a:spcPts val="300"/>
              </a:spcAft>
            </a:pPr>
            <a:br>
              <a:rPr lang="en-US" sz="1100" i="1">
                <a:solidFill>
                  <a:schemeClr val="bg1"/>
                </a:solidFill>
              </a:rPr>
            </a:br>
            <a:r>
              <a:rPr lang="en-US" sz="1100" i="1">
                <a:solidFill>
                  <a:schemeClr val="bg1"/>
                </a:solidFill>
              </a:rPr>
              <a:t>6-12  months</a:t>
            </a:r>
          </a:p>
        </p:txBody>
      </p:sp>
      <p:sp>
        <p:nvSpPr>
          <p:cNvPr id="8" name="Arrow: Chevron 7">
            <a:extLst>
              <a:ext uri="{FF2B5EF4-FFF2-40B4-BE49-F238E27FC236}">
                <a16:creationId xmlns:a16="http://schemas.microsoft.com/office/drawing/2014/main" id="{5D120762-A111-3D49-37B8-B7CA7A260301}"/>
              </a:ext>
            </a:extLst>
          </p:cNvPr>
          <p:cNvSpPr/>
          <p:nvPr/>
        </p:nvSpPr>
        <p:spPr>
          <a:xfrm>
            <a:off x="5404647" y="3177229"/>
            <a:ext cx="1440993" cy="1005840"/>
          </a:xfrm>
          <a:prstGeom prst="chevron">
            <a:avLst>
              <a:gd name="adj" fmla="val 1612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spc="-30">
                <a:solidFill>
                  <a:schemeClr val="bg1"/>
                </a:solidFill>
              </a:rPr>
              <a:t>Environmental assessment: </a:t>
            </a:r>
            <a:r>
              <a:rPr lang="en-US" sz="1100">
                <a:solidFill>
                  <a:schemeClr val="bg1"/>
                </a:solidFill>
              </a:rPr>
              <a:t>Resource confirmation</a:t>
            </a:r>
            <a:endParaRPr lang="en-US" sz="1100" baseline="30000">
              <a:solidFill>
                <a:schemeClr val="bg1"/>
              </a:solidFill>
            </a:endParaRPr>
          </a:p>
          <a:p>
            <a:pPr>
              <a:spcBef>
                <a:spcPts val="300"/>
              </a:spcBef>
              <a:spcAft>
                <a:spcPts val="300"/>
              </a:spcAft>
            </a:pPr>
            <a:r>
              <a:rPr lang="en-US" sz="1100" i="1">
                <a:solidFill>
                  <a:schemeClr val="bg1"/>
                </a:solidFill>
              </a:rPr>
              <a:t>1-1.5 years</a:t>
            </a:r>
          </a:p>
        </p:txBody>
      </p:sp>
      <p:sp>
        <p:nvSpPr>
          <p:cNvPr id="9" name="Arrow: Chevron 8">
            <a:extLst>
              <a:ext uri="{FF2B5EF4-FFF2-40B4-BE49-F238E27FC236}">
                <a16:creationId xmlns:a16="http://schemas.microsoft.com/office/drawing/2014/main" id="{EB95FC99-3B48-2E76-B033-279BAF79B939}"/>
              </a:ext>
            </a:extLst>
          </p:cNvPr>
          <p:cNvSpPr/>
          <p:nvPr/>
        </p:nvSpPr>
        <p:spPr>
          <a:xfrm>
            <a:off x="6758058" y="3177229"/>
            <a:ext cx="1355386" cy="1005840"/>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bg1"/>
                </a:solidFill>
              </a:rPr>
              <a:t>Drill production and injection wells</a:t>
            </a:r>
          </a:p>
          <a:p>
            <a:pPr>
              <a:spcBef>
                <a:spcPts val="300"/>
              </a:spcBef>
              <a:spcAft>
                <a:spcPts val="300"/>
              </a:spcAft>
            </a:pPr>
            <a:r>
              <a:rPr lang="en-US" sz="1100" i="1">
                <a:solidFill>
                  <a:schemeClr val="bg1"/>
                </a:solidFill>
              </a:rPr>
              <a:t>1-1.5 years</a:t>
            </a:r>
          </a:p>
        </p:txBody>
      </p:sp>
      <p:sp>
        <p:nvSpPr>
          <p:cNvPr id="10" name="Arrow: Chevron 10">
            <a:extLst>
              <a:ext uri="{FF2B5EF4-FFF2-40B4-BE49-F238E27FC236}">
                <a16:creationId xmlns:a16="http://schemas.microsoft.com/office/drawing/2014/main" id="{81C3D415-7CAD-9141-8CF6-3CB78826DB02}"/>
              </a:ext>
            </a:extLst>
          </p:cNvPr>
          <p:cNvSpPr/>
          <p:nvPr/>
        </p:nvSpPr>
        <p:spPr>
          <a:xfrm>
            <a:off x="9379272" y="3177229"/>
            <a:ext cx="1488164" cy="1005840"/>
          </a:xfrm>
          <a:custGeom>
            <a:avLst/>
            <a:gdLst>
              <a:gd name="connsiteX0" fmla="*/ 0 w 1534283"/>
              <a:gd name="connsiteY0" fmla="*/ 0 h 1005840"/>
              <a:gd name="connsiteX1" fmla="*/ 1372142 w 1534283"/>
              <a:gd name="connsiteY1" fmla="*/ 0 h 1005840"/>
              <a:gd name="connsiteX2" fmla="*/ 1534283 w 1534283"/>
              <a:gd name="connsiteY2" fmla="*/ 502920 h 1005840"/>
              <a:gd name="connsiteX3" fmla="*/ 1372142 w 1534283"/>
              <a:gd name="connsiteY3" fmla="*/ 1005840 h 1005840"/>
              <a:gd name="connsiteX4" fmla="*/ 0 w 1534283"/>
              <a:gd name="connsiteY4" fmla="*/ 1005840 h 1005840"/>
              <a:gd name="connsiteX5" fmla="*/ 162141 w 1534283"/>
              <a:gd name="connsiteY5" fmla="*/ 502920 h 1005840"/>
              <a:gd name="connsiteX6" fmla="*/ 0 w 1534283"/>
              <a:gd name="connsiteY6" fmla="*/ 0 h 1005840"/>
              <a:gd name="connsiteX0" fmla="*/ 0 w 1400933"/>
              <a:gd name="connsiteY0" fmla="*/ 0 h 1005840"/>
              <a:gd name="connsiteX1" fmla="*/ 1372142 w 1400933"/>
              <a:gd name="connsiteY1" fmla="*/ 0 h 1005840"/>
              <a:gd name="connsiteX2" fmla="*/ 1400933 w 1400933"/>
              <a:gd name="connsiteY2" fmla="*/ 512445 h 1005840"/>
              <a:gd name="connsiteX3" fmla="*/ 1372142 w 1400933"/>
              <a:gd name="connsiteY3" fmla="*/ 1005840 h 1005840"/>
              <a:gd name="connsiteX4" fmla="*/ 0 w 1400933"/>
              <a:gd name="connsiteY4" fmla="*/ 1005840 h 1005840"/>
              <a:gd name="connsiteX5" fmla="*/ 162141 w 1400933"/>
              <a:gd name="connsiteY5" fmla="*/ 502920 h 1005840"/>
              <a:gd name="connsiteX6" fmla="*/ 0 w 1400933"/>
              <a:gd name="connsiteY6" fmla="*/ 0 h 1005840"/>
              <a:gd name="connsiteX0" fmla="*/ 0 w 1372142"/>
              <a:gd name="connsiteY0" fmla="*/ 0 h 1005840"/>
              <a:gd name="connsiteX1" fmla="*/ 1372142 w 1372142"/>
              <a:gd name="connsiteY1" fmla="*/ 0 h 1005840"/>
              <a:gd name="connsiteX2" fmla="*/ 1360860 w 1372142"/>
              <a:gd name="connsiteY2" fmla="*/ 494230 h 1005840"/>
              <a:gd name="connsiteX3" fmla="*/ 1372142 w 1372142"/>
              <a:gd name="connsiteY3" fmla="*/ 1005840 h 1005840"/>
              <a:gd name="connsiteX4" fmla="*/ 0 w 1372142"/>
              <a:gd name="connsiteY4" fmla="*/ 1005840 h 1005840"/>
              <a:gd name="connsiteX5" fmla="*/ 162141 w 1372142"/>
              <a:gd name="connsiteY5" fmla="*/ 502920 h 1005840"/>
              <a:gd name="connsiteX6" fmla="*/ 0 w 1372142"/>
              <a:gd name="connsiteY6" fmla="*/ 0 h 1005840"/>
              <a:gd name="connsiteX0" fmla="*/ 0 w 1372142"/>
              <a:gd name="connsiteY0" fmla="*/ 0 h 1005840"/>
              <a:gd name="connsiteX1" fmla="*/ 1372142 w 1372142"/>
              <a:gd name="connsiteY1" fmla="*/ 0 h 1005840"/>
              <a:gd name="connsiteX2" fmla="*/ 1371789 w 1372142"/>
              <a:gd name="connsiteY2" fmla="*/ 494230 h 1005840"/>
              <a:gd name="connsiteX3" fmla="*/ 1372142 w 1372142"/>
              <a:gd name="connsiteY3" fmla="*/ 1005840 h 1005840"/>
              <a:gd name="connsiteX4" fmla="*/ 0 w 1372142"/>
              <a:gd name="connsiteY4" fmla="*/ 1005840 h 1005840"/>
              <a:gd name="connsiteX5" fmla="*/ 162141 w 1372142"/>
              <a:gd name="connsiteY5" fmla="*/ 502920 h 1005840"/>
              <a:gd name="connsiteX6" fmla="*/ 0 w 1372142"/>
              <a:gd name="connsiteY6"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142" h="1005840">
                <a:moveTo>
                  <a:pt x="0" y="0"/>
                </a:moveTo>
                <a:lnTo>
                  <a:pt x="1372142" y="0"/>
                </a:lnTo>
                <a:cubicBezTo>
                  <a:pt x="1372024" y="164743"/>
                  <a:pt x="1371907" y="329487"/>
                  <a:pt x="1371789" y="494230"/>
                </a:cubicBezTo>
                <a:cubicBezTo>
                  <a:pt x="1371907" y="664767"/>
                  <a:pt x="1372024" y="835303"/>
                  <a:pt x="1372142" y="1005840"/>
                </a:cubicBezTo>
                <a:lnTo>
                  <a:pt x="0" y="1005840"/>
                </a:lnTo>
                <a:lnTo>
                  <a:pt x="162141" y="502920"/>
                </a:ln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bg1"/>
                </a:solidFill>
              </a:rPr>
              <a:t>Complete power plant, facilities, transmission lines</a:t>
            </a:r>
            <a:endParaRPr lang="en-US" sz="1100" baseline="30000">
              <a:solidFill>
                <a:schemeClr val="bg1"/>
              </a:solidFill>
            </a:endParaRPr>
          </a:p>
          <a:p>
            <a:pPr>
              <a:spcBef>
                <a:spcPts val="300"/>
              </a:spcBef>
              <a:spcAft>
                <a:spcPts val="300"/>
              </a:spcAft>
            </a:pPr>
            <a:r>
              <a:rPr lang="en-US" sz="1100" i="1">
                <a:solidFill>
                  <a:schemeClr val="bg1"/>
                </a:solidFill>
              </a:rPr>
              <a:t>1-1.5 years</a:t>
            </a:r>
          </a:p>
        </p:txBody>
      </p:sp>
      <p:sp>
        <p:nvSpPr>
          <p:cNvPr id="11" name="Arrow: Chevron 10">
            <a:extLst>
              <a:ext uri="{FF2B5EF4-FFF2-40B4-BE49-F238E27FC236}">
                <a16:creationId xmlns:a16="http://schemas.microsoft.com/office/drawing/2014/main" id="{F514E117-5E08-30E8-E537-E6925E30D00F}"/>
              </a:ext>
            </a:extLst>
          </p:cNvPr>
          <p:cNvSpPr/>
          <p:nvPr/>
        </p:nvSpPr>
        <p:spPr>
          <a:xfrm>
            <a:off x="8025862" y="3177229"/>
            <a:ext cx="1440993" cy="1005840"/>
          </a:xfrm>
          <a:prstGeom prst="chevron">
            <a:avLst>
              <a:gd name="adj" fmla="val 1612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b="1" spc="-30">
                <a:solidFill>
                  <a:schemeClr val="bg1"/>
                </a:solidFill>
              </a:rPr>
              <a:t>Environmental assessment: </a:t>
            </a:r>
            <a:r>
              <a:rPr lang="en-US" sz="1100">
                <a:solidFill>
                  <a:schemeClr val="bg1"/>
                </a:solidFill>
              </a:rPr>
              <a:t>Powerplant &amp; transmission</a:t>
            </a:r>
            <a:endParaRPr lang="en-US" sz="1100" baseline="30000">
              <a:solidFill>
                <a:schemeClr val="bg1"/>
              </a:solidFill>
            </a:endParaRPr>
          </a:p>
          <a:p>
            <a:pPr>
              <a:spcBef>
                <a:spcPts val="300"/>
              </a:spcBef>
              <a:spcAft>
                <a:spcPts val="300"/>
              </a:spcAft>
            </a:pPr>
            <a:r>
              <a:rPr lang="en-US" sz="1100" i="1">
                <a:solidFill>
                  <a:schemeClr val="bg1"/>
                </a:solidFill>
              </a:rPr>
              <a:t>1-1.5 years</a:t>
            </a:r>
          </a:p>
        </p:txBody>
      </p:sp>
      <p:grpSp>
        <p:nvGrpSpPr>
          <p:cNvPr id="12" name="Group 11">
            <a:extLst>
              <a:ext uri="{FF2B5EF4-FFF2-40B4-BE49-F238E27FC236}">
                <a16:creationId xmlns:a16="http://schemas.microsoft.com/office/drawing/2014/main" id="{6C4868CB-9FA8-C4BD-049E-A51CC3644370}"/>
              </a:ext>
            </a:extLst>
          </p:cNvPr>
          <p:cNvGrpSpPr/>
          <p:nvPr/>
        </p:nvGrpSpPr>
        <p:grpSpPr>
          <a:xfrm>
            <a:off x="1391659" y="2641430"/>
            <a:ext cx="839861" cy="493984"/>
            <a:chOff x="1279395" y="1634247"/>
            <a:chExt cx="839861" cy="616720"/>
          </a:xfrm>
        </p:grpSpPr>
        <p:cxnSp>
          <p:nvCxnSpPr>
            <p:cNvPr id="13" name="Straight Connector 12">
              <a:extLst>
                <a:ext uri="{FF2B5EF4-FFF2-40B4-BE49-F238E27FC236}">
                  <a16:creationId xmlns:a16="http://schemas.microsoft.com/office/drawing/2014/main" id="{701F642B-7392-5CF8-36FF-919D9B24691F}"/>
                </a:ext>
              </a:extLst>
            </p:cNvPr>
            <p:cNvCxnSpPr/>
            <p:nvPr/>
          </p:nvCxnSpPr>
          <p:spPr>
            <a:xfrm flipV="1">
              <a:off x="1465150" y="1634247"/>
              <a:ext cx="0" cy="616720"/>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14" name="Rectangle: Rounded Corners 13">
              <a:extLst>
                <a:ext uri="{FF2B5EF4-FFF2-40B4-BE49-F238E27FC236}">
                  <a16:creationId xmlns:a16="http://schemas.microsoft.com/office/drawing/2014/main" id="{B24B0902-A68F-4064-13D2-7A831E794224}"/>
                </a:ext>
              </a:extLst>
            </p:cNvPr>
            <p:cNvSpPr/>
            <p:nvPr/>
          </p:nvSpPr>
          <p:spPr>
            <a:xfrm>
              <a:off x="1279395" y="1634247"/>
              <a:ext cx="839861"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Lease sale</a:t>
              </a:r>
              <a:endParaRPr lang="en-US" sz="1100" b="1" baseline="30000">
                <a:solidFill>
                  <a:schemeClr val="bg1"/>
                </a:solidFill>
              </a:endParaRPr>
            </a:p>
          </p:txBody>
        </p:sp>
      </p:grpSp>
      <p:grpSp>
        <p:nvGrpSpPr>
          <p:cNvPr id="15" name="Group 14">
            <a:extLst>
              <a:ext uri="{FF2B5EF4-FFF2-40B4-BE49-F238E27FC236}">
                <a16:creationId xmlns:a16="http://schemas.microsoft.com/office/drawing/2014/main" id="{6F638B9A-0614-1521-3D90-0077F107E2FF}"/>
              </a:ext>
            </a:extLst>
          </p:cNvPr>
          <p:cNvGrpSpPr/>
          <p:nvPr/>
        </p:nvGrpSpPr>
        <p:grpSpPr>
          <a:xfrm>
            <a:off x="5189028" y="2641430"/>
            <a:ext cx="1290879" cy="493984"/>
            <a:chOff x="1279395" y="1634247"/>
            <a:chExt cx="1290879" cy="616720"/>
          </a:xfrm>
        </p:grpSpPr>
        <p:cxnSp>
          <p:nvCxnSpPr>
            <p:cNvPr id="16" name="Straight Connector 15">
              <a:extLst>
                <a:ext uri="{FF2B5EF4-FFF2-40B4-BE49-F238E27FC236}">
                  <a16:creationId xmlns:a16="http://schemas.microsoft.com/office/drawing/2014/main" id="{73498F3E-D1F0-6EEE-1728-C45B3665A21E}"/>
                </a:ext>
              </a:extLst>
            </p:cNvPr>
            <p:cNvCxnSpPr/>
            <p:nvPr/>
          </p:nvCxnSpPr>
          <p:spPr>
            <a:xfrm flipV="1">
              <a:off x="1465150" y="1634247"/>
              <a:ext cx="0" cy="616720"/>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17" name="Rectangle: Rounded Corners 16">
              <a:extLst>
                <a:ext uri="{FF2B5EF4-FFF2-40B4-BE49-F238E27FC236}">
                  <a16:creationId xmlns:a16="http://schemas.microsoft.com/office/drawing/2014/main" id="{B3BBD257-393F-E6DA-3C69-8B2EF193C661}"/>
                </a:ext>
              </a:extLst>
            </p:cNvPr>
            <p:cNvSpPr/>
            <p:nvPr/>
          </p:nvSpPr>
          <p:spPr>
            <a:xfrm>
              <a:off x="1279395" y="1634247"/>
              <a:ext cx="1290879"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Resource confirmation</a:t>
              </a:r>
            </a:p>
          </p:txBody>
        </p:sp>
      </p:grpSp>
      <p:grpSp>
        <p:nvGrpSpPr>
          <p:cNvPr id="18" name="Group 17">
            <a:extLst>
              <a:ext uri="{FF2B5EF4-FFF2-40B4-BE49-F238E27FC236}">
                <a16:creationId xmlns:a16="http://schemas.microsoft.com/office/drawing/2014/main" id="{DB018D46-24E1-8203-76FE-737B49612127}"/>
              </a:ext>
            </a:extLst>
          </p:cNvPr>
          <p:cNvGrpSpPr/>
          <p:nvPr/>
        </p:nvGrpSpPr>
        <p:grpSpPr>
          <a:xfrm>
            <a:off x="9716264" y="2641430"/>
            <a:ext cx="1405227" cy="493984"/>
            <a:chOff x="1165048" y="1634247"/>
            <a:chExt cx="1405227" cy="616720"/>
          </a:xfrm>
        </p:grpSpPr>
        <p:cxnSp>
          <p:nvCxnSpPr>
            <p:cNvPr id="19" name="Straight Connector 18">
              <a:extLst>
                <a:ext uri="{FF2B5EF4-FFF2-40B4-BE49-F238E27FC236}">
                  <a16:creationId xmlns:a16="http://schemas.microsoft.com/office/drawing/2014/main" id="{E147B9C8-67DA-C6AB-F4E0-4B5B09BF40CE}"/>
                </a:ext>
              </a:extLst>
            </p:cNvPr>
            <p:cNvCxnSpPr/>
            <p:nvPr/>
          </p:nvCxnSpPr>
          <p:spPr>
            <a:xfrm flipV="1">
              <a:off x="2384519" y="1634247"/>
              <a:ext cx="0" cy="616720"/>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20" name="Rectangle: Rounded Corners 19">
              <a:extLst>
                <a:ext uri="{FF2B5EF4-FFF2-40B4-BE49-F238E27FC236}">
                  <a16:creationId xmlns:a16="http://schemas.microsoft.com/office/drawing/2014/main" id="{06351A24-5235-C27F-436C-BD2F331EEFC8}"/>
                </a:ext>
              </a:extLst>
            </p:cNvPr>
            <p:cNvSpPr/>
            <p:nvPr/>
          </p:nvSpPr>
          <p:spPr>
            <a:xfrm>
              <a:off x="1165048" y="1634247"/>
              <a:ext cx="1405227"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Interconnection</a:t>
              </a:r>
            </a:p>
          </p:txBody>
        </p:sp>
      </p:grpSp>
      <p:sp>
        <p:nvSpPr>
          <p:cNvPr id="21" name="Arrow: Pentagon 20">
            <a:extLst>
              <a:ext uri="{FF2B5EF4-FFF2-40B4-BE49-F238E27FC236}">
                <a16:creationId xmlns:a16="http://schemas.microsoft.com/office/drawing/2014/main" id="{403808DE-40EB-D069-46B3-1BE0B3DC0287}"/>
              </a:ext>
            </a:extLst>
          </p:cNvPr>
          <p:cNvSpPr/>
          <p:nvPr/>
        </p:nvSpPr>
        <p:spPr>
          <a:xfrm>
            <a:off x="554735" y="4787608"/>
            <a:ext cx="1145136" cy="1005840"/>
          </a:xfrm>
          <a:prstGeom prst="homePlate">
            <a:avLst>
              <a:gd name="adj" fmla="val 16087"/>
            </a:avLst>
          </a:prstGeom>
          <a:solidFill>
            <a:schemeClr val="accent1"/>
          </a:solidFill>
          <a:ln w="254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en-US" sz="1100" b="1">
                <a:solidFill>
                  <a:schemeClr val="bg1"/>
                </a:solidFill>
              </a:rPr>
              <a:t>Categorical exclusion: </a:t>
            </a:r>
            <a:r>
              <a:rPr lang="en-US" sz="1100">
                <a:solidFill>
                  <a:schemeClr val="bg1"/>
                </a:solidFill>
              </a:rPr>
              <a:t>Exploration and drilling</a:t>
            </a:r>
            <a:br>
              <a:rPr lang="en-US" sz="1100">
                <a:solidFill>
                  <a:schemeClr val="bg1"/>
                </a:solidFill>
              </a:rPr>
            </a:br>
            <a:r>
              <a:rPr lang="en-US" sz="1100" i="1">
                <a:solidFill>
                  <a:schemeClr val="bg1"/>
                </a:solidFill>
              </a:rPr>
              <a:t>2-4 months</a:t>
            </a:r>
          </a:p>
        </p:txBody>
      </p:sp>
      <p:sp>
        <p:nvSpPr>
          <p:cNvPr id="22" name="Arrow: Chevron 21">
            <a:extLst>
              <a:ext uri="{FF2B5EF4-FFF2-40B4-BE49-F238E27FC236}">
                <a16:creationId xmlns:a16="http://schemas.microsoft.com/office/drawing/2014/main" id="{F4F16299-9216-C96D-18DB-B5B4D6BBC8E0}"/>
              </a:ext>
            </a:extLst>
          </p:cNvPr>
          <p:cNvSpPr/>
          <p:nvPr/>
        </p:nvSpPr>
        <p:spPr>
          <a:xfrm>
            <a:off x="1612289" y="4787608"/>
            <a:ext cx="1213502" cy="1005840"/>
          </a:xfrm>
          <a:prstGeom prst="chevron">
            <a:avLst>
              <a:gd name="adj" fmla="val 16120"/>
            </a:avLst>
          </a:prstGeom>
          <a:solidFill>
            <a:schemeClr val="accent2"/>
          </a:solidFill>
          <a:ln w="25400">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en-US" sz="1100">
                <a:solidFill>
                  <a:schemeClr val="bg1"/>
                </a:solidFill>
              </a:rPr>
              <a:t>Exploration activities and drilling</a:t>
            </a:r>
          </a:p>
        </p:txBody>
      </p:sp>
      <p:sp>
        <p:nvSpPr>
          <p:cNvPr id="23" name="Arrow: Chevron 22">
            <a:extLst>
              <a:ext uri="{FF2B5EF4-FFF2-40B4-BE49-F238E27FC236}">
                <a16:creationId xmlns:a16="http://schemas.microsoft.com/office/drawing/2014/main" id="{64DBE075-2B6F-20FF-A6E8-D23B7C455EF4}"/>
              </a:ext>
            </a:extLst>
          </p:cNvPr>
          <p:cNvSpPr/>
          <p:nvPr/>
        </p:nvSpPr>
        <p:spPr>
          <a:xfrm>
            <a:off x="2738209" y="4787608"/>
            <a:ext cx="2172374" cy="1005840"/>
          </a:xfrm>
          <a:prstGeom prst="chevron">
            <a:avLst>
              <a:gd name="adj" fmla="val 16120"/>
            </a:avLst>
          </a:prstGeom>
          <a:solidFill>
            <a:schemeClr val="accent1"/>
          </a:solidFill>
          <a:ln w="254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1100" b="1" spc="-30">
                <a:solidFill>
                  <a:schemeClr val="bg1"/>
                </a:solidFill>
              </a:rPr>
              <a:t>Environmental assessment: </a:t>
            </a:r>
            <a:r>
              <a:rPr lang="en-US" sz="1100">
                <a:solidFill>
                  <a:schemeClr val="bg1"/>
                </a:solidFill>
              </a:rPr>
              <a:t>Resource confirmation, powerplant and transmission</a:t>
            </a:r>
            <a:endParaRPr lang="en-US" sz="1100" baseline="30000">
              <a:solidFill>
                <a:schemeClr val="bg1"/>
              </a:solidFill>
            </a:endParaRPr>
          </a:p>
          <a:p>
            <a:pPr>
              <a:spcBef>
                <a:spcPts val="300"/>
              </a:spcBef>
              <a:spcAft>
                <a:spcPts val="300"/>
              </a:spcAft>
            </a:pPr>
            <a:r>
              <a:rPr lang="en-US" sz="1100" i="1">
                <a:solidFill>
                  <a:schemeClr val="bg1"/>
                </a:solidFill>
              </a:rPr>
              <a:t>1-1.5 years</a:t>
            </a:r>
          </a:p>
        </p:txBody>
      </p:sp>
      <p:sp>
        <p:nvSpPr>
          <p:cNvPr id="24" name="Arrow: Chevron 10">
            <a:extLst>
              <a:ext uri="{FF2B5EF4-FFF2-40B4-BE49-F238E27FC236}">
                <a16:creationId xmlns:a16="http://schemas.microsoft.com/office/drawing/2014/main" id="{22BE8F09-489F-3EEC-8E99-CE42665D5D32}"/>
              </a:ext>
            </a:extLst>
          </p:cNvPr>
          <p:cNvSpPr/>
          <p:nvPr/>
        </p:nvSpPr>
        <p:spPr>
          <a:xfrm>
            <a:off x="6091048" y="4787608"/>
            <a:ext cx="1488164" cy="1005840"/>
          </a:xfrm>
          <a:custGeom>
            <a:avLst/>
            <a:gdLst>
              <a:gd name="connsiteX0" fmla="*/ 0 w 1534283"/>
              <a:gd name="connsiteY0" fmla="*/ 0 h 1005840"/>
              <a:gd name="connsiteX1" fmla="*/ 1372142 w 1534283"/>
              <a:gd name="connsiteY1" fmla="*/ 0 h 1005840"/>
              <a:gd name="connsiteX2" fmla="*/ 1534283 w 1534283"/>
              <a:gd name="connsiteY2" fmla="*/ 502920 h 1005840"/>
              <a:gd name="connsiteX3" fmla="*/ 1372142 w 1534283"/>
              <a:gd name="connsiteY3" fmla="*/ 1005840 h 1005840"/>
              <a:gd name="connsiteX4" fmla="*/ 0 w 1534283"/>
              <a:gd name="connsiteY4" fmla="*/ 1005840 h 1005840"/>
              <a:gd name="connsiteX5" fmla="*/ 162141 w 1534283"/>
              <a:gd name="connsiteY5" fmla="*/ 502920 h 1005840"/>
              <a:gd name="connsiteX6" fmla="*/ 0 w 1534283"/>
              <a:gd name="connsiteY6" fmla="*/ 0 h 1005840"/>
              <a:gd name="connsiteX0" fmla="*/ 0 w 1400933"/>
              <a:gd name="connsiteY0" fmla="*/ 0 h 1005840"/>
              <a:gd name="connsiteX1" fmla="*/ 1372142 w 1400933"/>
              <a:gd name="connsiteY1" fmla="*/ 0 h 1005840"/>
              <a:gd name="connsiteX2" fmla="*/ 1400933 w 1400933"/>
              <a:gd name="connsiteY2" fmla="*/ 512445 h 1005840"/>
              <a:gd name="connsiteX3" fmla="*/ 1372142 w 1400933"/>
              <a:gd name="connsiteY3" fmla="*/ 1005840 h 1005840"/>
              <a:gd name="connsiteX4" fmla="*/ 0 w 1400933"/>
              <a:gd name="connsiteY4" fmla="*/ 1005840 h 1005840"/>
              <a:gd name="connsiteX5" fmla="*/ 162141 w 1400933"/>
              <a:gd name="connsiteY5" fmla="*/ 502920 h 1005840"/>
              <a:gd name="connsiteX6" fmla="*/ 0 w 1400933"/>
              <a:gd name="connsiteY6" fmla="*/ 0 h 1005840"/>
              <a:gd name="connsiteX0" fmla="*/ 0 w 1372142"/>
              <a:gd name="connsiteY0" fmla="*/ 0 h 1005840"/>
              <a:gd name="connsiteX1" fmla="*/ 1372142 w 1372142"/>
              <a:gd name="connsiteY1" fmla="*/ 0 h 1005840"/>
              <a:gd name="connsiteX2" fmla="*/ 1360860 w 1372142"/>
              <a:gd name="connsiteY2" fmla="*/ 494230 h 1005840"/>
              <a:gd name="connsiteX3" fmla="*/ 1372142 w 1372142"/>
              <a:gd name="connsiteY3" fmla="*/ 1005840 h 1005840"/>
              <a:gd name="connsiteX4" fmla="*/ 0 w 1372142"/>
              <a:gd name="connsiteY4" fmla="*/ 1005840 h 1005840"/>
              <a:gd name="connsiteX5" fmla="*/ 162141 w 1372142"/>
              <a:gd name="connsiteY5" fmla="*/ 502920 h 1005840"/>
              <a:gd name="connsiteX6" fmla="*/ 0 w 1372142"/>
              <a:gd name="connsiteY6" fmla="*/ 0 h 1005840"/>
              <a:gd name="connsiteX0" fmla="*/ 0 w 1372142"/>
              <a:gd name="connsiteY0" fmla="*/ 0 h 1005840"/>
              <a:gd name="connsiteX1" fmla="*/ 1372142 w 1372142"/>
              <a:gd name="connsiteY1" fmla="*/ 0 h 1005840"/>
              <a:gd name="connsiteX2" fmla="*/ 1371789 w 1372142"/>
              <a:gd name="connsiteY2" fmla="*/ 494230 h 1005840"/>
              <a:gd name="connsiteX3" fmla="*/ 1372142 w 1372142"/>
              <a:gd name="connsiteY3" fmla="*/ 1005840 h 1005840"/>
              <a:gd name="connsiteX4" fmla="*/ 0 w 1372142"/>
              <a:gd name="connsiteY4" fmla="*/ 1005840 h 1005840"/>
              <a:gd name="connsiteX5" fmla="*/ 162141 w 1372142"/>
              <a:gd name="connsiteY5" fmla="*/ 502920 h 1005840"/>
              <a:gd name="connsiteX6" fmla="*/ 0 w 1372142"/>
              <a:gd name="connsiteY6"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142" h="1005840">
                <a:moveTo>
                  <a:pt x="0" y="0"/>
                </a:moveTo>
                <a:lnTo>
                  <a:pt x="1372142" y="0"/>
                </a:lnTo>
                <a:cubicBezTo>
                  <a:pt x="1372024" y="164743"/>
                  <a:pt x="1371907" y="329487"/>
                  <a:pt x="1371789" y="494230"/>
                </a:cubicBezTo>
                <a:cubicBezTo>
                  <a:pt x="1371907" y="664767"/>
                  <a:pt x="1372024" y="835303"/>
                  <a:pt x="1372142" y="1005840"/>
                </a:cubicBezTo>
                <a:lnTo>
                  <a:pt x="0" y="1005840"/>
                </a:lnTo>
                <a:lnTo>
                  <a:pt x="162141" y="502920"/>
                </a:ln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bg1"/>
                </a:solidFill>
              </a:rPr>
              <a:t>Complete power plant, facilities, transmission lines</a:t>
            </a:r>
          </a:p>
          <a:p>
            <a:pPr>
              <a:spcBef>
                <a:spcPts val="300"/>
              </a:spcBef>
              <a:spcAft>
                <a:spcPts val="300"/>
              </a:spcAft>
            </a:pPr>
            <a:r>
              <a:rPr lang="en-US" sz="1100" i="1">
                <a:solidFill>
                  <a:schemeClr val="bg1"/>
                </a:solidFill>
              </a:rPr>
              <a:t>1-1.5 years</a:t>
            </a:r>
          </a:p>
        </p:txBody>
      </p:sp>
      <p:grpSp>
        <p:nvGrpSpPr>
          <p:cNvPr id="25" name="Group 24">
            <a:extLst>
              <a:ext uri="{FF2B5EF4-FFF2-40B4-BE49-F238E27FC236}">
                <a16:creationId xmlns:a16="http://schemas.microsoft.com/office/drawing/2014/main" id="{F010650B-2738-1653-A3C5-5055CF6AB80A}"/>
              </a:ext>
            </a:extLst>
          </p:cNvPr>
          <p:cNvGrpSpPr/>
          <p:nvPr/>
        </p:nvGrpSpPr>
        <p:grpSpPr>
          <a:xfrm>
            <a:off x="1373683" y="5905839"/>
            <a:ext cx="839861" cy="588405"/>
            <a:chOff x="1279395" y="1433771"/>
            <a:chExt cx="839861" cy="588405"/>
          </a:xfrm>
        </p:grpSpPr>
        <p:cxnSp>
          <p:nvCxnSpPr>
            <p:cNvPr id="26" name="Straight Connector 25">
              <a:extLst>
                <a:ext uri="{FF2B5EF4-FFF2-40B4-BE49-F238E27FC236}">
                  <a16:creationId xmlns:a16="http://schemas.microsoft.com/office/drawing/2014/main" id="{E5763AC2-32BA-229C-338B-33086D2507EB}"/>
                </a:ext>
              </a:extLst>
            </p:cNvPr>
            <p:cNvCxnSpPr>
              <a:cxnSpLocks/>
            </p:cNvCxnSpPr>
            <p:nvPr/>
          </p:nvCxnSpPr>
          <p:spPr>
            <a:xfrm>
              <a:off x="1475595" y="1433771"/>
              <a:ext cx="2935" cy="326599"/>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27" name="Rectangle: Rounded Corners 26">
              <a:extLst>
                <a:ext uri="{FF2B5EF4-FFF2-40B4-BE49-F238E27FC236}">
                  <a16:creationId xmlns:a16="http://schemas.microsoft.com/office/drawing/2014/main" id="{62FFDA27-1780-A3AA-EC21-D84AA7E643A1}"/>
                </a:ext>
              </a:extLst>
            </p:cNvPr>
            <p:cNvSpPr/>
            <p:nvPr/>
          </p:nvSpPr>
          <p:spPr>
            <a:xfrm>
              <a:off x="1279395" y="1634247"/>
              <a:ext cx="839861"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Lease sale</a:t>
              </a:r>
            </a:p>
          </p:txBody>
        </p:sp>
      </p:grpSp>
      <p:grpSp>
        <p:nvGrpSpPr>
          <p:cNvPr id="28" name="Group 27">
            <a:extLst>
              <a:ext uri="{FF2B5EF4-FFF2-40B4-BE49-F238E27FC236}">
                <a16:creationId xmlns:a16="http://schemas.microsoft.com/office/drawing/2014/main" id="{5999199F-AB48-1B44-A60D-79A3AFFF07EB}"/>
              </a:ext>
            </a:extLst>
          </p:cNvPr>
          <p:cNvGrpSpPr/>
          <p:nvPr/>
        </p:nvGrpSpPr>
        <p:grpSpPr>
          <a:xfrm>
            <a:off x="2506597" y="5911741"/>
            <a:ext cx="1207632" cy="588004"/>
            <a:chOff x="1279395" y="1412439"/>
            <a:chExt cx="1207632" cy="588004"/>
          </a:xfrm>
        </p:grpSpPr>
        <p:cxnSp>
          <p:nvCxnSpPr>
            <p:cNvPr id="29" name="Straight Connector 28">
              <a:extLst>
                <a:ext uri="{FF2B5EF4-FFF2-40B4-BE49-F238E27FC236}">
                  <a16:creationId xmlns:a16="http://schemas.microsoft.com/office/drawing/2014/main" id="{9975C973-67AF-AF77-F5AF-CAEEB99FBE8E}"/>
                </a:ext>
              </a:extLst>
            </p:cNvPr>
            <p:cNvCxnSpPr>
              <a:cxnSpLocks/>
            </p:cNvCxnSpPr>
            <p:nvPr/>
          </p:nvCxnSpPr>
          <p:spPr>
            <a:xfrm>
              <a:off x="1471135" y="1412439"/>
              <a:ext cx="2935" cy="326599"/>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30" name="Rectangle: Rounded Corners 29">
              <a:extLst>
                <a:ext uri="{FF2B5EF4-FFF2-40B4-BE49-F238E27FC236}">
                  <a16:creationId xmlns:a16="http://schemas.microsoft.com/office/drawing/2014/main" id="{D750A29D-2E3F-0C43-7D87-2DC5D2811F3B}"/>
                </a:ext>
              </a:extLst>
            </p:cNvPr>
            <p:cNvSpPr/>
            <p:nvPr/>
          </p:nvSpPr>
          <p:spPr>
            <a:xfrm>
              <a:off x="1279395" y="1612514"/>
              <a:ext cx="1207632"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Resource confirmation</a:t>
              </a:r>
            </a:p>
          </p:txBody>
        </p:sp>
      </p:grpSp>
      <p:grpSp>
        <p:nvGrpSpPr>
          <p:cNvPr id="31" name="Group 30">
            <a:extLst>
              <a:ext uri="{FF2B5EF4-FFF2-40B4-BE49-F238E27FC236}">
                <a16:creationId xmlns:a16="http://schemas.microsoft.com/office/drawing/2014/main" id="{6AFE7C9B-CCC5-2CCF-97EB-8C145E3677F2}"/>
              </a:ext>
            </a:extLst>
          </p:cNvPr>
          <p:cNvGrpSpPr/>
          <p:nvPr/>
        </p:nvGrpSpPr>
        <p:grpSpPr>
          <a:xfrm>
            <a:off x="6430814" y="5901930"/>
            <a:ext cx="1389217" cy="592313"/>
            <a:chOff x="1097810" y="1381218"/>
            <a:chExt cx="1389217" cy="592313"/>
          </a:xfrm>
        </p:grpSpPr>
        <p:cxnSp>
          <p:nvCxnSpPr>
            <p:cNvPr id="32" name="Straight Connector 31">
              <a:extLst>
                <a:ext uri="{FF2B5EF4-FFF2-40B4-BE49-F238E27FC236}">
                  <a16:creationId xmlns:a16="http://schemas.microsoft.com/office/drawing/2014/main" id="{E22BBE1C-C147-8FF7-5583-212051FC48AB}"/>
                </a:ext>
              </a:extLst>
            </p:cNvPr>
            <p:cNvCxnSpPr>
              <a:cxnSpLocks/>
            </p:cNvCxnSpPr>
            <p:nvPr/>
          </p:nvCxnSpPr>
          <p:spPr>
            <a:xfrm>
              <a:off x="2272794" y="1381218"/>
              <a:ext cx="2935" cy="326599"/>
            </a:xfrm>
            <a:prstGeom prst="line">
              <a:avLst/>
            </a:prstGeom>
            <a:ln w="19050">
              <a:headEnd type="oval" w="lg" len="lg"/>
              <a:tailEnd type="none"/>
            </a:ln>
          </p:spPr>
          <p:style>
            <a:lnRef idx="1">
              <a:schemeClr val="accent3"/>
            </a:lnRef>
            <a:fillRef idx="0">
              <a:schemeClr val="accent3"/>
            </a:fillRef>
            <a:effectRef idx="0">
              <a:schemeClr val="accent3"/>
            </a:effectRef>
            <a:fontRef idx="minor">
              <a:schemeClr val="tx1"/>
            </a:fontRef>
          </p:style>
        </p:cxnSp>
        <p:sp>
          <p:nvSpPr>
            <p:cNvPr id="33" name="Rectangle: Rounded Corners 32">
              <a:extLst>
                <a:ext uri="{FF2B5EF4-FFF2-40B4-BE49-F238E27FC236}">
                  <a16:creationId xmlns:a16="http://schemas.microsoft.com/office/drawing/2014/main" id="{7D542DE4-4688-F069-D56F-76BFDD7FAF3C}"/>
                </a:ext>
              </a:extLst>
            </p:cNvPr>
            <p:cNvSpPr/>
            <p:nvPr/>
          </p:nvSpPr>
          <p:spPr>
            <a:xfrm>
              <a:off x="1097810" y="1585602"/>
              <a:ext cx="1389217" cy="38792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a:solidFill>
                    <a:schemeClr val="bg1"/>
                  </a:solidFill>
                </a:rPr>
                <a:t>Interconnection</a:t>
              </a:r>
            </a:p>
          </p:txBody>
        </p:sp>
      </p:grpSp>
      <p:sp>
        <p:nvSpPr>
          <p:cNvPr id="34" name="Arrow: Chevron 33">
            <a:extLst>
              <a:ext uri="{FF2B5EF4-FFF2-40B4-BE49-F238E27FC236}">
                <a16:creationId xmlns:a16="http://schemas.microsoft.com/office/drawing/2014/main" id="{E976CA93-884A-EDEC-32CD-BBBBBE02CE10}"/>
              </a:ext>
            </a:extLst>
          </p:cNvPr>
          <p:cNvSpPr/>
          <p:nvPr/>
        </p:nvSpPr>
        <p:spPr>
          <a:xfrm>
            <a:off x="4829301" y="4794206"/>
            <a:ext cx="1355386" cy="1005840"/>
          </a:xfrm>
          <a:prstGeom prst="chevron">
            <a:avLst>
              <a:gd name="adj" fmla="val 1612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bg1"/>
                </a:solidFill>
              </a:rPr>
              <a:t>Drill production and injection wells</a:t>
            </a:r>
          </a:p>
          <a:p>
            <a:pPr>
              <a:spcBef>
                <a:spcPts val="300"/>
              </a:spcBef>
              <a:spcAft>
                <a:spcPts val="300"/>
              </a:spcAft>
            </a:pPr>
            <a:r>
              <a:rPr lang="en-US" sz="1100" i="1">
                <a:solidFill>
                  <a:schemeClr val="bg1"/>
                </a:solidFill>
              </a:rPr>
              <a:t>1-1.5 years</a:t>
            </a:r>
          </a:p>
        </p:txBody>
      </p:sp>
      <p:sp>
        <p:nvSpPr>
          <p:cNvPr id="35" name="Title 3">
            <a:extLst>
              <a:ext uri="{FF2B5EF4-FFF2-40B4-BE49-F238E27FC236}">
                <a16:creationId xmlns:a16="http://schemas.microsoft.com/office/drawing/2014/main" id="{705C4BA3-CB2F-A03B-0FC7-3C61C46E95F1}"/>
              </a:ext>
            </a:extLst>
          </p:cNvPr>
          <p:cNvSpPr txBox="1">
            <a:spLocks/>
          </p:cNvSpPr>
          <p:nvPr/>
        </p:nvSpPr>
        <p:spPr>
          <a:xfrm rot="16200000">
            <a:off x="-503449" y="3491876"/>
            <a:ext cx="1440991"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gn="ctr"/>
            <a:r>
              <a:rPr lang="en-US" sz="1400" i="1">
                <a:solidFill>
                  <a:schemeClr val="tx1"/>
                </a:solidFill>
              </a:rPr>
              <a:t>Current</a:t>
            </a:r>
            <a:br>
              <a:rPr lang="en-US" sz="1400" i="1">
                <a:solidFill>
                  <a:schemeClr val="tx1"/>
                </a:solidFill>
              </a:rPr>
            </a:br>
            <a:r>
              <a:rPr lang="en-US" sz="1400" i="1">
                <a:solidFill>
                  <a:schemeClr val="tx1"/>
                </a:solidFill>
              </a:rPr>
              <a:t> process</a:t>
            </a:r>
          </a:p>
        </p:txBody>
      </p:sp>
      <p:sp>
        <p:nvSpPr>
          <p:cNvPr id="37" name="Title 3">
            <a:extLst>
              <a:ext uri="{FF2B5EF4-FFF2-40B4-BE49-F238E27FC236}">
                <a16:creationId xmlns:a16="http://schemas.microsoft.com/office/drawing/2014/main" id="{ACCA5D5E-FB2F-9C29-6EC6-EB4BBFD66C4C}"/>
              </a:ext>
            </a:extLst>
          </p:cNvPr>
          <p:cNvSpPr txBox="1">
            <a:spLocks/>
          </p:cNvSpPr>
          <p:nvPr/>
        </p:nvSpPr>
        <p:spPr>
          <a:xfrm>
            <a:off x="9492893" y="4232582"/>
            <a:ext cx="1346407" cy="489528"/>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gn="r"/>
            <a:r>
              <a:rPr lang="en-US" sz="1400" b="0">
                <a:solidFill>
                  <a:schemeClr val="tx1"/>
                </a:solidFill>
              </a:rPr>
              <a:t>Total project time: </a:t>
            </a:r>
            <a:r>
              <a:rPr lang="en-US" sz="1400">
                <a:solidFill>
                  <a:schemeClr val="tx1"/>
                </a:solidFill>
              </a:rPr>
              <a:t>7-10 years</a:t>
            </a:r>
          </a:p>
        </p:txBody>
      </p:sp>
      <p:sp>
        <p:nvSpPr>
          <p:cNvPr id="38" name="Title 3">
            <a:extLst>
              <a:ext uri="{FF2B5EF4-FFF2-40B4-BE49-F238E27FC236}">
                <a16:creationId xmlns:a16="http://schemas.microsoft.com/office/drawing/2014/main" id="{03D4D433-14AA-D097-8F71-813914529184}"/>
              </a:ext>
            </a:extLst>
          </p:cNvPr>
          <p:cNvSpPr txBox="1">
            <a:spLocks/>
          </p:cNvSpPr>
          <p:nvPr/>
        </p:nvSpPr>
        <p:spPr>
          <a:xfrm>
            <a:off x="7721002" y="4709370"/>
            <a:ext cx="1213502" cy="489528"/>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b="0">
                <a:solidFill>
                  <a:schemeClr val="tx1"/>
                </a:solidFill>
              </a:rPr>
              <a:t>Total project time: </a:t>
            </a:r>
            <a:r>
              <a:rPr lang="en-US" sz="1400">
                <a:solidFill>
                  <a:schemeClr val="tx1"/>
                </a:solidFill>
              </a:rPr>
              <a:t>4-7 years</a:t>
            </a:r>
          </a:p>
        </p:txBody>
      </p:sp>
      <p:grpSp>
        <p:nvGrpSpPr>
          <p:cNvPr id="39" name="Group 38">
            <a:extLst>
              <a:ext uri="{FF2B5EF4-FFF2-40B4-BE49-F238E27FC236}">
                <a16:creationId xmlns:a16="http://schemas.microsoft.com/office/drawing/2014/main" id="{211A9FEE-AFDB-0BA5-B368-216BFBE3FA64}"/>
              </a:ext>
            </a:extLst>
          </p:cNvPr>
          <p:cNvGrpSpPr/>
          <p:nvPr/>
        </p:nvGrpSpPr>
        <p:grpSpPr>
          <a:xfrm>
            <a:off x="9304463" y="5064676"/>
            <a:ext cx="2218428" cy="1409982"/>
            <a:chOff x="9370934" y="4184557"/>
            <a:chExt cx="2218428" cy="1409982"/>
          </a:xfrm>
        </p:grpSpPr>
        <p:sp>
          <p:nvSpPr>
            <p:cNvPr id="40" name="Title 3">
              <a:extLst>
                <a:ext uri="{FF2B5EF4-FFF2-40B4-BE49-F238E27FC236}">
                  <a16:creationId xmlns:a16="http://schemas.microsoft.com/office/drawing/2014/main" id="{4662938D-C7BE-0F0E-DDDB-F3102C07CECD}"/>
                </a:ext>
              </a:extLst>
            </p:cNvPr>
            <p:cNvSpPr txBox="1">
              <a:spLocks/>
            </p:cNvSpPr>
            <p:nvPr/>
          </p:nvSpPr>
          <p:spPr>
            <a:xfrm>
              <a:off x="9693723" y="4184557"/>
              <a:ext cx="1895639" cy="140998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nSpc>
                  <a:spcPct val="150000"/>
                </a:lnSpc>
              </a:pPr>
              <a:r>
                <a:rPr lang="en-US" sz="1400" b="0">
                  <a:solidFill>
                    <a:schemeClr val="tx1"/>
                  </a:solidFill>
                </a:rPr>
                <a:t>Project milestones</a:t>
              </a:r>
            </a:p>
            <a:p>
              <a:pPr>
                <a:lnSpc>
                  <a:spcPct val="150000"/>
                </a:lnSpc>
              </a:pPr>
              <a:r>
                <a:rPr lang="en-US" sz="1400" b="0">
                  <a:solidFill>
                    <a:schemeClr val="tx1"/>
                  </a:solidFill>
                </a:rPr>
                <a:t>Permitting/licensing</a:t>
              </a:r>
            </a:p>
            <a:p>
              <a:pPr>
                <a:lnSpc>
                  <a:spcPct val="150000"/>
                </a:lnSpc>
              </a:pPr>
              <a:r>
                <a:rPr lang="en-US" sz="1400" b="0">
                  <a:solidFill>
                    <a:schemeClr val="tx1"/>
                  </a:solidFill>
                </a:rPr>
                <a:t>Project construction</a:t>
              </a:r>
            </a:p>
            <a:p>
              <a:pPr>
                <a:lnSpc>
                  <a:spcPct val="150000"/>
                </a:lnSpc>
              </a:pPr>
              <a:r>
                <a:rPr lang="en-US" sz="1400" b="0">
                  <a:solidFill>
                    <a:schemeClr val="tx1"/>
                  </a:solidFill>
                </a:rPr>
                <a:t>Reformed step</a:t>
              </a:r>
              <a:endParaRPr lang="en-US" sz="1400">
                <a:solidFill>
                  <a:schemeClr val="tx1"/>
                </a:solidFill>
              </a:endParaRPr>
            </a:p>
          </p:txBody>
        </p:sp>
        <p:sp>
          <p:nvSpPr>
            <p:cNvPr id="41" name="Rectangle 40">
              <a:extLst>
                <a:ext uri="{FF2B5EF4-FFF2-40B4-BE49-F238E27FC236}">
                  <a16:creationId xmlns:a16="http://schemas.microsoft.com/office/drawing/2014/main" id="{D766B067-8266-4CE1-CCF0-7E3646351994}"/>
                </a:ext>
              </a:extLst>
            </p:cNvPr>
            <p:cNvSpPr/>
            <p:nvPr/>
          </p:nvSpPr>
          <p:spPr>
            <a:xfrm>
              <a:off x="9370934" y="4256749"/>
              <a:ext cx="214199" cy="21419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1A4AA777-ECFD-6F05-6ED9-CD77C67FF959}"/>
                </a:ext>
              </a:extLst>
            </p:cNvPr>
            <p:cNvSpPr/>
            <p:nvPr/>
          </p:nvSpPr>
          <p:spPr>
            <a:xfrm>
              <a:off x="9370934" y="4580783"/>
              <a:ext cx="214199" cy="2141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89BC24D0-E1E2-F798-D5F7-43138410BF9D}"/>
                </a:ext>
              </a:extLst>
            </p:cNvPr>
            <p:cNvSpPr/>
            <p:nvPr/>
          </p:nvSpPr>
          <p:spPr>
            <a:xfrm>
              <a:off x="9370934" y="4904817"/>
              <a:ext cx="214199" cy="2141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B1447438-4B6B-73A8-7BB9-3C57AE372440}"/>
                </a:ext>
              </a:extLst>
            </p:cNvPr>
            <p:cNvSpPr/>
            <p:nvPr/>
          </p:nvSpPr>
          <p:spPr>
            <a:xfrm>
              <a:off x="9370934" y="5228850"/>
              <a:ext cx="214199" cy="214199"/>
            </a:xfrm>
            <a:prstGeom prst="rect">
              <a:avLst/>
            </a:prstGeom>
            <a:noFill/>
            <a:ln w="25400">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cxnSp>
        <p:nvCxnSpPr>
          <p:cNvPr id="45" name="Connector: Curved 44">
            <a:extLst>
              <a:ext uri="{FF2B5EF4-FFF2-40B4-BE49-F238E27FC236}">
                <a16:creationId xmlns:a16="http://schemas.microsoft.com/office/drawing/2014/main" id="{1412120C-9DA3-6A6E-F1C7-78CFADB965E1}"/>
              </a:ext>
            </a:extLst>
          </p:cNvPr>
          <p:cNvCxnSpPr>
            <a:cxnSpLocks/>
            <a:stCxn id="6" idx="2"/>
            <a:endCxn id="21" idx="0"/>
          </p:cNvCxnSpPr>
          <p:nvPr/>
        </p:nvCxnSpPr>
        <p:spPr>
          <a:xfrm rot="5400000">
            <a:off x="1909748" y="3319720"/>
            <a:ext cx="604539" cy="2331237"/>
          </a:xfrm>
          <a:prstGeom prst="curvedConnector3">
            <a:avLst>
              <a:gd name="adj1" fmla="val 50000"/>
            </a:avLst>
          </a:prstGeom>
          <a:ln w="38100" cap="rnd">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3888085-83FE-F746-8CAB-D38F42C9912C}"/>
              </a:ext>
            </a:extLst>
          </p:cNvPr>
          <p:cNvCxnSpPr>
            <a:cxnSpLocks/>
          </p:cNvCxnSpPr>
          <p:nvPr/>
        </p:nvCxnSpPr>
        <p:spPr>
          <a:xfrm>
            <a:off x="897313" y="3755564"/>
            <a:ext cx="0" cy="1032044"/>
          </a:xfrm>
          <a:prstGeom prst="straightConnector1">
            <a:avLst/>
          </a:prstGeom>
          <a:ln w="38100" cap="rnd">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0F6F8B3A-FF23-05C7-C451-9548BDB15041}"/>
              </a:ext>
            </a:extLst>
          </p:cNvPr>
          <p:cNvCxnSpPr>
            <a:cxnSpLocks/>
            <a:stCxn id="7" idx="2"/>
            <a:endCxn id="22" idx="0"/>
          </p:cNvCxnSpPr>
          <p:nvPr/>
        </p:nvCxnSpPr>
        <p:spPr>
          <a:xfrm rot="5400000">
            <a:off x="3122143" y="3198896"/>
            <a:ext cx="604539" cy="2572885"/>
          </a:xfrm>
          <a:prstGeom prst="curvedConnector3">
            <a:avLst>
              <a:gd name="adj1" fmla="val 50000"/>
            </a:avLst>
          </a:prstGeom>
          <a:ln w="38100" cap="rnd">
            <a:prstDash val="sysDot"/>
            <a:tailEnd type="none" w="lg" len="lg"/>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73EBA578-A0CA-9678-4524-566C91F25C58}"/>
              </a:ext>
            </a:extLst>
          </p:cNvPr>
          <p:cNvCxnSpPr>
            <a:cxnSpLocks/>
          </p:cNvCxnSpPr>
          <p:nvPr/>
        </p:nvCxnSpPr>
        <p:spPr>
          <a:xfrm>
            <a:off x="2020435" y="3755564"/>
            <a:ext cx="0" cy="1032044"/>
          </a:xfrm>
          <a:prstGeom prst="straightConnector1">
            <a:avLst/>
          </a:prstGeom>
          <a:ln w="38100" cap="rnd">
            <a:prstDash val="sysDot"/>
            <a:tailEnd type="none" w="lg" len="lg"/>
          </a:ln>
        </p:spPr>
        <p:style>
          <a:lnRef idx="1">
            <a:schemeClr val="accent2"/>
          </a:lnRef>
          <a:fillRef idx="0">
            <a:schemeClr val="accent2"/>
          </a:fillRef>
          <a:effectRef idx="0">
            <a:schemeClr val="accent2"/>
          </a:effectRef>
          <a:fontRef idx="minor">
            <a:schemeClr val="tx1"/>
          </a:fontRef>
        </p:style>
      </p:cxnSp>
      <p:cxnSp>
        <p:nvCxnSpPr>
          <p:cNvPr id="49" name="Connector: Curved 48">
            <a:extLst>
              <a:ext uri="{FF2B5EF4-FFF2-40B4-BE49-F238E27FC236}">
                <a16:creationId xmlns:a16="http://schemas.microsoft.com/office/drawing/2014/main" id="{D8227B3F-03BC-9A03-96EF-7AF6971ABD9D}"/>
              </a:ext>
            </a:extLst>
          </p:cNvPr>
          <p:cNvCxnSpPr>
            <a:cxnSpLocks/>
            <a:stCxn id="8" idx="2"/>
          </p:cNvCxnSpPr>
          <p:nvPr/>
        </p:nvCxnSpPr>
        <p:spPr>
          <a:xfrm rot="5400000">
            <a:off x="4551675" y="3295209"/>
            <a:ext cx="604538" cy="2380259"/>
          </a:xfrm>
          <a:prstGeom prst="curvedConnector2">
            <a:avLst/>
          </a:prstGeom>
          <a:ln w="38100" cap="rnd">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8F63CFFC-BCF0-8EBA-3168-1F21EA188222}"/>
              </a:ext>
            </a:extLst>
          </p:cNvPr>
          <p:cNvCxnSpPr>
            <a:cxnSpLocks/>
            <a:stCxn id="11" idx="2"/>
            <a:endCxn id="23" idx="0"/>
          </p:cNvCxnSpPr>
          <p:nvPr/>
        </p:nvCxnSpPr>
        <p:spPr>
          <a:xfrm rot="5400000">
            <a:off x="5902038" y="2024357"/>
            <a:ext cx="604539" cy="4921963"/>
          </a:xfrm>
          <a:prstGeom prst="curvedConnector3">
            <a:avLst>
              <a:gd name="adj1" fmla="val 50000"/>
            </a:avLst>
          </a:prstGeom>
          <a:ln w="38100" cap="rnd">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1D024501-A0AD-A2C0-4348-3A9FBEB28826}"/>
              </a:ext>
            </a:extLst>
          </p:cNvPr>
          <p:cNvCxnSpPr>
            <a:cxnSpLocks/>
            <a:stCxn id="9" idx="2"/>
            <a:endCxn id="34" idx="0"/>
          </p:cNvCxnSpPr>
          <p:nvPr/>
        </p:nvCxnSpPr>
        <p:spPr>
          <a:xfrm rot="5400000">
            <a:off x="6084734" y="3524259"/>
            <a:ext cx="611137" cy="1928757"/>
          </a:xfrm>
          <a:prstGeom prst="curvedConnector3">
            <a:avLst>
              <a:gd name="adj1" fmla="val 50000"/>
            </a:avLst>
          </a:prstGeom>
          <a:ln w="38100" cap="rnd">
            <a:prstDash val="sysDot"/>
            <a:tailEnd type="none" w="lg" len="lg"/>
          </a:ln>
        </p:spPr>
        <p:style>
          <a:lnRef idx="1">
            <a:schemeClr val="accent2"/>
          </a:lnRef>
          <a:fillRef idx="0">
            <a:schemeClr val="accent2"/>
          </a:fillRef>
          <a:effectRef idx="0">
            <a:schemeClr val="accent2"/>
          </a:effectRef>
          <a:fontRef idx="minor">
            <a:schemeClr val="tx1"/>
          </a:fontRef>
        </p:style>
      </p:cxnSp>
      <p:cxnSp>
        <p:nvCxnSpPr>
          <p:cNvPr id="52" name="Connector: Curved 51">
            <a:extLst>
              <a:ext uri="{FF2B5EF4-FFF2-40B4-BE49-F238E27FC236}">
                <a16:creationId xmlns:a16="http://schemas.microsoft.com/office/drawing/2014/main" id="{3AE10E14-6C86-DA27-C6C0-FFADDEAEDA16}"/>
              </a:ext>
            </a:extLst>
          </p:cNvPr>
          <p:cNvCxnSpPr>
            <a:cxnSpLocks/>
          </p:cNvCxnSpPr>
          <p:nvPr/>
        </p:nvCxnSpPr>
        <p:spPr>
          <a:xfrm rot="5400000">
            <a:off x="8009193" y="3310508"/>
            <a:ext cx="1038642" cy="1928757"/>
          </a:xfrm>
          <a:prstGeom prst="curvedConnector3">
            <a:avLst>
              <a:gd name="adj1" fmla="val 60525"/>
            </a:avLst>
          </a:prstGeom>
          <a:ln w="38100" cap="rnd">
            <a:prstDash val="sysDot"/>
            <a:tailEnd type="none" w="lg" len="lg"/>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ED45490A-31AD-6ADD-7AAE-CDA700BAF2BC}"/>
              </a:ext>
            </a:extLst>
          </p:cNvPr>
          <p:cNvSpPr txBox="1"/>
          <p:nvPr/>
        </p:nvSpPr>
        <p:spPr>
          <a:xfrm>
            <a:off x="1852929" y="5514124"/>
            <a:ext cx="839861" cy="226487"/>
          </a:xfrm>
          <a:prstGeom prst="rect">
            <a:avLst/>
          </a:prstGeom>
          <a:ln w="6350">
            <a:noFill/>
            <a:miter lim="800000"/>
          </a:ln>
        </p:spPr>
        <p:txBody>
          <a:bodyPr vert="horz" wrap="none" lIns="0" tIns="0" rIns="0" bIns="0" rtlCol="0">
            <a:noAutofit/>
          </a:bodyPr>
          <a:lstStyle/>
          <a:p>
            <a:pPr>
              <a:spcBef>
                <a:spcPts val="300"/>
              </a:spcBef>
              <a:spcAft>
                <a:spcPts val="300"/>
              </a:spcAft>
            </a:pPr>
            <a:r>
              <a:rPr lang="en-US" sz="1100" i="1">
                <a:solidFill>
                  <a:schemeClr val="bg1"/>
                </a:solidFill>
              </a:rPr>
              <a:t>6-12 months</a:t>
            </a:r>
          </a:p>
          <a:p>
            <a:pPr algn="l">
              <a:spcBef>
                <a:spcPts val="300"/>
              </a:spcBef>
              <a:spcAft>
                <a:spcPts val="300"/>
              </a:spcAft>
              <a:buNone/>
            </a:pPr>
            <a:endParaRPr lang="en-US" sz="1600"/>
          </a:p>
        </p:txBody>
      </p:sp>
      <p:sp>
        <p:nvSpPr>
          <p:cNvPr id="55" name="Title 3">
            <a:extLst>
              <a:ext uri="{FF2B5EF4-FFF2-40B4-BE49-F238E27FC236}">
                <a16:creationId xmlns:a16="http://schemas.microsoft.com/office/drawing/2014/main" id="{AE95B97E-1423-7462-68F3-2B42F2FBBA93}"/>
              </a:ext>
            </a:extLst>
          </p:cNvPr>
          <p:cNvSpPr txBox="1">
            <a:spLocks/>
          </p:cNvSpPr>
          <p:nvPr/>
        </p:nvSpPr>
        <p:spPr>
          <a:xfrm rot="16200000">
            <a:off x="-547786" y="5082769"/>
            <a:ext cx="1528234"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pPr algn="ctr"/>
            <a:r>
              <a:rPr lang="en-US" sz="1400" i="1">
                <a:solidFill>
                  <a:schemeClr val="tx1"/>
                </a:solidFill>
              </a:rPr>
              <a:t>Potential reformed process</a:t>
            </a:r>
          </a:p>
        </p:txBody>
      </p:sp>
    </p:spTree>
    <p:extLst>
      <p:ext uri="{BB962C8B-B14F-4D97-AF65-F5344CB8AC3E}">
        <p14:creationId xmlns:p14="http://schemas.microsoft.com/office/powerpoint/2010/main" val="378654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8B220-0E80-3B38-D5E1-0C5691C3D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D430F-6A1A-B82D-6577-752B32102652}"/>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66B9AF5E-5AF8-494E-992A-072D32F54F8E}"/>
              </a:ext>
            </a:extLst>
          </p:cNvPr>
          <p:cNvGraphicFramePr/>
          <p:nvPr>
            <p:extLst>
              <p:ext uri="{D42A27DB-BD31-4B8C-83A1-F6EECF244321}">
                <p14:modId xmlns:p14="http://schemas.microsoft.com/office/powerpoint/2010/main" val="3770665902"/>
              </p:ext>
            </p:extLst>
          </p:nvPr>
        </p:nvGraphicFramePr>
        <p:xfrm>
          <a:off x="554735" y="719666"/>
          <a:ext cx="10933454" cy="3436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19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783F-4A08-F473-0B2A-8DE30D1FA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D4329-8F97-9CDF-AA0C-8563267CA75C}"/>
              </a:ext>
            </a:extLst>
          </p:cNvPr>
          <p:cNvSpPr>
            <a:spLocks noGrp="1"/>
          </p:cNvSpPr>
          <p:nvPr>
            <p:ph type="title"/>
          </p:nvPr>
        </p:nvSpPr>
        <p:spPr/>
        <p:txBody>
          <a:bodyPr/>
          <a:lstStyle/>
          <a:p>
            <a:r>
              <a:rPr lang="en-US"/>
              <a:t>Chapter 4: Challenges &amp; Opportunities</a:t>
            </a:r>
          </a:p>
        </p:txBody>
      </p:sp>
      <p:graphicFrame>
        <p:nvGraphicFramePr>
          <p:cNvPr id="3" name="Diagram 2">
            <a:extLst>
              <a:ext uri="{FF2B5EF4-FFF2-40B4-BE49-F238E27FC236}">
                <a16:creationId xmlns:a16="http://schemas.microsoft.com/office/drawing/2014/main" id="{7BDA0217-6023-004B-1B5E-35DD36A2703C}"/>
              </a:ext>
            </a:extLst>
          </p:cNvPr>
          <p:cNvGraphicFramePr/>
          <p:nvPr>
            <p:extLst>
              <p:ext uri="{D42A27DB-BD31-4B8C-83A1-F6EECF244321}">
                <p14:modId xmlns:p14="http://schemas.microsoft.com/office/powerpoint/2010/main" val="586972013"/>
              </p:ext>
            </p:extLst>
          </p:nvPr>
        </p:nvGraphicFramePr>
        <p:xfrm>
          <a:off x="554735" y="719666"/>
          <a:ext cx="10933454" cy="254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41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0BC2-7541-5513-D75F-A8E9DDE4E7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84EC355-F059-D6FC-0637-50A164105455}"/>
              </a:ext>
            </a:extLst>
          </p:cNvPr>
          <p:cNvSpPr txBox="1">
            <a:spLocks/>
          </p:cNvSpPr>
          <p:nvPr/>
        </p:nvSpPr>
        <p:spPr>
          <a:xfrm>
            <a:off x="698580" y="526302"/>
            <a:ext cx="11284313" cy="2188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900">
              <a:latin typeface="Poppins" pitchFamily="2" charset="77"/>
              <a:cs typeface="Poppins" pitchFamily="2" charset="77"/>
            </a:endParaRPr>
          </a:p>
        </p:txBody>
      </p:sp>
      <p:sp>
        <p:nvSpPr>
          <p:cNvPr id="2" name="Subtitle 2">
            <a:extLst>
              <a:ext uri="{FF2B5EF4-FFF2-40B4-BE49-F238E27FC236}">
                <a16:creationId xmlns:a16="http://schemas.microsoft.com/office/drawing/2014/main" id="{E84297CD-42C3-BCF9-B07F-3946C307F752}"/>
              </a:ext>
            </a:extLst>
          </p:cNvPr>
          <p:cNvSpPr txBox="1">
            <a:spLocks/>
          </p:cNvSpPr>
          <p:nvPr/>
        </p:nvSpPr>
        <p:spPr>
          <a:xfrm>
            <a:off x="5035076" y="2334980"/>
            <a:ext cx="5878347" cy="218803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600" b="1">
                <a:latin typeface="Poppins" pitchFamily="2" charset="77"/>
                <a:cs typeface="Poppins" pitchFamily="2" charset="77"/>
              </a:rPr>
              <a:t>We want to hear from you!</a:t>
            </a:r>
            <a:endParaRPr lang="en-US" sz="1600">
              <a:latin typeface="Poppins" pitchFamily="2" charset="77"/>
              <a:cs typeface="Poppins" pitchFamily="2" charset="77"/>
            </a:endParaRPr>
          </a:p>
          <a:p>
            <a:pPr algn="l">
              <a:lnSpc>
                <a:spcPct val="120000"/>
              </a:lnSpc>
              <a:spcBef>
                <a:spcPts val="0"/>
              </a:spcBef>
            </a:pPr>
            <a:r>
              <a:rPr lang="en-US" sz="1600">
                <a:latin typeface="Poppins" pitchFamily="2" charset="77"/>
                <a:cs typeface="Poppins" pitchFamily="2" charset="77"/>
              </a:rPr>
              <a:t>To help inform future Liftoffs, please submit feedback at:</a:t>
            </a:r>
            <a:br>
              <a:rPr lang="en-US" sz="1600">
                <a:latin typeface="Poppins" pitchFamily="2" charset="77"/>
                <a:cs typeface="Poppins" pitchFamily="2" charset="77"/>
              </a:rPr>
            </a:br>
            <a:br>
              <a:rPr lang="en-US" sz="1600">
                <a:latin typeface="Poppins" pitchFamily="2" charset="77"/>
                <a:cs typeface="Poppins" pitchFamily="2" charset="77"/>
              </a:rPr>
            </a:br>
            <a:r>
              <a:rPr lang="en-US" sz="3600" b="1">
                <a:latin typeface="Poppins" pitchFamily="2" charset="77"/>
                <a:cs typeface="Poppins" pitchFamily="2" charset="77"/>
              </a:rPr>
              <a:t>liftoff.energy.gov/input</a:t>
            </a:r>
            <a:endParaRPr lang="en-US" sz="3900" b="1">
              <a:latin typeface="Poppins" pitchFamily="2" charset="77"/>
              <a:cs typeface="Poppins" pitchFamily="2" charset="77"/>
            </a:endParaRPr>
          </a:p>
        </p:txBody>
      </p:sp>
      <p:sp>
        <p:nvSpPr>
          <p:cNvPr id="20" name="Text Placeholder 19">
            <a:extLst>
              <a:ext uri="{FF2B5EF4-FFF2-40B4-BE49-F238E27FC236}">
                <a16:creationId xmlns:a16="http://schemas.microsoft.com/office/drawing/2014/main" id="{1061536B-0413-8A14-72EB-9917B65591CA}"/>
              </a:ext>
            </a:extLst>
          </p:cNvPr>
          <p:cNvSpPr>
            <a:spLocks noGrp="1"/>
          </p:cNvSpPr>
          <p:nvPr>
            <p:ph type="body" sz="quarter" idx="4294967295"/>
          </p:nvPr>
        </p:nvSpPr>
        <p:spPr>
          <a:xfrm>
            <a:off x="554735" y="50475"/>
            <a:ext cx="3843338" cy="123111"/>
          </a:xfrm>
        </p:spPr>
        <p:txBody>
          <a:bodyPr/>
          <a:lstStyle/>
          <a:p>
            <a:endParaRPr lang="en-US"/>
          </a:p>
        </p:txBody>
      </p:sp>
      <p:sp>
        <p:nvSpPr>
          <p:cNvPr id="18" name="Title 17">
            <a:extLst>
              <a:ext uri="{FF2B5EF4-FFF2-40B4-BE49-F238E27FC236}">
                <a16:creationId xmlns:a16="http://schemas.microsoft.com/office/drawing/2014/main" id="{33CC2636-1EE2-2645-F70D-9492200D4916}"/>
              </a:ext>
            </a:extLst>
          </p:cNvPr>
          <p:cNvSpPr>
            <a:spLocks noGrp="1"/>
          </p:cNvSpPr>
          <p:nvPr>
            <p:ph type="title"/>
          </p:nvPr>
        </p:nvSpPr>
        <p:spPr/>
        <p:txBody>
          <a:bodyPr/>
          <a:lstStyle/>
          <a:p>
            <a:r>
              <a:rPr lang="en-US" sz="3600">
                <a:latin typeface="Poppins" pitchFamily="2" charset="77"/>
                <a:cs typeface="Poppins" pitchFamily="2" charset="77"/>
              </a:rPr>
              <a:t>Thank you!</a:t>
            </a:r>
            <a:endParaRPr lang="en-US" sz="3200"/>
          </a:p>
        </p:txBody>
      </p:sp>
    </p:spTree>
    <p:extLst>
      <p:ext uri="{BB962C8B-B14F-4D97-AF65-F5344CB8AC3E}">
        <p14:creationId xmlns:p14="http://schemas.microsoft.com/office/powerpoint/2010/main" val="73205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4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59A8E-F423-04A6-1DD9-FB3EC66F095D}"/>
            </a:ext>
          </a:extLst>
        </p:cNvPr>
        <p:cNvGrpSpPr/>
        <p:nvPr/>
      </p:nvGrpSpPr>
      <p:grpSpPr>
        <a:xfrm>
          <a:off x="0" y="0"/>
          <a:ext cx="0" cy="0"/>
          <a:chOff x="0" y="0"/>
          <a:chExt cx="0" cy="0"/>
        </a:xfrm>
      </p:grpSpPr>
      <p:sp>
        <p:nvSpPr>
          <p:cNvPr id="2" name="2. Slide Title">
            <a:extLst>
              <a:ext uri="{FF2B5EF4-FFF2-40B4-BE49-F238E27FC236}">
                <a16:creationId xmlns:a16="http://schemas.microsoft.com/office/drawing/2014/main" id="{DDABF11C-719A-8827-5F61-157CBDC2A8EF}"/>
              </a:ext>
            </a:extLst>
          </p:cNvPr>
          <p:cNvSpPr txBox="1">
            <a:spLocks/>
          </p:cNvSpPr>
          <p:nvPr>
            <p:custDataLst>
              <p:tags r:id="rId1"/>
            </p:custDataLst>
          </p:nvPr>
        </p:nvSpPr>
        <p:spPr>
          <a:xfrm>
            <a:off x="907774" y="359400"/>
            <a:ext cx="10729490"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3200">
                <a:latin typeface="Arial" panose="020B0604020202020204" pitchFamily="34" charset="0"/>
              </a:rPr>
              <a:t>Top-Line Messages</a:t>
            </a:r>
          </a:p>
        </p:txBody>
      </p:sp>
      <p:pic>
        <p:nvPicPr>
          <p:cNvPr id="4" name="Picture 3">
            <a:extLst>
              <a:ext uri="{FF2B5EF4-FFF2-40B4-BE49-F238E27FC236}">
                <a16:creationId xmlns:a16="http://schemas.microsoft.com/office/drawing/2014/main" id="{C0B4B1D1-1DE3-E930-C9B1-00A178E1C682}"/>
              </a:ext>
            </a:extLst>
          </p:cNvPr>
          <p:cNvPicPr>
            <a:picLocks noChangeAspect="1"/>
          </p:cNvPicPr>
          <p:nvPr/>
        </p:nvPicPr>
        <p:blipFill>
          <a:blip r:embed="rId4"/>
          <a:stretch>
            <a:fillRect/>
          </a:stretch>
        </p:blipFill>
        <p:spPr>
          <a:xfrm>
            <a:off x="8668825" y="5904052"/>
            <a:ext cx="3354060" cy="731388"/>
          </a:xfrm>
          <a:prstGeom prst="rect">
            <a:avLst/>
          </a:prstGeom>
        </p:spPr>
      </p:pic>
      <p:graphicFrame>
        <p:nvGraphicFramePr>
          <p:cNvPr id="5" name="Diagram 4">
            <a:extLst>
              <a:ext uri="{FF2B5EF4-FFF2-40B4-BE49-F238E27FC236}">
                <a16:creationId xmlns:a16="http://schemas.microsoft.com/office/drawing/2014/main" id="{659F9115-66E0-9780-B9D6-C7CE1B12A419}"/>
              </a:ext>
            </a:extLst>
          </p:cNvPr>
          <p:cNvGraphicFramePr/>
          <p:nvPr>
            <p:extLst>
              <p:ext uri="{D42A27DB-BD31-4B8C-83A1-F6EECF244321}">
                <p14:modId xmlns:p14="http://schemas.microsoft.com/office/powerpoint/2010/main" val="1463657635"/>
              </p:ext>
            </p:extLst>
          </p:nvPr>
        </p:nvGraphicFramePr>
        <p:xfrm>
          <a:off x="554736" y="936482"/>
          <a:ext cx="10851698" cy="4967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324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CD22-51E8-B369-9AE1-885BAC21E239}"/>
              </a:ext>
            </a:extLst>
          </p:cNvPr>
          <p:cNvSpPr>
            <a:spLocks noGrp="1"/>
          </p:cNvSpPr>
          <p:nvPr>
            <p:ph type="title"/>
          </p:nvPr>
        </p:nvSpPr>
        <p:spPr/>
        <p:txBody>
          <a:bodyPr/>
          <a:lstStyle/>
          <a:p>
            <a:r>
              <a:rPr lang="en-US"/>
              <a:t>Chapter 1: Overview &amp; Value Propositions</a:t>
            </a:r>
          </a:p>
        </p:txBody>
      </p:sp>
      <p:graphicFrame>
        <p:nvGraphicFramePr>
          <p:cNvPr id="3" name="Diagram 2">
            <a:extLst>
              <a:ext uri="{FF2B5EF4-FFF2-40B4-BE49-F238E27FC236}">
                <a16:creationId xmlns:a16="http://schemas.microsoft.com/office/drawing/2014/main" id="{054CB712-F759-E061-42C5-873A60A00416}"/>
              </a:ext>
            </a:extLst>
          </p:cNvPr>
          <p:cNvGraphicFramePr/>
          <p:nvPr>
            <p:extLst>
              <p:ext uri="{D42A27DB-BD31-4B8C-83A1-F6EECF244321}">
                <p14:modId xmlns:p14="http://schemas.microsoft.com/office/powerpoint/2010/main" val="7257824"/>
              </p:ext>
            </p:extLst>
          </p:nvPr>
        </p:nvGraphicFramePr>
        <p:xfrm>
          <a:off x="554735" y="719666"/>
          <a:ext cx="10933454" cy="554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5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68A4CC-75B1-924B-0014-07A24A59122C}"/>
              </a:ext>
            </a:extLst>
          </p:cNvPr>
          <p:cNvSpPr/>
          <p:nvPr/>
        </p:nvSpPr>
        <p:spPr>
          <a:xfrm>
            <a:off x="849595" y="979928"/>
            <a:ext cx="2964355" cy="513552"/>
          </a:xfrm>
          <a:prstGeom prst="rect">
            <a:avLst/>
          </a:prstGeom>
          <a:solidFill>
            <a:srgbClr val="7CC11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de-DE" sz="1400" i="0" u="none" strike="noStrike" kern="1200" cap="none" spc="0" normalizeH="0" baseline="0" noProof="0">
                <a:ln>
                  <a:noFill/>
                </a:ln>
                <a:solidFill>
                  <a:srgbClr val="000000"/>
                </a:solidFill>
                <a:effectLst/>
                <a:uLnTx/>
                <a:uFillTx/>
                <a:latin typeface="Arial"/>
                <a:ea typeface="+mn-ea"/>
                <a:cs typeface="+mn-cs"/>
              </a:rPr>
              <a:t>Hydrothermal</a:t>
            </a:r>
          </a:p>
        </p:txBody>
      </p:sp>
      <p:sp>
        <p:nvSpPr>
          <p:cNvPr id="7" name="Rectangle 6">
            <a:extLst>
              <a:ext uri="{FF2B5EF4-FFF2-40B4-BE49-F238E27FC236}">
                <a16:creationId xmlns:a16="http://schemas.microsoft.com/office/drawing/2014/main" id="{9377E330-5344-E7E4-0833-3B8ECE5ACFB9}"/>
              </a:ext>
            </a:extLst>
          </p:cNvPr>
          <p:cNvSpPr/>
          <p:nvPr/>
        </p:nvSpPr>
        <p:spPr>
          <a:xfrm>
            <a:off x="3949806" y="977975"/>
            <a:ext cx="3070300" cy="513552"/>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de-DE" sz="1400" i="0" u="none" strike="noStrike" kern="1200" cap="none" spc="0" normalizeH="0" baseline="0" noProof="0">
                <a:ln>
                  <a:noFill/>
                </a:ln>
                <a:solidFill>
                  <a:srgbClr val="000000"/>
                </a:solidFill>
                <a:effectLst/>
                <a:uLnTx/>
                <a:uFillTx/>
                <a:latin typeface="Arial"/>
                <a:ea typeface="+mn-ea"/>
                <a:cs typeface="+mn-cs"/>
              </a:rPr>
              <a:t>Enhanced Geothermal Systems (EGS</a:t>
            </a:r>
            <a:r>
              <a:rPr lang="de-DE" sz="1400">
                <a:solidFill>
                  <a:srgbClr val="000000"/>
                </a:solidFill>
                <a:latin typeface="Arial"/>
              </a:rPr>
              <a:t>)</a:t>
            </a:r>
            <a:endParaRPr kumimoji="0" lang="de-DE" sz="140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C2256704-E400-C70B-5E13-13DC6F572295}"/>
              </a:ext>
            </a:extLst>
          </p:cNvPr>
          <p:cNvSpPr/>
          <p:nvPr/>
        </p:nvSpPr>
        <p:spPr>
          <a:xfrm>
            <a:off x="7047656" y="979928"/>
            <a:ext cx="3070300" cy="513552"/>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de-DE" sz="1400" i="0" u="none" strike="noStrike" kern="1200" cap="none" spc="0" normalizeH="0" baseline="0" noProof="0">
                <a:ln>
                  <a:noFill/>
                </a:ln>
                <a:solidFill>
                  <a:srgbClr val="000000"/>
                </a:solidFill>
                <a:effectLst/>
                <a:uLnTx/>
                <a:uFillTx/>
                <a:latin typeface="Arial"/>
                <a:ea typeface="+mn-ea"/>
                <a:cs typeface="+mn-cs"/>
              </a:rPr>
              <a:t>Closed Loop Geothermal Systems</a:t>
            </a:r>
          </a:p>
        </p:txBody>
      </p:sp>
      <p:pic>
        <p:nvPicPr>
          <p:cNvPr id="9" name="Picture 8">
            <a:extLst>
              <a:ext uri="{FF2B5EF4-FFF2-40B4-BE49-F238E27FC236}">
                <a16:creationId xmlns:a16="http://schemas.microsoft.com/office/drawing/2014/main" id="{D1151C66-1B80-F9D7-0CD8-69B1290F77C2}"/>
              </a:ext>
            </a:extLst>
          </p:cNvPr>
          <p:cNvPicPr>
            <a:picLocks noChangeAspect="1"/>
          </p:cNvPicPr>
          <p:nvPr/>
        </p:nvPicPr>
        <p:blipFill rotWithShape="1">
          <a:blip r:embed="rId3"/>
          <a:srcRect l="32947" r="34083"/>
          <a:stretch/>
        </p:blipFill>
        <p:spPr>
          <a:xfrm>
            <a:off x="4319414" y="1566816"/>
            <a:ext cx="2269991" cy="3439391"/>
          </a:xfrm>
          <a:prstGeom prst="rect">
            <a:avLst/>
          </a:prstGeom>
        </p:spPr>
      </p:pic>
      <p:pic>
        <p:nvPicPr>
          <p:cNvPr id="10" name="Picture 9">
            <a:extLst>
              <a:ext uri="{FF2B5EF4-FFF2-40B4-BE49-F238E27FC236}">
                <a16:creationId xmlns:a16="http://schemas.microsoft.com/office/drawing/2014/main" id="{DD7D0CBF-F04D-C272-78B7-F893F561B93B}"/>
              </a:ext>
            </a:extLst>
          </p:cNvPr>
          <p:cNvPicPr>
            <a:picLocks noChangeAspect="1"/>
          </p:cNvPicPr>
          <p:nvPr/>
        </p:nvPicPr>
        <p:blipFill rotWithShape="1">
          <a:blip r:embed="rId3"/>
          <a:srcRect l="70334"/>
          <a:stretch/>
        </p:blipFill>
        <p:spPr>
          <a:xfrm>
            <a:off x="7508572" y="1586338"/>
            <a:ext cx="2042523" cy="3439391"/>
          </a:xfrm>
          <a:prstGeom prst="rect">
            <a:avLst/>
          </a:prstGeom>
        </p:spPr>
      </p:pic>
      <p:pic>
        <p:nvPicPr>
          <p:cNvPr id="11" name="Picture 10">
            <a:extLst>
              <a:ext uri="{FF2B5EF4-FFF2-40B4-BE49-F238E27FC236}">
                <a16:creationId xmlns:a16="http://schemas.microsoft.com/office/drawing/2014/main" id="{2D271F5D-3FF6-4F11-3503-A156A352477A}"/>
              </a:ext>
            </a:extLst>
          </p:cNvPr>
          <p:cNvPicPr>
            <a:picLocks noChangeAspect="1"/>
          </p:cNvPicPr>
          <p:nvPr/>
        </p:nvPicPr>
        <p:blipFill rotWithShape="1">
          <a:blip r:embed="rId3"/>
          <a:srcRect r="69175"/>
          <a:stretch/>
        </p:blipFill>
        <p:spPr>
          <a:xfrm>
            <a:off x="1267828" y="1553287"/>
            <a:ext cx="2132418" cy="3455734"/>
          </a:xfrm>
          <a:prstGeom prst="rect">
            <a:avLst/>
          </a:prstGeom>
        </p:spPr>
      </p:pic>
      <p:sp>
        <p:nvSpPr>
          <p:cNvPr id="12" name="TextBox 11">
            <a:extLst>
              <a:ext uri="{FF2B5EF4-FFF2-40B4-BE49-F238E27FC236}">
                <a16:creationId xmlns:a16="http://schemas.microsoft.com/office/drawing/2014/main" id="{451ECC61-D37B-292F-588A-62637BD96023}"/>
              </a:ext>
            </a:extLst>
          </p:cNvPr>
          <p:cNvSpPr txBox="1"/>
          <p:nvPr/>
        </p:nvSpPr>
        <p:spPr>
          <a:xfrm>
            <a:off x="840070" y="4981661"/>
            <a:ext cx="2973880" cy="1118255"/>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Fluids circulate openly through naturally occurring fractures</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Limited estimated total resource (~40 GW) </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~4 GW on the grid today</a:t>
            </a:r>
          </a:p>
        </p:txBody>
      </p:sp>
      <p:sp>
        <p:nvSpPr>
          <p:cNvPr id="13" name="TextBox 12">
            <a:extLst>
              <a:ext uri="{FF2B5EF4-FFF2-40B4-BE49-F238E27FC236}">
                <a16:creationId xmlns:a16="http://schemas.microsoft.com/office/drawing/2014/main" id="{8B7AA414-1F7D-1D0F-ED59-9B3F4E9232E9}"/>
              </a:ext>
            </a:extLst>
          </p:cNvPr>
          <p:cNvSpPr txBox="1"/>
          <p:nvPr/>
        </p:nvSpPr>
        <p:spPr>
          <a:xfrm>
            <a:off x="3888712" y="4965237"/>
            <a:ext cx="3131394" cy="1487587"/>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Fluids circulate openly within a well pair connected by fractures engineered with hydraulic fracturing &amp; horizontal drilling</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Large estimated total resource </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(5+ TW all next-generation geothermal)</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Scales through modular deployment of many well pairs</a:t>
            </a:r>
          </a:p>
        </p:txBody>
      </p:sp>
      <p:sp>
        <p:nvSpPr>
          <p:cNvPr id="14" name="TextBox 13">
            <a:extLst>
              <a:ext uri="{FF2B5EF4-FFF2-40B4-BE49-F238E27FC236}">
                <a16:creationId xmlns:a16="http://schemas.microsoft.com/office/drawing/2014/main" id="{D7ED20C6-EEF2-AA6A-0A0A-52EAD946769F}"/>
              </a:ext>
            </a:extLst>
          </p:cNvPr>
          <p:cNvSpPr txBox="1"/>
          <p:nvPr/>
        </p:nvSpPr>
        <p:spPr>
          <a:xfrm>
            <a:off x="7020106" y="4962139"/>
            <a:ext cx="3131394" cy="1487587"/>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Fluids circulate through a long series of closed wellbore loops permeating the subsurface</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Large estimated total resource </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(5+ TW all next-generation geothermal)</a:t>
            </a:r>
          </a:p>
          <a:p>
            <a:pPr marL="285750" indent="-285750">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Scales through modular deployment and increasing wellbore lengths</a:t>
            </a:r>
          </a:p>
        </p:txBody>
      </p:sp>
      <p:grpSp>
        <p:nvGrpSpPr>
          <p:cNvPr id="15" name="Group 14">
            <a:extLst>
              <a:ext uri="{FF2B5EF4-FFF2-40B4-BE49-F238E27FC236}">
                <a16:creationId xmlns:a16="http://schemas.microsoft.com/office/drawing/2014/main" id="{2053E880-D558-3133-256F-988E2908732B}"/>
              </a:ext>
            </a:extLst>
          </p:cNvPr>
          <p:cNvGrpSpPr/>
          <p:nvPr/>
        </p:nvGrpSpPr>
        <p:grpSpPr>
          <a:xfrm>
            <a:off x="984338" y="631485"/>
            <a:ext cx="2694868" cy="203265"/>
            <a:chOff x="760632" y="6365537"/>
            <a:chExt cx="2449880" cy="203265"/>
          </a:xfrm>
          <a:solidFill>
            <a:schemeClr val="bg1"/>
          </a:solidFill>
        </p:grpSpPr>
        <p:cxnSp>
          <p:nvCxnSpPr>
            <p:cNvPr id="16" name="Straight Connector 15">
              <a:extLst>
                <a:ext uri="{FF2B5EF4-FFF2-40B4-BE49-F238E27FC236}">
                  <a16:creationId xmlns:a16="http://schemas.microsoft.com/office/drawing/2014/main" id="{3D8776C8-1F0B-2E9E-22E3-40096DD49E51}"/>
                </a:ext>
              </a:extLst>
            </p:cNvPr>
            <p:cNvCxnSpPr>
              <a:cxnSpLocks/>
            </p:cNvCxnSpPr>
            <p:nvPr/>
          </p:nvCxnSpPr>
          <p:spPr>
            <a:xfrm>
              <a:off x="760632" y="6467169"/>
              <a:ext cx="2449880" cy="0"/>
            </a:xfrm>
            <a:prstGeom prst="line">
              <a:avLst/>
            </a:prstGeom>
            <a:grpFill/>
            <a:ln w="6350" cap="flat">
              <a:solidFill>
                <a:schemeClr val="tx1"/>
              </a:solidFill>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24B7C4-F87A-F235-843D-AEFC19754F2E}"/>
                </a:ext>
              </a:extLst>
            </p:cNvPr>
            <p:cNvSpPr txBox="1"/>
            <p:nvPr/>
          </p:nvSpPr>
          <p:spPr>
            <a:xfrm>
              <a:off x="1440563" y="6365537"/>
              <a:ext cx="1090017" cy="203265"/>
            </a:xfrm>
            <a:prstGeom prst="rect">
              <a:avLst/>
            </a:prstGeom>
            <a:solidFill>
              <a:schemeClr val="bg1"/>
            </a:solidFill>
            <a:ln w="6350">
              <a:noFill/>
              <a:miter lim="800000"/>
            </a:ln>
          </p:spPr>
          <p:txBody>
            <a:bodyPr vert="horz" wrap="none" lIns="0" tIns="0" rIns="0" bIns="0" rtlCol="0" anchor="ctr">
              <a:noAutofit/>
            </a:bodyPr>
            <a:lstStyle/>
            <a:p>
              <a:pPr algn="ctr">
                <a:spcBef>
                  <a:spcPts val="300"/>
                </a:spcBef>
                <a:spcAft>
                  <a:spcPts val="300"/>
                </a:spcAft>
                <a:buNone/>
              </a:pPr>
              <a:r>
                <a:rPr lang="en-US" sz="1400" b="1"/>
                <a:t>Conventional</a:t>
              </a:r>
            </a:p>
          </p:txBody>
        </p:sp>
      </p:grpSp>
      <p:grpSp>
        <p:nvGrpSpPr>
          <p:cNvPr id="19" name="Group 18">
            <a:extLst>
              <a:ext uri="{FF2B5EF4-FFF2-40B4-BE49-F238E27FC236}">
                <a16:creationId xmlns:a16="http://schemas.microsoft.com/office/drawing/2014/main" id="{B1D4EF4D-A5AF-BFAD-6B9E-C955C22131DC}"/>
              </a:ext>
            </a:extLst>
          </p:cNvPr>
          <p:cNvGrpSpPr/>
          <p:nvPr/>
        </p:nvGrpSpPr>
        <p:grpSpPr>
          <a:xfrm>
            <a:off x="4083536" y="631485"/>
            <a:ext cx="5738004" cy="203265"/>
            <a:chOff x="759710" y="6365537"/>
            <a:chExt cx="5216366" cy="203265"/>
          </a:xfrm>
          <a:solidFill>
            <a:schemeClr val="bg1"/>
          </a:solidFill>
        </p:grpSpPr>
        <p:cxnSp>
          <p:nvCxnSpPr>
            <p:cNvPr id="20" name="Straight Connector 19">
              <a:extLst>
                <a:ext uri="{FF2B5EF4-FFF2-40B4-BE49-F238E27FC236}">
                  <a16:creationId xmlns:a16="http://schemas.microsoft.com/office/drawing/2014/main" id="{D26F68A2-0E82-9F59-44FA-B3BE962D93E7}"/>
                </a:ext>
              </a:extLst>
            </p:cNvPr>
            <p:cNvCxnSpPr>
              <a:cxnSpLocks/>
            </p:cNvCxnSpPr>
            <p:nvPr/>
          </p:nvCxnSpPr>
          <p:spPr>
            <a:xfrm>
              <a:off x="759710" y="6467169"/>
              <a:ext cx="5216366" cy="0"/>
            </a:xfrm>
            <a:prstGeom prst="line">
              <a:avLst/>
            </a:prstGeom>
            <a:grpFill/>
            <a:ln w="6350" cap="flat">
              <a:solidFill>
                <a:schemeClr val="tx1"/>
              </a:solidFill>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A44ABB-2832-0963-AB68-3F725E735CA9}"/>
                </a:ext>
              </a:extLst>
            </p:cNvPr>
            <p:cNvSpPr txBox="1"/>
            <p:nvPr/>
          </p:nvSpPr>
          <p:spPr>
            <a:xfrm>
              <a:off x="2706054" y="6365537"/>
              <a:ext cx="1323681" cy="203265"/>
            </a:xfrm>
            <a:prstGeom prst="rect">
              <a:avLst/>
            </a:prstGeom>
            <a:solidFill>
              <a:schemeClr val="bg1"/>
            </a:solidFill>
            <a:ln w="6350">
              <a:noFill/>
              <a:miter lim="800000"/>
            </a:ln>
          </p:spPr>
          <p:txBody>
            <a:bodyPr vert="horz" wrap="none" lIns="0" tIns="0" rIns="0" bIns="0" rtlCol="0" anchor="ctr">
              <a:noAutofit/>
            </a:bodyPr>
            <a:lstStyle/>
            <a:p>
              <a:pPr algn="ctr">
                <a:spcBef>
                  <a:spcPts val="300"/>
                </a:spcBef>
                <a:spcAft>
                  <a:spcPts val="300"/>
                </a:spcAft>
                <a:buNone/>
              </a:pPr>
              <a:r>
                <a:rPr lang="en-US" sz="1400" b="1"/>
                <a:t>Next-Generation</a:t>
              </a:r>
            </a:p>
          </p:txBody>
        </p:sp>
      </p:grpSp>
      <p:sp>
        <p:nvSpPr>
          <p:cNvPr id="4" name="Rectangle 3">
            <a:extLst>
              <a:ext uri="{FF2B5EF4-FFF2-40B4-BE49-F238E27FC236}">
                <a16:creationId xmlns:a16="http://schemas.microsoft.com/office/drawing/2014/main" id="{12A3DC5B-1BFE-3ECF-8958-162CD54D7167}"/>
              </a:ext>
            </a:extLst>
          </p:cNvPr>
          <p:cNvSpPr/>
          <p:nvPr/>
        </p:nvSpPr>
        <p:spPr>
          <a:xfrm>
            <a:off x="1410159" y="2223593"/>
            <a:ext cx="1839817" cy="2709278"/>
          </a:xfrm>
          <a:prstGeom prst="rect">
            <a:avLst/>
          </a:prstGeom>
          <a:gradFill>
            <a:gsLst>
              <a:gs pos="48000">
                <a:srgbClr val="00B0F0">
                  <a:alpha val="31000"/>
                </a:srgbClr>
              </a:gs>
              <a:gs pos="84000">
                <a:srgbClr val="FF0000">
                  <a:alpha val="18000"/>
                </a:srgbClr>
              </a:gs>
              <a:gs pos="100000">
                <a:srgbClr val="FF0000">
                  <a:alpha val="23000"/>
                </a:srgbClr>
              </a:gs>
            </a:gsLst>
            <a:lin ang="5400000" scaled="1"/>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Oval 1">
            <a:extLst>
              <a:ext uri="{FF2B5EF4-FFF2-40B4-BE49-F238E27FC236}">
                <a16:creationId xmlns:a16="http://schemas.microsoft.com/office/drawing/2014/main" id="{85B08F92-98C8-23B5-AB5C-A7F966266649}"/>
              </a:ext>
            </a:extLst>
          </p:cNvPr>
          <p:cNvSpPr/>
          <p:nvPr/>
        </p:nvSpPr>
        <p:spPr>
          <a:xfrm>
            <a:off x="1502659" y="3173395"/>
            <a:ext cx="609600" cy="323850"/>
          </a:xfrm>
          <a:prstGeom prst="ellipse">
            <a:avLst/>
          </a:prstGeom>
          <a:solidFill>
            <a:srgbClr val="FF0000">
              <a:alpha val="31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 name="Rectangle 23">
            <a:extLst>
              <a:ext uri="{FF2B5EF4-FFF2-40B4-BE49-F238E27FC236}">
                <a16:creationId xmlns:a16="http://schemas.microsoft.com/office/drawing/2014/main" id="{97DC028C-5622-21DD-ACB8-D0D5FC85E8BE}"/>
              </a:ext>
            </a:extLst>
          </p:cNvPr>
          <p:cNvSpPr/>
          <p:nvPr/>
        </p:nvSpPr>
        <p:spPr>
          <a:xfrm>
            <a:off x="4504614" y="2223593"/>
            <a:ext cx="1839817" cy="2709278"/>
          </a:xfrm>
          <a:prstGeom prst="rect">
            <a:avLst/>
          </a:prstGeom>
          <a:gradFill>
            <a:gsLst>
              <a:gs pos="48000">
                <a:srgbClr val="00B0F0">
                  <a:alpha val="31000"/>
                </a:srgbClr>
              </a:gs>
              <a:gs pos="84000">
                <a:srgbClr val="FF0000">
                  <a:alpha val="18000"/>
                </a:srgbClr>
              </a:gs>
              <a:gs pos="100000">
                <a:srgbClr val="FF0000">
                  <a:alpha val="23000"/>
                </a:srgbClr>
              </a:gs>
            </a:gsLst>
            <a:lin ang="5400000" scaled="1"/>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Rectangle 24">
            <a:extLst>
              <a:ext uri="{FF2B5EF4-FFF2-40B4-BE49-F238E27FC236}">
                <a16:creationId xmlns:a16="http://schemas.microsoft.com/office/drawing/2014/main" id="{FD1C465D-906A-9FD5-216B-9ED83C56CF81}"/>
              </a:ext>
            </a:extLst>
          </p:cNvPr>
          <p:cNvSpPr/>
          <p:nvPr/>
        </p:nvSpPr>
        <p:spPr>
          <a:xfrm>
            <a:off x="7598907" y="2223593"/>
            <a:ext cx="1839817" cy="2709278"/>
          </a:xfrm>
          <a:prstGeom prst="rect">
            <a:avLst/>
          </a:prstGeom>
          <a:gradFill>
            <a:gsLst>
              <a:gs pos="48000">
                <a:srgbClr val="00B0F0">
                  <a:alpha val="31000"/>
                </a:srgbClr>
              </a:gs>
              <a:gs pos="84000">
                <a:srgbClr val="FF0000">
                  <a:alpha val="18000"/>
                </a:srgbClr>
              </a:gs>
              <a:gs pos="100000">
                <a:srgbClr val="FF0000">
                  <a:alpha val="23000"/>
                </a:srgbClr>
              </a:gs>
            </a:gsLst>
            <a:lin ang="5400000" scaled="1"/>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CD8AA025-ED5B-DFFC-061B-548443F9B50E}"/>
              </a:ext>
            </a:extLst>
          </p:cNvPr>
          <p:cNvSpPr>
            <a:spLocks noGrp="1"/>
          </p:cNvSpPr>
          <p:nvPr>
            <p:ph type="title"/>
          </p:nvPr>
        </p:nvSpPr>
        <p:spPr>
          <a:xfrm>
            <a:off x="554735" y="177476"/>
            <a:ext cx="11082528" cy="307777"/>
          </a:xfrm>
        </p:spPr>
        <p:txBody>
          <a:bodyPr/>
          <a:lstStyle/>
          <a:p>
            <a:r>
              <a:rPr lang="en-US" sz="2000"/>
              <a:t>Next-generation geothermal technologies engineer their own resources</a:t>
            </a:r>
          </a:p>
        </p:txBody>
      </p:sp>
    </p:spTree>
    <p:extLst>
      <p:ext uri="{BB962C8B-B14F-4D97-AF65-F5344CB8AC3E}">
        <p14:creationId xmlns:p14="http://schemas.microsoft.com/office/powerpoint/2010/main" val="132451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united states&#10;&#10;Description automatically generated">
            <a:extLst>
              <a:ext uri="{FF2B5EF4-FFF2-40B4-BE49-F238E27FC236}">
                <a16:creationId xmlns:a16="http://schemas.microsoft.com/office/drawing/2014/main" id="{DB205DD7-2488-2EA0-55F9-177975B5C7DF}"/>
              </a:ext>
            </a:extLst>
          </p:cNvPr>
          <p:cNvPicPr>
            <a:picLocks noChangeAspect="1"/>
          </p:cNvPicPr>
          <p:nvPr/>
        </p:nvPicPr>
        <p:blipFill>
          <a:blip r:embed="rId3"/>
          <a:stretch>
            <a:fillRect/>
          </a:stretch>
        </p:blipFill>
        <p:spPr>
          <a:xfrm>
            <a:off x="733585" y="1381687"/>
            <a:ext cx="6810161" cy="5108755"/>
          </a:xfrm>
          <a:prstGeom prst="rect">
            <a:avLst/>
          </a:prstGeom>
        </p:spPr>
      </p:pic>
      <p:graphicFrame>
        <p:nvGraphicFramePr>
          <p:cNvPr id="4" name="Chart 3">
            <a:extLst>
              <a:ext uri="{FF2B5EF4-FFF2-40B4-BE49-F238E27FC236}">
                <a16:creationId xmlns:a16="http://schemas.microsoft.com/office/drawing/2014/main" id="{147246C5-0535-5A85-02B1-45D64525B409}"/>
              </a:ext>
            </a:extLst>
          </p:cNvPr>
          <p:cNvGraphicFramePr/>
          <p:nvPr/>
        </p:nvGraphicFramePr>
        <p:xfrm>
          <a:off x="7543746" y="2207690"/>
          <a:ext cx="3505200" cy="36824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3">
            <a:extLst>
              <a:ext uri="{FF2B5EF4-FFF2-40B4-BE49-F238E27FC236}">
                <a16:creationId xmlns:a16="http://schemas.microsoft.com/office/drawing/2014/main" id="{E7846A47-0CAE-07D9-EEE4-575B8768BB84}"/>
              </a:ext>
            </a:extLst>
          </p:cNvPr>
          <p:cNvSpPr txBox="1">
            <a:spLocks/>
          </p:cNvSpPr>
          <p:nvPr/>
        </p:nvSpPr>
        <p:spPr>
          <a:xfrm>
            <a:off x="733585" y="744685"/>
            <a:ext cx="7582136"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Next-generation and conventional geothermal resource estimates</a:t>
            </a:r>
            <a:endParaRPr lang="en-US" sz="1400" b="0">
              <a:solidFill>
                <a:schemeClr val="tx1"/>
              </a:solidFill>
            </a:endParaRPr>
          </a:p>
        </p:txBody>
      </p:sp>
      <p:sp>
        <p:nvSpPr>
          <p:cNvPr id="6" name="TextBox 5">
            <a:extLst>
              <a:ext uri="{FF2B5EF4-FFF2-40B4-BE49-F238E27FC236}">
                <a16:creationId xmlns:a16="http://schemas.microsoft.com/office/drawing/2014/main" id="{463BBD7C-EFCE-2976-DAFC-459AC5C046A4}"/>
              </a:ext>
            </a:extLst>
          </p:cNvPr>
          <p:cNvSpPr txBox="1"/>
          <p:nvPr/>
        </p:nvSpPr>
        <p:spPr>
          <a:xfrm>
            <a:off x="2645546" y="1381687"/>
            <a:ext cx="3169328" cy="387929"/>
          </a:xfrm>
          <a:prstGeom prst="rect">
            <a:avLst/>
          </a:prstGeom>
          <a:solidFill>
            <a:schemeClr val="bg1"/>
          </a:solidFill>
          <a:ln w="6350">
            <a:solidFill>
              <a:schemeClr val="bg1"/>
            </a:solid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7" name="TextBox 6">
            <a:extLst>
              <a:ext uri="{FF2B5EF4-FFF2-40B4-BE49-F238E27FC236}">
                <a16:creationId xmlns:a16="http://schemas.microsoft.com/office/drawing/2014/main" id="{563620D6-BE57-6F79-7D9A-FA5AB9E8F1BE}"/>
              </a:ext>
            </a:extLst>
          </p:cNvPr>
          <p:cNvSpPr txBox="1"/>
          <p:nvPr/>
        </p:nvSpPr>
        <p:spPr>
          <a:xfrm>
            <a:off x="4648255" y="4999730"/>
            <a:ext cx="1095597" cy="278045"/>
          </a:xfrm>
          <a:prstGeom prst="rect">
            <a:avLst/>
          </a:prstGeom>
          <a:solidFill>
            <a:schemeClr val="bg1"/>
          </a:solidFill>
          <a:ln w="6350">
            <a:solidFill>
              <a:schemeClr val="bg1"/>
            </a:solid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10" name="TextBox 9">
            <a:extLst>
              <a:ext uri="{FF2B5EF4-FFF2-40B4-BE49-F238E27FC236}">
                <a16:creationId xmlns:a16="http://schemas.microsoft.com/office/drawing/2014/main" id="{4DC0DDC4-0B2A-8B32-299D-78172286B7E3}"/>
              </a:ext>
            </a:extLst>
          </p:cNvPr>
          <p:cNvSpPr txBox="1"/>
          <p:nvPr/>
        </p:nvSpPr>
        <p:spPr>
          <a:xfrm>
            <a:off x="4648255" y="5048907"/>
            <a:ext cx="1058334" cy="241434"/>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b="1" u="sng"/>
              <a:t>GW per region</a:t>
            </a:r>
          </a:p>
        </p:txBody>
      </p:sp>
      <p:sp>
        <p:nvSpPr>
          <p:cNvPr id="8" name="Title 3">
            <a:extLst>
              <a:ext uri="{FF2B5EF4-FFF2-40B4-BE49-F238E27FC236}">
                <a16:creationId xmlns:a16="http://schemas.microsoft.com/office/drawing/2014/main" id="{CDD2E91E-C5B6-4DF7-3AAC-8D65FAFA0D0D}"/>
              </a:ext>
            </a:extLst>
          </p:cNvPr>
          <p:cNvSpPr txBox="1">
            <a:spLocks/>
          </p:cNvSpPr>
          <p:nvPr/>
        </p:nvSpPr>
        <p:spPr>
          <a:xfrm>
            <a:off x="609600" y="288174"/>
            <a:ext cx="11027663" cy="615557"/>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Next-generation technologies dramatically expand available geothermal resources</a:t>
            </a:r>
          </a:p>
        </p:txBody>
      </p:sp>
    </p:spTree>
    <p:extLst>
      <p:ext uri="{BB962C8B-B14F-4D97-AF65-F5344CB8AC3E}">
        <p14:creationId xmlns:p14="http://schemas.microsoft.com/office/powerpoint/2010/main" val="220807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FE87C2B-2A40-D78A-7C92-263A4C571C5C}"/>
              </a:ext>
            </a:extLst>
          </p:cNvPr>
          <p:cNvSpPr/>
          <p:nvPr/>
        </p:nvSpPr>
        <p:spPr>
          <a:xfrm>
            <a:off x="541220" y="1170544"/>
            <a:ext cx="10702885" cy="5273388"/>
          </a:xfrm>
          <a:prstGeom prst="roundRect">
            <a:avLst>
              <a:gd name="adj" fmla="val 9989"/>
            </a:avLst>
          </a:prstGeom>
          <a:noFill/>
          <a:ln w="31750" cap="sq">
            <a:solidFill>
              <a:srgbClr val="0065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err="1"/>
          </a:p>
        </p:txBody>
      </p:sp>
      <p:pic>
        <p:nvPicPr>
          <p:cNvPr id="3" name="Picture 2" descr="A green check mark in a square&#10;&#10;Description automatically generated">
            <a:extLst>
              <a:ext uri="{FF2B5EF4-FFF2-40B4-BE49-F238E27FC236}">
                <a16:creationId xmlns:a16="http://schemas.microsoft.com/office/drawing/2014/main" id="{D1156525-CA6D-DE58-F0DC-652401BEBEBD}"/>
              </a:ext>
            </a:extLst>
          </p:cNvPr>
          <p:cNvPicPr>
            <a:picLocks noChangeAspect="1"/>
          </p:cNvPicPr>
          <p:nvPr/>
        </p:nvPicPr>
        <p:blipFill>
          <a:blip r:embed="rId3"/>
          <a:stretch>
            <a:fillRect/>
          </a:stretch>
        </p:blipFill>
        <p:spPr>
          <a:xfrm>
            <a:off x="543988" y="1218143"/>
            <a:ext cx="1811554" cy="1811554"/>
          </a:xfrm>
          <a:prstGeom prst="rect">
            <a:avLst/>
          </a:prstGeom>
        </p:spPr>
      </p:pic>
      <p:sp>
        <p:nvSpPr>
          <p:cNvPr id="4" name="Title 3">
            <a:extLst>
              <a:ext uri="{FF2B5EF4-FFF2-40B4-BE49-F238E27FC236}">
                <a16:creationId xmlns:a16="http://schemas.microsoft.com/office/drawing/2014/main" id="{070389BF-53B3-D642-9A9D-C24CFFDAB073}"/>
              </a:ext>
            </a:extLst>
          </p:cNvPr>
          <p:cNvSpPr txBox="1">
            <a:spLocks/>
          </p:cNvSpPr>
          <p:nvPr/>
        </p:nvSpPr>
        <p:spPr>
          <a:xfrm>
            <a:off x="2071791" y="1972519"/>
            <a:ext cx="1534048" cy="38792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Clean</a:t>
            </a:r>
          </a:p>
        </p:txBody>
      </p:sp>
      <p:sp>
        <p:nvSpPr>
          <p:cNvPr id="5" name="Rectangle: Rounded Corners 4">
            <a:extLst>
              <a:ext uri="{FF2B5EF4-FFF2-40B4-BE49-F238E27FC236}">
                <a16:creationId xmlns:a16="http://schemas.microsoft.com/office/drawing/2014/main" id="{7F39333E-5382-FB4F-B7FC-1A4B320D07D4}"/>
              </a:ext>
            </a:extLst>
          </p:cNvPr>
          <p:cNvSpPr/>
          <p:nvPr/>
        </p:nvSpPr>
        <p:spPr>
          <a:xfrm>
            <a:off x="897580" y="987723"/>
            <a:ext cx="5198420" cy="387929"/>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i="1">
                <a:solidFill>
                  <a:schemeClr val="bg1"/>
                </a:solidFill>
              </a:rPr>
              <a:t>Next-generation geothermal value proposition</a:t>
            </a:r>
          </a:p>
        </p:txBody>
      </p:sp>
      <p:pic>
        <p:nvPicPr>
          <p:cNvPr id="11" name="Picture 10" descr="A green check mark in a square&#10;&#10;Description automatically generated">
            <a:extLst>
              <a:ext uri="{FF2B5EF4-FFF2-40B4-BE49-F238E27FC236}">
                <a16:creationId xmlns:a16="http://schemas.microsoft.com/office/drawing/2014/main" id="{D94D163B-2B36-F61B-7036-F9B473C63F68}"/>
              </a:ext>
            </a:extLst>
          </p:cNvPr>
          <p:cNvPicPr>
            <a:picLocks noChangeAspect="1"/>
          </p:cNvPicPr>
          <p:nvPr/>
        </p:nvPicPr>
        <p:blipFill>
          <a:blip r:embed="rId3"/>
          <a:stretch>
            <a:fillRect/>
          </a:stretch>
        </p:blipFill>
        <p:spPr>
          <a:xfrm>
            <a:off x="543988" y="2283716"/>
            <a:ext cx="1811554" cy="1811554"/>
          </a:xfrm>
          <a:prstGeom prst="rect">
            <a:avLst/>
          </a:prstGeom>
        </p:spPr>
      </p:pic>
      <p:sp>
        <p:nvSpPr>
          <p:cNvPr id="12" name="Title 3">
            <a:extLst>
              <a:ext uri="{FF2B5EF4-FFF2-40B4-BE49-F238E27FC236}">
                <a16:creationId xmlns:a16="http://schemas.microsoft.com/office/drawing/2014/main" id="{72888A0E-AF05-3BB8-D3D5-F975EB59A2C8}"/>
              </a:ext>
            </a:extLst>
          </p:cNvPr>
          <p:cNvSpPr txBox="1">
            <a:spLocks/>
          </p:cNvSpPr>
          <p:nvPr/>
        </p:nvSpPr>
        <p:spPr>
          <a:xfrm>
            <a:off x="2071791" y="3078057"/>
            <a:ext cx="1534048" cy="38792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Firm</a:t>
            </a:r>
          </a:p>
        </p:txBody>
      </p:sp>
      <p:pic>
        <p:nvPicPr>
          <p:cNvPr id="13" name="Picture 12" descr="A green check mark in a square&#10;&#10;Description automatically generated">
            <a:extLst>
              <a:ext uri="{FF2B5EF4-FFF2-40B4-BE49-F238E27FC236}">
                <a16:creationId xmlns:a16="http://schemas.microsoft.com/office/drawing/2014/main" id="{1EC9B000-1E38-ECBD-0DD5-C3C8D4887CEC}"/>
              </a:ext>
            </a:extLst>
          </p:cNvPr>
          <p:cNvPicPr>
            <a:picLocks noChangeAspect="1"/>
          </p:cNvPicPr>
          <p:nvPr/>
        </p:nvPicPr>
        <p:blipFill>
          <a:blip r:embed="rId3"/>
          <a:stretch>
            <a:fillRect/>
          </a:stretch>
        </p:blipFill>
        <p:spPr>
          <a:xfrm>
            <a:off x="543988" y="3349289"/>
            <a:ext cx="1811554" cy="1811554"/>
          </a:xfrm>
          <a:prstGeom prst="rect">
            <a:avLst/>
          </a:prstGeom>
        </p:spPr>
      </p:pic>
      <p:sp>
        <p:nvSpPr>
          <p:cNvPr id="14" name="Title 3">
            <a:extLst>
              <a:ext uri="{FF2B5EF4-FFF2-40B4-BE49-F238E27FC236}">
                <a16:creationId xmlns:a16="http://schemas.microsoft.com/office/drawing/2014/main" id="{F37703D2-AAAC-5DAE-D2FA-0353DDC3F650}"/>
              </a:ext>
            </a:extLst>
          </p:cNvPr>
          <p:cNvSpPr txBox="1">
            <a:spLocks/>
          </p:cNvSpPr>
          <p:nvPr/>
        </p:nvSpPr>
        <p:spPr>
          <a:xfrm>
            <a:off x="2071791" y="4160231"/>
            <a:ext cx="1534048" cy="38792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Flexible</a:t>
            </a:r>
          </a:p>
        </p:txBody>
      </p:sp>
      <p:pic>
        <p:nvPicPr>
          <p:cNvPr id="15" name="Picture 14" descr="A green check mark in a square&#10;&#10;Description automatically generated">
            <a:extLst>
              <a:ext uri="{FF2B5EF4-FFF2-40B4-BE49-F238E27FC236}">
                <a16:creationId xmlns:a16="http://schemas.microsoft.com/office/drawing/2014/main" id="{6A5AC41F-99FF-14D3-B6E7-D710051A9F1C}"/>
              </a:ext>
            </a:extLst>
          </p:cNvPr>
          <p:cNvPicPr>
            <a:picLocks noChangeAspect="1"/>
          </p:cNvPicPr>
          <p:nvPr/>
        </p:nvPicPr>
        <p:blipFill>
          <a:blip r:embed="rId3"/>
          <a:stretch>
            <a:fillRect/>
          </a:stretch>
        </p:blipFill>
        <p:spPr>
          <a:xfrm>
            <a:off x="543988" y="4414861"/>
            <a:ext cx="1811554" cy="1811554"/>
          </a:xfrm>
          <a:prstGeom prst="rect">
            <a:avLst/>
          </a:prstGeom>
        </p:spPr>
      </p:pic>
      <p:sp>
        <p:nvSpPr>
          <p:cNvPr id="16" name="Title 3">
            <a:extLst>
              <a:ext uri="{FF2B5EF4-FFF2-40B4-BE49-F238E27FC236}">
                <a16:creationId xmlns:a16="http://schemas.microsoft.com/office/drawing/2014/main" id="{E147425E-FE54-5191-7CB4-FC80C8DD4DB4}"/>
              </a:ext>
            </a:extLst>
          </p:cNvPr>
          <p:cNvSpPr txBox="1">
            <a:spLocks/>
          </p:cNvSpPr>
          <p:nvPr/>
        </p:nvSpPr>
        <p:spPr>
          <a:xfrm>
            <a:off x="2071791" y="5056982"/>
            <a:ext cx="1534048" cy="69375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Minimal footprint</a:t>
            </a:r>
          </a:p>
        </p:txBody>
      </p:sp>
      <p:pic>
        <p:nvPicPr>
          <p:cNvPr id="17" name="Picture 16" descr="A green check mark in a square&#10;&#10;Description automatically generated">
            <a:extLst>
              <a:ext uri="{FF2B5EF4-FFF2-40B4-BE49-F238E27FC236}">
                <a16:creationId xmlns:a16="http://schemas.microsoft.com/office/drawing/2014/main" id="{F890C122-EF12-5855-34D3-53AE5B467C2C}"/>
              </a:ext>
            </a:extLst>
          </p:cNvPr>
          <p:cNvPicPr>
            <a:picLocks noChangeAspect="1"/>
          </p:cNvPicPr>
          <p:nvPr/>
        </p:nvPicPr>
        <p:blipFill>
          <a:blip r:embed="rId3"/>
          <a:stretch>
            <a:fillRect/>
          </a:stretch>
        </p:blipFill>
        <p:spPr>
          <a:xfrm>
            <a:off x="3440424" y="1218143"/>
            <a:ext cx="1811554" cy="1811554"/>
          </a:xfrm>
          <a:prstGeom prst="rect">
            <a:avLst/>
          </a:prstGeom>
        </p:spPr>
      </p:pic>
      <p:sp>
        <p:nvSpPr>
          <p:cNvPr id="18" name="Title 3">
            <a:extLst>
              <a:ext uri="{FF2B5EF4-FFF2-40B4-BE49-F238E27FC236}">
                <a16:creationId xmlns:a16="http://schemas.microsoft.com/office/drawing/2014/main" id="{9787568C-C7D7-DB58-FAB8-165628D5F436}"/>
              </a:ext>
            </a:extLst>
          </p:cNvPr>
          <p:cNvSpPr txBox="1">
            <a:spLocks/>
          </p:cNvSpPr>
          <p:nvPr/>
        </p:nvSpPr>
        <p:spPr>
          <a:xfrm>
            <a:off x="4968227" y="1819606"/>
            <a:ext cx="1811554" cy="69375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Secure supply chain</a:t>
            </a:r>
          </a:p>
        </p:txBody>
      </p:sp>
      <p:pic>
        <p:nvPicPr>
          <p:cNvPr id="19" name="Picture 18" descr="A green check mark in a square&#10;&#10;Description automatically generated">
            <a:extLst>
              <a:ext uri="{FF2B5EF4-FFF2-40B4-BE49-F238E27FC236}">
                <a16:creationId xmlns:a16="http://schemas.microsoft.com/office/drawing/2014/main" id="{B7936954-00BE-4C35-582F-76129D1CE522}"/>
              </a:ext>
            </a:extLst>
          </p:cNvPr>
          <p:cNvPicPr>
            <a:picLocks noChangeAspect="1"/>
          </p:cNvPicPr>
          <p:nvPr/>
        </p:nvPicPr>
        <p:blipFill>
          <a:blip r:embed="rId3"/>
          <a:stretch>
            <a:fillRect/>
          </a:stretch>
        </p:blipFill>
        <p:spPr>
          <a:xfrm>
            <a:off x="3440424" y="2283716"/>
            <a:ext cx="1811554" cy="1811554"/>
          </a:xfrm>
          <a:prstGeom prst="rect">
            <a:avLst/>
          </a:prstGeom>
        </p:spPr>
      </p:pic>
      <p:sp>
        <p:nvSpPr>
          <p:cNvPr id="20" name="Title 3">
            <a:extLst>
              <a:ext uri="{FF2B5EF4-FFF2-40B4-BE49-F238E27FC236}">
                <a16:creationId xmlns:a16="http://schemas.microsoft.com/office/drawing/2014/main" id="{BBAD333A-D2AC-9189-1B1E-0CE56E05F3BC}"/>
              </a:ext>
            </a:extLst>
          </p:cNvPr>
          <p:cNvSpPr txBox="1">
            <a:spLocks/>
          </p:cNvSpPr>
          <p:nvPr/>
        </p:nvSpPr>
        <p:spPr>
          <a:xfrm>
            <a:off x="4968227" y="2900433"/>
            <a:ext cx="2141894" cy="743177"/>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Local permanent jobs</a:t>
            </a:r>
          </a:p>
        </p:txBody>
      </p:sp>
      <p:pic>
        <p:nvPicPr>
          <p:cNvPr id="21" name="Picture 20" descr="A green check mark in a square&#10;&#10;Description automatically generated">
            <a:extLst>
              <a:ext uri="{FF2B5EF4-FFF2-40B4-BE49-F238E27FC236}">
                <a16:creationId xmlns:a16="http://schemas.microsoft.com/office/drawing/2014/main" id="{DB1B9997-52B1-93F3-2CD5-5F8F919CD83B}"/>
              </a:ext>
            </a:extLst>
          </p:cNvPr>
          <p:cNvPicPr>
            <a:picLocks noChangeAspect="1"/>
          </p:cNvPicPr>
          <p:nvPr/>
        </p:nvPicPr>
        <p:blipFill>
          <a:blip r:embed="rId3"/>
          <a:stretch>
            <a:fillRect/>
          </a:stretch>
        </p:blipFill>
        <p:spPr>
          <a:xfrm>
            <a:off x="3440424" y="3349289"/>
            <a:ext cx="1811554" cy="1811554"/>
          </a:xfrm>
          <a:prstGeom prst="rect">
            <a:avLst/>
          </a:prstGeom>
        </p:spPr>
      </p:pic>
      <p:sp>
        <p:nvSpPr>
          <p:cNvPr id="22" name="Title 3">
            <a:extLst>
              <a:ext uri="{FF2B5EF4-FFF2-40B4-BE49-F238E27FC236}">
                <a16:creationId xmlns:a16="http://schemas.microsoft.com/office/drawing/2014/main" id="{7D5F56C5-B07B-A39D-4583-27E65B1B78CE}"/>
              </a:ext>
            </a:extLst>
          </p:cNvPr>
          <p:cNvSpPr txBox="1">
            <a:spLocks/>
          </p:cNvSpPr>
          <p:nvPr/>
        </p:nvSpPr>
        <p:spPr>
          <a:xfrm>
            <a:off x="4968226" y="3982607"/>
            <a:ext cx="2277967" cy="743177"/>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Large existing workforce</a:t>
            </a:r>
          </a:p>
        </p:txBody>
      </p:sp>
      <p:pic>
        <p:nvPicPr>
          <p:cNvPr id="23" name="Picture 22" descr="A green check mark in a square&#10;&#10;Description automatically generated">
            <a:extLst>
              <a:ext uri="{FF2B5EF4-FFF2-40B4-BE49-F238E27FC236}">
                <a16:creationId xmlns:a16="http://schemas.microsoft.com/office/drawing/2014/main" id="{FBD69680-EAEE-34D8-FFDD-9771AF43C934}"/>
              </a:ext>
            </a:extLst>
          </p:cNvPr>
          <p:cNvPicPr>
            <a:picLocks noChangeAspect="1"/>
          </p:cNvPicPr>
          <p:nvPr/>
        </p:nvPicPr>
        <p:blipFill>
          <a:blip r:embed="rId3"/>
          <a:stretch>
            <a:fillRect/>
          </a:stretch>
        </p:blipFill>
        <p:spPr>
          <a:xfrm>
            <a:off x="3440424" y="4414861"/>
            <a:ext cx="1811554" cy="1811554"/>
          </a:xfrm>
          <a:prstGeom prst="rect">
            <a:avLst/>
          </a:prstGeom>
        </p:spPr>
      </p:pic>
      <p:sp>
        <p:nvSpPr>
          <p:cNvPr id="24" name="Title 3">
            <a:extLst>
              <a:ext uri="{FF2B5EF4-FFF2-40B4-BE49-F238E27FC236}">
                <a16:creationId xmlns:a16="http://schemas.microsoft.com/office/drawing/2014/main" id="{8376B1C3-5295-CE03-15AA-347D8741A043}"/>
              </a:ext>
            </a:extLst>
          </p:cNvPr>
          <p:cNvSpPr txBox="1">
            <a:spLocks/>
          </p:cNvSpPr>
          <p:nvPr/>
        </p:nvSpPr>
        <p:spPr>
          <a:xfrm>
            <a:off x="4968226" y="5056982"/>
            <a:ext cx="1811553" cy="69375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High growth potential</a:t>
            </a:r>
          </a:p>
        </p:txBody>
      </p:sp>
      <p:pic>
        <p:nvPicPr>
          <p:cNvPr id="25" name="Picture 24" descr="A green check mark in a square&#10;&#10;Description automatically generated">
            <a:extLst>
              <a:ext uri="{FF2B5EF4-FFF2-40B4-BE49-F238E27FC236}">
                <a16:creationId xmlns:a16="http://schemas.microsoft.com/office/drawing/2014/main" id="{7803EC6A-270B-6912-EF2B-85A57BD705F3}"/>
              </a:ext>
            </a:extLst>
          </p:cNvPr>
          <p:cNvPicPr>
            <a:picLocks noChangeAspect="1"/>
          </p:cNvPicPr>
          <p:nvPr/>
        </p:nvPicPr>
        <p:blipFill>
          <a:blip r:embed="rId3"/>
          <a:stretch>
            <a:fillRect/>
          </a:stretch>
        </p:blipFill>
        <p:spPr>
          <a:xfrm>
            <a:off x="6997978" y="1218143"/>
            <a:ext cx="1811554" cy="1811554"/>
          </a:xfrm>
          <a:prstGeom prst="rect">
            <a:avLst/>
          </a:prstGeom>
        </p:spPr>
      </p:pic>
      <p:sp>
        <p:nvSpPr>
          <p:cNvPr id="26" name="Title 3">
            <a:extLst>
              <a:ext uri="{FF2B5EF4-FFF2-40B4-BE49-F238E27FC236}">
                <a16:creationId xmlns:a16="http://schemas.microsoft.com/office/drawing/2014/main" id="{57494AC8-52E2-3981-DF5D-B29206E6F6E5}"/>
              </a:ext>
            </a:extLst>
          </p:cNvPr>
          <p:cNvSpPr txBox="1">
            <a:spLocks/>
          </p:cNvSpPr>
          <p:nvPr/>
        </p:nvSpPr>
        <p:spPr>
          <a:xfrm>
            <a:off x="8525780" y="1824166"/>
            <a:ext cx="2433658" cy="68463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Broad geographic availability</a:t>
            </a:r>
          </a:p>
        </p:txBody>
      </p:sp>
      <p:pic>
        <p:nvPicPr>
          <p:cNvPr id="27" name="Picture 26" descr="A green check mark in a square&#10;&#10;Description automatically generated">
            <a:extLst>
              <a:ext uri="{FF2B5EF4-FFF2-40B4-BE49-F238E27FC236}">
                <a16:creationId xmlns:a16="http://schemas.microsoft.com/office/drawing/2014/main" id="{7EE4AE25-2268-4FE0-8FAF-72B921F07CD5}"/>
              </a:ext>
            </a:extLst>
          </p:cNvPr>
          <p:cNvPicPr>
            <a:picLocks noChangeAspect="1"/>
          </p:cNvPicPr>
          <p:nvPr/>
        </p:nvPicPr>
        <p:blipFill>
          <a:blip r:embed="rId3"/>
          <a:stretch>
            <a:fillRect/>
          </a:stretch>
        </p:blipFill>
        <p:spPr>
          <a:xfrm>
            <a:off x="6997978" y="2283716"/>
            <a:ext cx="1811554" cy="1811554"/>
          </a:xfrm>
          <a:prstGeom prst="rect">
            <a:avLst/>
          </a:prstGeom>
        </p:spPr>
      </p:pic>
      <p:sp>
        <p:nvSpPr>
          <p:cNvPr id="28" name="Title 3">
            <a:extLst>
              <a:ext uri="{FF2B5EF4-FFF2-40B4-BE49-F238E27FC236}">
                <a16:creationId xmlns:a16="http://schemas.microsoft.com/office/drawing/2014/main" id="{7C29E703-85FC-90E9-6E5B-D9DA9EE971B3}"/>
              </a:ext>
            </a:extLst>
          </p:cNvPr>
          <p:cNvSpPr txBox="1">
            <a:spLocks/>
          </p:cNvSpPr>
          <p:nvPr/>
        </p:nvSpPr>
        <p:spPr>
          <a:xfrm>
            <a:off x="8525780" y="2900433"/>
            <a:ext cx="2248617" cy="743177"/>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No additional energy required</a:t>
            </a:r>
          </a:p>
        </p:txBody>
      </p:sp>
      <p:pic>
        <p:nvPicPr>
          <p:cNvPr id="29" name="Picture 28" descr="A green check mark in a square&#10;&#10;Description automatically generated">
            <a:extLst>
              <a:ext uri="{FF2B5EF4-FFF2-40B4-BE49-F238E27FC236}">
                <a16:creationId xmlns:a16="http://schemas.microsoft.com/office/drawing/2014/main" id="{9C975279-1163-6AA9-2D78-2303AB2F0A23}"/>
              </a:ext>
            </a:extLst>
          </p:cNvPr>
          <p:cNvPicPr>
            <a:picLocks noChangeAspect="1"/>
          </p:cNvPicPr>
          <p:nvPr/>
        </p:nvPicPr>
        <p:blipFill>
          <a:blip r:embed="rId3"/>
          <a:stretch>
            <a:fillRect/>
          </a:stretch>
        </p:blipFill>
        <p:spPr>
          <a:xfrm>
            <a:off x="6997978" y="3349289"/>
            <a:ext cx="1811554" cy="1811554"/>
          </a:xfrm>
          <a:prstGeom prst="rect">
            <a:avLst/>
          </a:prstGeom>
        </p:spPr>
      </p:pic>
      <p:sp>
        <p:nvSpPr>
          <p:cNvPr id="30" name="Title 3">
            <a:extLst>
              <a:ext uri="{FF2B5EF4-FFF2-40B4-BE49-F238E27FC236}">
                <a16:creationId xmlns:a16="http://schemas.microsoft.com/office/drawing/2014/main" id="{23583D4F-3E66-5F28-792A-3F1CEF8E7A0A}"/>
              </a:ext>
            </a:extLst>
          </p:cNvPr>
          <p:cNvSpPr txBox="1">
            <a:spLocks/>
          </p:cNvSpPr>
          <p:nvPr/>
        </p:nvSpPr>
        <p:spPr>
          <a:xfrm>
            <a:off x="8525780" y="4160231"/>
            <a:ext cx="2029751" cy="311927"/>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No fuel costs</a:t>
            </a:r>
          </a:p>
        </p:txBody>
      </p:sp>
      <p:pic>
        <p:nvPicPr>
          <p:cNvPr id="31" name="Picture 30" descr="A green check mark in a square&#10;&#10;Description automatically generated">
            <a:extLst>
              <a:ext uri="{FF2B5EF4-FFF2-40B4-BE49-F238E27FC236}">
                <a16:creationId xmlns:a16="http://schemas.microsoft.com/office/drawing/2014/main" id="{5E4D82C4-6F3E-B45E-A5B0-AB84F8EFA8FF}"/>
              </a:ext>
            </a:extLst>
          </p:cNvPr>
          <p:cNvPicPr>
            <a:picLocks noChangeAspect="1"/>
          </p:cNvPicPr>
          <p:nvPr/>
        </p:nvPicPr>
        <p:blipFill>
          <a:blip r:embed="rId3"/>
          <a:stretch>
            <a:fillRect/>
          </a:stretch>
        </p:blipFill>
        <p:spPr>
          <a:xfrm>
            <a:off x="6997978" y="4414861"/>
            <a:ext cx="1811554" cy="1811554"/>
          </a:xfrm>
          <a:prstGeom prst="rect">
            <a:avLst/>
          </a:prstGeom>
        </p:spPr>
      </p:pic>
      <p:sp>
        <p:nvSpPr>
          <p:cNvPr id="32" name="Title 3">
            <a:extLst>
              <a:ext uri="{FF2B5EF4-FFF2-40B4-BE49-F238E27FC236}">
                <a16:creationId xmlns:a16="http://schemas.microsoft.com/office/drawing/2014/main" id="{BB7D8546-E783-AF7D-0450-FD177017DF2C}"/>
              </a:ext>
            </a:extLst>
          </p:cNvPr>
          <p:cNvSpPr txBox="1">
            <a:spLocks/>
          </p:cNvSpPr>
          <p:nvPr/>
        </p:nvSpPr>
        <p:spPr>
          <a:xfrm>
            <a:off x="8525781" y="5056982"/>
            <a:ext cx="2433658" cy="693755"/>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400" b="0">
                <a:solidFill>
                  <a:schemeClr val="tx1"/>
                </a:solidFill>
              </a:rPr>
              <a:t>Low transmission buildout</a:t>
            </a:r>
          </a:p>
        </p:txBody>
      </p:sp>
      <p:sp>
        <p:nvSpPr>
          <p:cNvPr id="6" name="Title 3">
            <a:extLst>
              <a:ext uri="{FF2B5EF4-FFF2-40B4-BE49-F238E27FC236}">
                <a16:creationId xmlns:a16="http://schemas.microsoft.com/office/drawing/2014/main" id="{A500AC39-3315-11B9-FE7D-AB2C7D20C323}"/>
              </a:ext>
            </a:extLst>
          </p:cNvPr>
          <p:cNvSpPr txBox="1">
            <a:spLocks/>
          </p:cNvSpPr>
          <p:nvPr/>
        </p:nvSpPr>
        <p:spPr>
          <a:xfrm>
            <a:off x="454429" y="79309"/>
            <a:ext cx="11027663" cy="615557"/>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Next-generation geothermal has a strong and varied value proposition that position it to be a key technology for a decarbonized grid</a:t>
            </a:r>
          </a:p>
        </p:txBody>
      </p:sp>
    </p:spTree>
    <p:extLst>
      <p:ext uri="{BB962C8B-B14F-4D97-AF65-F5344CB8AC3E}">
        <p14:creationId xmlns:p14="http://schemas.microsoft.com/office/powerpoint/2010/main" val="327344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84BD38-0497-9561-8F8F-B31AEA150CF4}"/>
              </a:ext>
            </a:extLst>
          </p:cNvPr>
          <p:cNvSpPr/>
          <p:nvPr/>
        </p:nvSpPr>
        <p:spPr>
          <a:xfrm>
            <a:off x="616984" y="1221702"/>
            <a:ext cx="10609634" cy="42565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endParaRPr lang="en-US" sz="1600" err="1">
              <a:solidFill>
                <a:schemeClr val="tx1"/>
              </a:solidFill>
            </a:endParaRPr>
          </a:p>
        </p:txBody>
      </p:sp>
      <p:sp>
        <p:nvSpPr>
          <p:cNvPr id="2" name="TextBox 1">
            <a:extLst>
              <a:ext uri="{FF2B5EF4-FFF2-40B4-BE49-F238E27FC236}">
                <a16:creationId xmlns:a16="http://schemas.microsoft.com/office/drawing/2014/main" id="{0011BA33-D88A-D1F2-5CE6-BF064A4501F2}"/>
              </a:ext>
            </a:extLst>
          </p:cNvPr>
          <p:cNvSpPr txBox="1"/>
          <p:nvPr/>
        </p:nvSpPr>
        <p:spPr>
          <a:xfrm>
            <a:off x="10278612"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1 GW</a:t>
            </a:r>
          </a:p>
        </p:txBody>
      </p:sp>
      <p:sp>
        <p:nvSpPr>
          <p:cNvPr id="4" name="TextBox 3">
            <a:extLst>
              <a:ext uri="{FF2B5EF4-FFF2-40B4-BE49-F238E27FC236}">
                <a16:creationId xmlns:a16="http://schemas.microsoft.com/office/drawing/2014/main" id="{8A1F198A-4665-77FA-D1A4-68774AC14236}"/>
              </a:ext>
            </a:extLst>
          </p:cNvPr>
          <p:cNvSpPr txBox="1"/>
          <p:nvPr/>
        </p:nvSpPr>
        <p:spPr>
          <a:xfrm>
            <a:off x="9128180"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3 GW</a:t>
            </a:r>
          </a:p>
        </p:txBody>
      </p:sp>
      <p:sp>
        <p:nvSpPr>
          <p:cNvPr id="5" name="TextBox 4">
            <a:extLst>
              <a:ext uri="{FF2B5EF4-FFF2-40B4-BE49-F238E27FC236}">
                <a16:creationId xmlns:a16="http://schemas.microsoft.com/office/drawing/2014/main" id="{E4B4CE40-8B84-B0CD-377B-56F097411D52}"/>
              </a:ext>
            </a:extLst>
          </p:cNvPr>
          <p:cNvSpPr txBox="1"/>
          <p:nvPr/>
        </p:nvSpPr>
        <p:spPr>
          <a:xfrm>
            <a:off x="7951116"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1.9 GW</a:t>
            </a:r>
          </a:p>
        </p:txBody>
      </p:sp>
      <p:sp>
        <p:nvSpPr>
          <p:cNvPr id="6" name="TextBox 5">
            <a:extLst>
              <a:ext uri="{FF2B5EF4-FFF2-40B4-BE49-F238E27FC236}">
                <a16:creationId xmlns:a16="http://schemas.microsoft.com/office/drawing/2014/main" id="{53E2978B-00EE-3393-181C-77985A5EBB42}"/>
              </a:ext>
            </a:extLst>
          </p:cNvPr>
          <p:cNvSpPr txBox="1"/>
          <p:nvPr/>
        </p:nvSpPr>
        <p:spPr>
          <a:xfrm>
            <a:off x="6756295"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1 GW</a:t>
            </a:r>
          </a:p>
        </p:txBody>
      </p:sp>
      <p:sp>
        <p:nvSpPr>
          <p:cNvPr id="7" name="TextBox 6">
            <a:extLst>
              <a:ext uri="{FF2B5EF4-FFF2-40B4-BE49-F238E27FC236}">
                <a16:creationId xmlns:a16="http://schemas.microsoft.com/office/drawing/2014/main" id="{3ADCAF71-26D8-9042-E16A-9E447B2424D3}"/>
              </a:ext>
            </a:extLst>
          </p:cNvPr>
          <p:cNvSpPr txBox="1"/>
          <p:nvPr/>
        </p:nvSpPr>
        <p:spPr>
          <a:xfrm>
            <a:off x="5570352"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1 GW</a:t>
            </a:r>
          </a:p>
        </p:txBody>
      </p:sp>
      <p:sp>
        <p:nvSpPr>
          <p:cNvPr id="8" name="TextBox 7">
            <a:extLst>
              <a:ext uri="{FF2B5EF4-FFF2-40B4-BE49-F238E27FC236}">
                <a16:creationId xmlns:a16="http://schemas.microsoft.com/office/drawing/2014/main" id="{1AFF2172-491D-0C13-5CF5-99EE16E4A9BE}"/>
              </a:ext>
            </a:extLst>
          </p:cNvPr>
          <p:cNvSpPr txBox="1"/>
          <p:nvPr/>
        </p:nvSpPr>
        <p:spPr>
          <a:xfrm>
            <a:off x="4371092"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4 GW</a:t>
            </a:r>
          </a:p>
        </p:txBody>
      </p:sp>
      <p:sp>
        <p:nvSpPr>
          <p:cNvPr id="9" name="TextBox 8">
            <a:extLst>
              <a:ext uri="{FF2B5EF4-FFF2-40B4-BE49-F238E27FC236}">
                <a16:creationId xmlns:a16="http://schemas.microsoft.com/office/drawing/2014/main" id="{B74C8054-B0BF-0FBC-63F4-6AD01AF1588F}"/>
              </a:ext>
            </a:extLst>
          </p:cNvPr>
          <p:cNvSpPr txBox="1"/>
          <p:nvPr/>
        </p:nvSpPr>
        <p:spPr>
          <a:xfrm>
            <a:off x="3202904"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7 GW</a:t>
            </a:r>
          </a:p>
        </p:txBody>
      </p:sp>
      <p:sp>
        <p:nvSpPr>
          <p:cNvPr id="10" name="TextBox 9">
            <a:extLst>
              <a:ext uri="{FF2B5EF4-FFF2-40B4-BE49-F238E27FC236}">
                <a16:creationId xmlns:a16="http://schemas.microsoft.com/office/drawing/2014/main" id="{61E0990D-80DC-A880-EA87-AB0EA63A66AC}"/>
              </a:ext>
            </a:extLst>
          </p:cNvPr>
          <p:cNvSpPr txBox="1"/>
          <p:nvPr/>
        </p:nvSpPr>
        <p:spPr>
          <a:xfrm>
            <a:off x="2071913" y="6012320"/>
            <a:ext cx="485775" cy="323850"/>
          </a:xfrm>
          <a:prstGeom prst="rect">
            <a:avLst/>
          </a:prstGeom>
          <a:ln w="6350">
            <a:noFill/>
            <a:miter lim="800000"/>
          </a:ln>
        </p:spPr>
        <p:txBody>
          <a:bodyPr vert="horz" wrap="none" lIns="0" tIns="0" rIns="0" bIns="0" rtlCol="0" anchor="ctr">
            <a:noAutofit/>
          </a:bodyPr>
          <a:lstStyle/>
          <a:p>
            <a:pPr algn="ctr">
              <a:spcBef>
                <a:spcPts val="300"/>
              </a:spcBef>
              <a:spcAft>
                <a:spcPts val="300"/>
              </a:spcAft>
              <a:buNone/>
            </a:pPr>
            <a:r>
              <a:rPr lang="en-US" sz="1200" b="1"/>
              <a:t>11 GW</a:t>
            </a:r>
          </a:p>
        </p:txBody>
      </p:sp>
      <p:sp>
        <p:nvSpPr>
          <p:cNvPr id="11" name="Title 3">
            <a:extLst>
              <a:ext uri="{FF2B5EF4-FFF2-40B4-BE49-F238E27FC236}">
                <a16:creationId xmlns:a16="http://schemas.microsoft.com/office/drawing/2014/main" id="{05667789-CF5F-1B79-633C-37E04B8F637A}"/>
              </a:ext>
            </a:extLst>
          </p:cNvPr>
          <p:cNvSpPr txBox="1">
            <a:spLocks/>
          </p:cNvSpPr>
          <p:nvPr/>
        </p:nvSpPr>
        <p:spPr>
          <a:xfrm>
            <a:off x="616984" y="3260226"/>
            <a:ext cx="7582136"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Total peak summer demand change expected from 2023 to 2028</a:t>
            </a:r>
            <a:r>
              <a:rPr lang="en-US" sz="1400" b="0">
                <a:solidFill>
                  <a:schemeClr val="tx1"/>
                </a:solidFill>
              </a:rPr>
              <a:t>,</a:t>
            </a:r>
            <a:r>
              <a:rPr lang="en-US" sz="1400">
                <a:solidFill>
                  <a:schemeClr val="tx1"/>
                </a:solidFill>
              </a:rPr>
              <a:t> </a:t>
            </a:r>
            <a:r>
              <a:rPr lang="en-US" sz="1400" b="0">
                <a:solidFill>
                  <a:schemeClr val="tx1"/>
                </a:solidFill>
              </a:rPr>
              <a:t>% change from 2023 </a:t>
            </a:r>
          </a:p>
        </p:txBody>
      </p:sp>
      <p:graphicFrame>
        <p:nvGraphicFramePr>
          <p:cNvPr id="12" name="Chart 11">
            <a:extLst>
              <a:ext uri="{FF2B5EF4-FFF2-40B4-BE49-F238E27FC236}">
                <a16:creationId xmlns:a16="http://schemas.microsoft.com/office/drawing/2014/main" id="{1085AF43-CBD2-DB58-B409-FD81475F76E4}"/>
              </a:ext>
            </a:extLst>
          </p:cNvPr>
          <p:cNvGraphicFramePr>
            <a:graphicFrameLocks/>
          </p:cNvGraphicFramePr>
          <p:nvPr>
            <p:extLst>
              <p:ext uri="{D42A27DB-BD31-4B8C-83A1-F6EECF244321}">
                <p14:modId xmlns:p14="http://schemas.microsoft.com/office/powerpoint/2010/main" val="4009768205"/>
              </p:ext>
            </p:extLst>
          </p:nvPr>
        </p:nvGraphicFramePr>
        <p:xfrm>
          <a:off x="616984" y="3789581"/>
          <a:ext cx="10533616" cy="222641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C2BB9C2-9B8D-89F2-AB5B-EDD78715BA36}"/>
              </a:ext>
            </a:extLst>
          </p:cNvPr>
          <p:cNvSpPr txBox="1"/>
          <p:nvPr/>
        </p:nvSpPr>
        <p:spPr>
          <a:xfrm>
            <a:off x="707135" y="7061276"/>
            <a:ext cx="10533616" cy="366855"/>
          </a:xfrm>
          <a:prstGeom prst="rect">
            <a:avLst/>
          </a:prstGeom>
          <a:ln w="6350">
            <a:noFill/>
            <a:miter lim="800000"/>
          </a:ln>
        </p:spPr>
        <p:txBody>
          <a:bodyPr vert="horz" wrap="square" lIns="0" tIns="0" rIns="0" bIns="0" rtlCol="0">
            <a:noAutofit/>
          </a:bodyPr>
          <a:lstStyle/>
          <a:p>
            <a:pPr>
              <a:spcBef>
                <a:spcPts val="300"/>
              </a:spcBef>
              <a:spcAft>
                <a:spcPts val="300"/>
              </a:spcAft>
            </a:pPr>
            <a:r>
              <a:rPr lang="en-US" sz="1000"/>
              <a:t>Notes: Figure adapted from </a:t>
            </a:r>
            <a:r>
              <a:rPr lang="en-US" sz="1000">
                <a:hlinkClick r:id="rId4"/>
              </a:rPr>
              <a:t>2023 National Load Growth Report.</a:t>
            </a:r>
            <a:r>
              <a:rPr lang="en-US" sz="1000"/>
              <a:t> </a:t>
            </a:r>
            <a:r>
              <a:rPr lang="en-US" sz="1000" b="1"/>
              <a:t>Puget Sound Energy</a:t>
            </a:r>
            <a:r>
              <a:rPr lang="en-US" sz="1000"/>
              <a:t>: </a:t>
            </a:r>
            <a:r>
              <a:rPr lang="en-US" sz="1000">
                <a:hlinkClick r:id="rId5"/>
              </a:rPr>
              <a:t>Puget Sound Energy Demand Forecast </a:t>
            </a:r>
            <a:r>
              <a:rPr lang="en-US" sz="1000" b="1"/>
              <a:t>CAISO</a:t>
            </a:r>
            <a:r>
              <a:rPr lang="en-US" sz="1000"/>
              <a:t>: </a:t>
            </a:r>
            <a:r>
              <a:rPr lang="en-US" sz="1000">
                <a:hlinkClick r:id="rId6"/>
              </a:rPr>
              <a:t>2022 Integrated Energy Policy Report Update </a:t>
            </a:r>
            <a:r>
              <a:rPr lang="en-US" sz="1000" b="1"/>
              <a:t>Arizona Public Service</a:t>
            </a:r>
            <a:r>
              <a:rPr lang="en-US" sz="1000"/>
              <a:t>: </a:t>
            </a:r>
            <a:r>
              <a:rPr lang="en-US" sz="1000">
                <a:hlinkClick r:id="rId7"/>
              </a:rPr>
              <a:t>2023 Integrated Resource Plan</a:t>
            </a:r>
            <a:r>
              <a:rPr lang="en-US" sz="1000"/>
              <a:t>  </a:t>
            </a:r>
            <a:r>
              <a:rPr lang="en-US" sz="1000" b="1"/>
              <a:t>NYISO</a:t>
            </a:r>
            <a:r>
              <a:rPr lang="en-US" sz="1000"/>
              <a:t>: 2022 and 2023 </a:t>
            </a:r>
            <a:r>
              <a:rPr lang="en-US" sz="1000">
                <a:hlinkClick r:id="rId8"/>
              </a:rPr>
              <a:t>Load &amp; Capacity Data</a:t>
            </a:r>
            <a:r>
              <a:rPr lang="en-US" sz="1000"/>
              <a:t> </a:t>
            </a:r>
            <a:r>
              <a:rPr lang="en-US" sz="1000" b="1"/>
              <a:t>Georgia Power</a:t>
            </a:r>
            <a:r>
              <a:rPr lang="en-US" sz="1000"/>
              <a:t>: </a:t>
            </a:r>
            <a:r>
              <a:rPr lang="en-US" sz="1000">
                <a:hlinkClick r:id="rId9"/>
              </a:rPr>
              <a:t>Integrated Resource Plan</a:t>
            </a:r>
            <a:r>
              <a:rPr lang="en-US" sz="1000"/>
              <a:t>  </a:t>
            </a:r>
            <a:r>
              <a:rPr lang="en-US" sz="1000" b="1"/>
              <a:t>Duke</a:t>
            </a:r>
            <a:r>
              <a:rPr lang="en-US" sz="1000"/>
              <a:t>: </a:t>
            </a:r>
            <a:r>
              <a:rPr lang="en-US" sz="1000">
                <a:hlinkClick r:id="rId10"/>
              </a:rPr>
              <a:t>Carolina Resource Plan </a:t>
            </a:r>
            <a:r>
              <a:rPr lang="en-US" sz="1000" b="1"/>
              <a:t>PJM</a:t>
            </a:r>
            <a:r>
              <a:rPr lang="en-US" sz="1000"/>
              <a:t>: </a:t>
            </a:r>
            <a:r>
              <a:rPr lang="en-US" sz="1000">
                <a:hlinkClick r:id="rId11"/>
              </a:rPr>
              <a:t>Energy Transition in PJM</a:t>
            </a:r>
            <a:r>
              <a:rPr lang="en-US" sz="1000"/>
              <a:t> </a:t>
            </a:r>
            <a:r>
              <a:rPr lang="en-US" sz="1000" b="1"/>
              <a:t>ERCOT</a:t>
            </a:r>
            <a:r>
              <a:rPr lang="en-US" sz="1000"/>
              <a:t>: </a:t>
            </a:r>
            <a:r>
              <a:rPr lang="en-US" sz="1000">
                <a:hlinkClick r:id="rId12"/>
              </a:rPr>
              <a:t>2022</a:t>
            </a:r>
            <a:r>
              <a:rPr lang="en-US" sz="1000"/>
              <a:t> and </a:t>
            </a:r>
            <a:r>
              <a:rPr lang="en-US" sz="1000">
                <a:hlinkClick r:id="rId13"/>
              </a:rPr>
              <a:t>2023</a:t>
            </a:r>
            <a:r>
              <a:rPr lang="en-US" sz="1000"/>
              <a:t> Long-Term Load Forecast</a:t>
            </a:r>
          </a:p>
          <a:p>
            <a:pPr algn="l">
              <a:spcBef>
                <a:spcPts val="300"/>
              </a:spcBef>
              <a:spcAft>
                <a:spcPts val="300"/>
              </a:spcAft>
              <a:buNone/>
            </a:pPr>
            <a:endParaRPr lang="en-US" sz="1000"/>
          </a:p>
        </p:txBody>
      </p:sp>
      <p:sp>
        <p:nvSpPr>
          <p:cNvPr id="14" name="TextBox 13">
            <a:extLst>
              <a:ext uri="{FF2B5EF4-FFF2-40B4-BE49-F238E27FC236}">
                <a16:creationId xmlns:a16="http://schemas.microsoft.com/office/drawing/2014/main" id="{CFF59578-1CF3-F58D-68E1-6270D78A7B55}"/>
              </a:ext>
            </a:extLst>
          </p:cNvPr>
          <p:cNvSpPr txBox="1"/>
          <p:nvPr/>
        </p:nvSpPr>
        <p:spPr>
          <a:xfrm>
            <a:off x="707135" y="6012320"/>
            <a:ext cx="955303" cy="323850"/>
          </a:xfrm>
          <a:prstGeom prst="rect">
            <a:avLst/>
          </a:prstGeom>
          <a:ln w="6350">
            <a:noFill/>
            <a:miter lim="800000"/>
          </a:ln>
        </p:spPr>
        <p:txBody>
          <a:bodyPr vert="horz" wrap="none" lIns="0" tIns="0" rIns="0" bIns="0" rtlCol="0" anchor="ctr">
            <a:noAutofit/>
          </a:bodyPr>
          <a:lstStyle/>
          <a:p>
            <a:pPr algn="r">
              <a:buNone/>
            </a:pPr>
            <a:r>
              <a:rPr lang="en-US" sz="1200" b="1"/>
              <a:t>2023-2028 </a:t>
            </a:r>
          </a:p>
          <a:p>
            <a:pPr algn="r">
              <a:buNone/>
            </a:pPr>
            <a:r>
              <a:rPr lang="en-US" sz="1200" b="1"/>
              <a:t>growth (GW):</a:t>
            </a:r>
          </a:p>
        </p:txBody>
      </p:sp>
      <p:sp>
        <p:nvSpPr>
          <p:cNvPr id="15" name="Title 3">
            <a:extLst>
              <a:ext uri="{FF2B5EF4-FFF2-40B4-BE49-F238E27FC236}">
                <a16:creationId xmlns:a16="http://schemas.microsoft.com/office/drawing/2014/main" id="{202A5C63-B3CB-13D2-80FF-CCA684A7BAAC}"/>
              </a:ext>
            </a:extLst>
          </p:cNvPr>
          <p:cNvSpPr txBox="1">
            <a:spLocks/>
          </p:cNvSpPr>
          <p:nvPr/>
        </p:nvSpPr>
        <p:spPr>
          <a:xfrm>
            <a:off x="526473" y="172212"/>
            <a:ext cx="11110791"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Firm clean power demand is large and increasing</a:t>
            </a:r>
          </a:p>
        </p:txBody>
      </p:sp>
      <p:graphicFrame>
        <p:nvGraphicFramePr>
          <p:cNvPr id="16" name="Chart 15">
            <a:extLst>
              <a:ext uri="{FF2B5EF4-FFF2-40B4-BE49-F238E27FC236}">
                <a16:creationId xmlns:a16="http://schemas.microsoft.com/office/drawing/2014/main" id="{2CA1D44C-A027-3AF8-CAE0-A051B0681B6F}"/>
              </a:ext>
            </a:extLst>
          </p:cNvPr>
          <p:cNvGraphicFramePr>
            <a:graphicFrameLocks/>
          </p:cNvGraphicFramePr>
          <p:nvPr>
            <p:extLst>
              <p:ext uri="{D42A27DB-BD31-4B8C-83A1-F6EECF244321}">
                <p14:modId xmlns:p14="http://schemas.microsoft.com/office/powerpoint/2010/main" val="1238925277"/>
              </p:ext>
            </p:extLst>
          </p:nvPr>
        </p:nvGraphicFramePr>
        <p:xfrm>
          <a:off x="631117" y="1191630"/>
          <a:ext cx="10609634" cy="1766296"/>
        </p:xfrm>
        <a:graphic>
          <a:graphicData uri="http://schemas.openxmlformats.org/drawingml/2006/chart">
            <c:chart xmlns:c="http://schemas.openxmlformats.org/drawingml/2006/chart" xmlns:r="http://schemas.openxmlformats.org/officeDocument/2006/relationships" r:id="rId14"/>
          </a:graphicData>
        </a:graphic>
      </p:graphicFrame>
      <p:sp>
        <p:nvSpPr>
          <p:cNvPr id="17" name="Title 3">
            <a:extLst>
              <a:ext uri="{FF2B5EF4-FFF2-40B4-BE49-F238E27FC236}">
                <a16:creationId xmlns:a16="http://schemas.microsoft.com/office/drawing/2014/main" id="{2809F105-3EBC-28EB-EC94-CD4E81E55A4D}"/>
              </a:ext>
            </a:extLst>
          </p:cNvPr>
          <p:cNvSpPr txBox="1">
            <a:spLocks/>
          </p:cNvSpPr>
          <p:nvPr/>
        </p:nvSpPr>
        <p:spPr>
          <a:xfrm>
            <a:off x="616984" y="720628"/>
            <a:ext cx="11082528"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Projected range of additional need for clean firm power in multiple net-zero scenarios from 2023 to 2050</a:t>
            </a:r>
          </a:p>
        </p:txBody>
      </p:sp>
      <p:cxnSp>
        <p:nvCxnSpPr>
          <p:cNvPr id="20" name="Straight Connector 19">
            <a:extLst>
              <a:ext uri="{FF2B5EF4-FFF2-40B4-BE49-F238E27FC236}">
                <a16:creationId xmlns:a16="http://schemas.microsoft.com/office/drawing/2014/main" id="{C98535EA-629D-AA0A-F23F-EB97AC319DD7}"/>
              </a:ext>
            </a:extLst>
          </p:cNvPr>
          <p:cNvCxnSpPr>
            <a:cxnSpLocks/>
          </p:cNvCxnSpPr>
          <p:nvPr/>
        </p:nvCxnSpPr>
        <p:spPr>
          <a:xfrm>
            <a:off x="707135" y="3157978"/>
            <a:ext cx="11123504" cy="0"/>
          </a:xfrm>
          <a:prstGeom prst="line">
            <a:avLst/>
          </a:prstGeom>
          <a:ln>
            <a:tailEnd type="non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603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9825711-9C3C-75A8-C06E-113D0BF35E86}"/>
              </a:ext>
            </a:extLst>
          </p:cNvPr>
          <p:cNvSpPr/>
          <p:nvPr/>
        </p:nvSpPr>
        <p:spPr>
          <a:xfrm>
            <a:off x="6080928" y="2377979"/>
            <a:ext cx="2675209" cy="3440186"/>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a:solidFill>
                  <a:sysClr val="windowText" lastClr="000000"/>
                </a:solidFill>
              </a:rPr>
              <a:t>Engineers, project managers, power plant construction workers</a:t>
            </a:r>
          </a:p>
        </p:txBody>
      </p:sp>
      <p:sp>
        <p:nvSpPr>
          <p:cNvPr id="70" name="Rectangle 69">
            <a:extLst>
              <a:ext uri="{FF2B5EF4-FFF2-40B4-BE49-F238E27FC236}">
                <a16:creationId xmlns:a16="http://schemas.microsoft.com/office/drawing/2014/main" id="{795407C7-E978-3DDD-3646-B3C4E9F44033}"/>
              </a:ext>
            </a:extLst>
          </p:cNvPr>
          <p:cNvSpPr/>
          <p:nvPr/>
        </p:nvSpPr>
        <p:spPr>
          <a:xfrm>
            <a:off x="539242" y="1975234"/>
            <a:ext cx="5442092" cy="2738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i="1">
                <a:solidFill>
                  <a:schemeClr val="bg1"/>
                </a:solidFill>
              </a:rPr>
              <a:t>Development &amp; Operations</a:t>
            </a:r>
          </a:p>
        </p:txBody>
      </p:sp>
      <p:sp>
        <p:nvSpPr>
          <p:cNvPr id="71" name="Rectangle 70">
            <a:extLst>
              <a:ext uri="{FF2B5EF4-FFF2-40B4-BE49-F238E27FC236}">
                <a16:creationId xmlns:a16="http://schemas.microsoft.com/office/drawing/2014/main" id="{3F88C25F-F34F-32AE-5479-60F4CB23A271}"/>
              </a:ext>
            </a:extLst>
          </p:cNvPr>
          <p:cNvSpPr/>
          <p:nvPr/>
        </p:nvSpPr>
        <p:spPr>
          <a:xfrm>
            <a:off x="6072517" y="1969956"/>
            <a:ext cx="2669019" cy="2768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i="1">
                <a:solidFill>
                  <a:schemeClr val="bg1"/>
                </a:solidFill>
              </a:rPr>
              <a:t>Development</a:t>
            </a:r>
          </a:p>
        </p:txBody>
      </p:sp>
      <p:sp>
        <p:nvSpPr>
          <p:cNvPr id="73" name="Rectangle 72">
            <a:extLst>
              <a:ext uri="{FF2B5EF4-FFF2-40B4-BE49-F238E27FC236}">
                <a16:creationId xmlns:a16="http://schemas.microsoft.com/office/drawing/2014/main" id="{91289946-A238-C818-3F7F-1580E6B59E0F}"/>
              </a:ext>
            </a:extLst>
          </p:cNvPr>
          <p:cNvSpPr/>
          <p:nvPr/>
        </p:nvSpPr>
        <p:spPr>
          <a:xfrm>
            <a:off x="539242" y="2369112"/>
            <a:ext cx="2674748" cy="344500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a:solidFill>
                  <a:sysClr val="windowText" lastClr="000000"/>
                </a:solidFill>
              </a:rPr>
              <a:t>Geoscientists, petroleum engineers, hydrogeologists, other subsurface engineers</a:t>
            </a:r>
            <a:endParaRPr lang="en-US" sz="1400" i="1">
              <a:solidFill>
                <a:sysClr val="windowText" lastClr="000000"/>
              </a:solidFill>
            </a:endParaRPr>
          </a:p>
        </p:txBody>
      </p:sp>
      <p:sp>
        <p:nvSpPr>
          <p:cNvPr id="76" name="Rectangle 75">
            <a:extLst>
              <a:ext uri="{FF2B5EF4-FFF2-40B4-BE49-F238E27FC236}">
                <a16:creationId xmlns:a16="http://schemas.microsoft.com/office/drawing/2014/main" id="{77D48291-BDF7-FED9-DFAC-B24301EEED4A}"/>
              </a:ext>
            </a:extLst>
          </p:cNvPr>
          <p:cNvSpPr/>
          <p:nvPr/>
        </p:nvSpPr>
        <p:spPr>
          <a:xfrm>
            <a:off x="3306125" y="2373928"/>
            <a:ext cx="2675209" cy="344018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a:solidFill>
                  <a:sysClr val="windowText" lastClr="000000"/>
                </a:solidFill>
              </a:rPr>
              <a:t>Oil field drillers &amp; related service providers</a:t>
            </a:r>
          </a:p>
        </p:txBody>
      </p:sp>
      <p:sp>
        <p:nvSpPr>
          <p:cNvPr id="85" name="Rectangle 84">
            <a:extLst>
              <a:ext uri="{FF2B5EF4-FFF2-40B4-BE49-F238E27FC236}">
                <a16:creationId xmlns:a16="http://schemas.microsoft.com/office/drawing/2014/main" id="{CE7C72B5-C490-2263-2169-0919A7C3622F}"/>
              </a:ext>
            </a:extLst>
          </p:cNvPr>
          <p:cNvSpPr/>
          <p:nvPr/>
        </p:nvSpPr>
        <p:spPr>
          <a:xfrm>
            <a:off x="8839861" y="2369111"/>
            <a:ext cx="2661877" cy="3449053"/>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1400">
                <a:solidFill>
                  <a:sysClr val="windowText" lastClr="000000"/>
                </a:solidFill>
              </a:rPr>
              <a:t>Power plant engineers, operators, maintenance, etc.</a:t>
            </a:r>
          </a:p>
        </p:txBody>
      </p:sp>
      <p:sp>
        <p:nvSpPr>
          <p:cNvPr id="87" name="Rectangle 86">
            <a:extLst>
              <a:ext uri="{FF2B5EF4-FFF2-40B4-BE49-F238E27FC236}">
                <a16:creationId xmlns:a16="http://schemas.microsoft.com/office/drawing/2014/main" id="{2801BE22-031A-E803-C317-307EB7E01455}"/>
              </a:ext>
            </a:extLst>
          </p:cNvPr>
          <p:cNvSpPr/>
          <p:nvPr/>
        </p:nvSpPr>
        <p:spPr>
          <a:xfrm>
            <a:off x="8832719" y="1969955"/>
            <a:ext cx="2669019" cy="2768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i="1">
                <a:solidFill>
                  <a:schemeClr val="bg1"/>
                </a:solidFill>
              </a:rPr>
              <a:t>Operations</a:t>
            </a:r>
          </a:p>
        </p:txBody>
      </p:sp>
      <p:sp>
        <p:nvSpPr>
          <p:cNvPr id="88" name="TextBox 87">
            <a:extLst>
              <a:ext uri="{FF2B5EF4-FFF2-40B4-BE49-F238E27FC236}">
                <a16:creationId xmlns:a16="http://schemas.microsoft.com/office/drawing/2014/main" id="{AAF0357F-C26D-06B9-41D7-56142EB659A6}"/>
              </a:ext>
            </a:extLst>
          </p:cNvPr>
          <p:cNvSpPr txBox="1"/>
          <p:nvPr/>
        </p:nvSpPr>
        <p:spPr>
          <a:xfrm>
            <a:off x="551152" y="7011946"/>
            <a:ext cx="10947003" cy="521593"/>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1000"/>
              <a:t>Notes: 1. 20% full-time positions -- </a:t>
            </a:r>
            <a:r>
              <a:rPr lang="en-US" sz="1000">
                <a:hlinkClick r:id="rId3"/>
              </a:rPr>
              <a:t>Green Jobs through Geothermal Development (geo-energy.org)</a:t>
            </a:r>
            <a:r>
              <a:rPr lang="en-US" sz="1000"/>
              <a:t>;  2. Sum of workforce divisions extracted from </a:t>
            </a:r>
            <a:r>
              <a:rPr lang="en-US" sz="1000">
                <a:hlinkClick r:id="rId4"/>
              </a:rPr>
              <a:t>USEER 2023 Public Data </a:t>
            </a:r>
            <a:r>
              <a:rPr lang="en-US" sz="1000"/>
              <a:t>(see Appendix)  3. Modeled as part of analysis supporting </a:t>
            </a:r>
            <a:r>
              <a:rPr lang="en-US" sz="1000">
                <a:hlinkClick r:id="rId5"/>
              </a:rPr>
              <a:t>Geothermal: Policies to Help America Lead – Third Way;</a:t>
            </a:r>
            <a:r>
              <a:rPr lang="en-US" sz="1000"/>
              <a:t> scaled linearly to represent 90 GW of capacity; 4. Sum of current workforce size reported to the Bureau of Labor Statistics for “Geoscientists”, “Hydrologists”, “Petroleum Engineers”, and “Mining &amp; Geologic Engineers”;  5. Sum of current workforce size reported to the Bureau of Labor Statistics for the following subsets of Oil &amp; Gas Extraction: 47 (Construction), 49 (Installation), 51 (Production), and 53 (Transportation &amp; material moving); 6. Sum of the current workforce size reported to the Bureau of Labor Statistics for the following subsets of Electric Power Generation, Transmission, and Distribution: Architects, Surveyors, and Cartographers; Engineers; Drafters, Engineering Technicians, and Mapping Technicians; Life Scientists; Physical Scientists; Supervisors of Protective Service Workers; Firefighting and Prevention Workers; Other Protective Service Workers; Construction Trades Workers; Other Construction and Related Workers; Extraction Workers; Electrical and Electronic Equipment Mechanics, Installers, and Repairers; Vehicle and Mobile Equipment Mechanics, Installers, and Repairers; Other Installation, Maintenance, and Repair Occupations; Assemblers and Fabricators; Metal Workers and Plastic Workers; Motor Vehicle Operators; Material Moving Workers; 7. Sum of the current workforce size reported to the Bureau of Labor Statistics for the following subsets of “Electric Power Generation, Transmission, and Distribution”: Computer Occupations, Mathematical Science Occupations, Plant and System Operators, Other Production Occupations”</a:t>
            </a:r>
          </a:p>
          <a:p>
            <a:pPr>
              <a:spcBef>
                <a:spcPts val="300"/>
              </a:spcBef>
              <a:spcAft>
                <a:spcPts val="300"/>
              </a:spcAft>
              <a:buNone/>
            </a:pPr>
            <a:endParaRPr lang="en-US" sz="1000"/>
          </a:p>
          <a:p>
            <a:pPr>
              <a:spcBef>
                <a:spcPts val="300"/>
              </a:spcBef>
              <a:spcAft>
                <a:spcPts val="300"/>
              </a:spcAft>
              <a:buNone/>
            </a:pPr>
            <a:endParaRPr lang="en-US" sz="1000"/>
          </a:p>
        </p:txBody>
      </p:sp>
      <p:sp>
        <p:nvSpPr>
          <p:cNvPr id="89" name="Rectangle 88">
            <a:extLst>
              <a:ext uri="{FF2B5EF4-FFF2-40B4-BE49-F238E27FC236}">
                <a16:creationId xmlns:a16="http://schemas.microsoft.com/office/drawing/2014/main" id="{270B5213-510D-4F16-5738-C06F3C0F94B9}"/>
              </a:ext>
            </a:extLst>
          </p:cNvPr>
          <p:cNvSpPr/>
          <p:nvPr/>
        </p:nvSpPr>
        <p:spPr>
          <a:xfrm>
            <a:off x="551152" y="5969604"/>
            <a:ext cx="203686" cy="15469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0" name="TextBox 89">
            <a:extLst>
              <a:ext uri="{FF2B5EF4-FFF2-40B4-BE49-F238E27FC236}">
                <a16:creationId xmlns:a16="http://schemas.microsoft.com/office/drawing/2014/main" id="{590CBC77-88CC-A105-0BD0-260AC31E1446}"/>
              </a:ext>
            </a:extLst>
          </p:cNvPr>
          <p:cNvSpPr txBox="1"/>
          <p:nvPr/>
        </p:nvSpPr>
        <p:spPr>
          <a:xfrm>
            <a:off x="814249" y="5918414"/>
            <a:ext cx="2520371" cy="257071"/>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200"/>
              <a:t>Current geothermal workforce</a:t>
            </a:r>
            <a:r>
              <a:rPr lang="en-US" sz="1200" baseline="30000"/>
              <a:t>1</a:t>
            </a:r>
            <a:endParaRPr lang="en-US" sz="1200"/>
          </a:p>
        </p:txBody>
      </p:sp>
      <p:sp>
        <p:nvSpPr>
          <p:cNvPr id="91" name="Rectangle 90">
            <a:extLst>
              <a:ext uri="{FF2B5EF4-FFF2-40B4-BE49-F238E27FC236}">
                <a16:creationId xmlns:a16="http://schemas.microsoft.com/office/drawing/2014/main" id="{632420C5-7826-D77F-26D9-F97F0662EC41}"/>
              </a:ext>
            </a:extLst>
          </p:cNvPr>
          <p:cNvSpPr/>
          <p:nvPr/>
        </p:nvSpPr>
        <p:spPr>
          <a:xfrm>
            <a:off x="3071523" y="5969604"/>
            <a:ext cx="203686" cy="154691"/>
          </a:xfrm>
          <a:prstGeom prst="rect">
            <a:avLst/>
          </a:prstGeom>
          <a:solidFill>
            <a:srgbClr val="7FB2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2" name="TextBox 91">
            <a:extLst>
              <a:ext uri="{FF2B5EF4-FFF2-40B4-BE49-F238E27FC236}">
                <a16:creationId xmlns:a16="http://schemas.microsoft.com/office/drawing/2014/main" id="{0DB9A395-EB52-679C-D3A7-C5E97569EA22}"/>
              </a:ext>
            </a:extLst>
          </p:cNvPr>
          <p:cNvSpPr txBox="1"/>
          <p:nvPr/>
        </p:nvSpPr>
        <p:spPr>
          <a:xfrm>
            <a:off x="3334620" y="5918414"/>
            <a:ext cx="3354614" cy="257071"/>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200"/>
              <a:t>Anticipated geothermal workforce at scale</a:t>
            </a:r>
            <a:r>
              <a:rPr lang="en-US" sz="1200" baseline="30000"/>
              <a:t>2</a:t>
            </a:r>
            <a:endParaRPr lang="en-US" sz="1200"/>
          </a:p>
        </p:txBody>
      </p:sp>
      <p:sp>
        <p:nvSpPr>
          <p:cNvPr id="93" name="Rectangle 92">
            <a:extLst>
              <a:ext uri="{FF2B5EF4-FFF2-40B4-BE49-F238E27FC236}">
                <a16:creationId xmlns:a16="http://schemas.microsoft.com/office/drawing/2014/main" id="{C7C7DC83-1A91-1A30-2519-B336460B838F}"/>
              </a:ext>
            </a:extLst>
          </p:cNvPr>
          <p:cNvSpPr/>
          <p:nvPr/>
        </p:nvSpPr>
        <p:spPr>
          <a:xfrm>
            <a:off x="6485548" y="5969604"/>
            <a:ext cx="203686" cy="154691"/>
          </a:xfrm>
          <a:prstGeom prst="rect">
            <a:avLst/>
          </a:prstGeom>
          <a:solidFill>
            <a:srgbClr val="B8B8B8"/>
          </a:solidFill>
          <a:ln w="12700"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4" name="TextBox 93">
            <a:extLst>
              <a:ext uri="{FF2B5EF4-FFF2-40B4-BE49-F238E27FC236}">
                <a16:creationId xmlns:a16="http://schemas.microsoft.com/office/drawing/2014/main" id="{4B6B15C0-415B-132C-4D57-F00440FD96E2}"/>
              </a:ext>
            </a:extLst>
          </p:cNvPr>
          <p:cNvSpPr txBox="1"/>
          <p:nvPr/>
        </p:nvSpPr>
        <p:spPr>
          <a:xfrm>
            <a:off x="6748645" y="5918414"/>
            <a:ext cx="3888267" cy="257071"/>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200"/>
              <a:t>Current existing workforce with transferrable skills</a:t>
            </a:r>
            <a:r>
              <a:rPr lang="en-US" sz="1200" baseline="30000"/>
              <a:t>3</a:t>
            </a:r>
            <a:endParaRPr lang="en-US" sz="1200"/>
          </a:p>
        </p:txBody>
      </p:sp>
      <p:graphicFrame>
        <p:nvGraphicFramePr>
          <p:cNvPr id="95" name="Chart 94">
            <a:extLst>
              <a:ext uri="{FF2B5EF4-FFF2-40B4-BE49-F238E27FC236}">
                <a16:creationId xmlns:a16="http://schemas.microsoft.com/office/drawing/2014/main" id="{85130D7E-0FED-5741-2DB2-42EC9726BDF3}"/>
              </a:ext>
            </a:extLst>
          </p:cNvPr>
          <p:cNvGraphicFramePr/>
          <p:nvPr/>
        </p:nvGraphicFramePr>
        <p:xfrm>
          <a:off x="525125" y="3920417"/>
          <a:ext cx="2702972" cy="19796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Chart 95">
            <a:extLst>
              <a:ext uri="{FF2B5EF4-FFF2-40B4-BE49-F238E27FC236}">
                <a16:creationId xmlns:a16="http://schemas.microsoft.com/office/drawing/2014/main" id="{CFE88175-1BBB-2642-878A-59F9877F5C66}"/>
              </a:ext>
            </a:extLst>
          </p:cNvPr>
          <p:cNvGraphicFramePr/>
          <p:nvPr/>
        </p:nvGraphicFramePr>
        <p:xfrm>
          <a:off x="3280622" y="3920417"/>
          <a:ext cx="2640644" cy="19796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Chart 96">
            <a:extLst>
              <a:ext uri="{FF2B5EF4-FFF2-40B4-BE49-F238E27FC236}">
                <a16:creationId xmlns:a16="http://schemas.microsoft.com/office/drawing/2014/main" id="{45B90A53-6A08-653E-0480-A0B9759920DC}"/>
              </a:ext>
            </a:extLst>
          </p:cNvPr>
          <p:cNvGraphicFramePr/>
          <p:nvPr/>
        </p:nvGraphicFramePr>
        <p:xfrm>
          <a:off x="6086395" y="3925072"/>
          <a:ext cx="2732446" cy="19687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Chart 97">
            <a:extLst>
              <a:ext uri="{FF2B5EF4-FFF2-40B4-BE49-F238E27FC236}">
                <a16:creationId xmlns:a16="http://schemas.microsoft.com/office/drawing/2014/main" id="{EF6A9EDC-D9F9-3EF3-B6B8-353393CFC8DF}"/>
              </a:ext>
            </a:extLst>
          </p:cNvPr>
          <p:cNvGraphicFramePr/>
          <p:nvPr/>
        </p:nvGraphicFramePr>
        <p:xfrm>
          <a:off x="8834350" y="3917362"/>
          <a:ext cx="2674529" cy="1986729"/>
        </p:xfrm>
        <a:graphic>
          <a:graphicData uri="http://schemas.openxmlformats.org/drawingml/2006/chart">
            <c:chart xmlns:c="http://schemas.openxmlformats.org/drawingml/2006/chart" xmlns:r="http://schemas.openxmlformats.org/officeDocument/2006/relationships" r:id="rId9"/>
          </a:graphicData>
        </a:graphic>
      </p:graphicFrame>
      <p:grpSp>
        <p:nvGrpSpPr>
          <p:cNvPr id="107" name="Group 106">
            <a:extLst>
              <a:ext uri="{FF2B5EF4-FFF2-40B4-BE49-F238E27FC236}">
                <a16:creationId xmlns:a16="http://schemas.microsoft.com/office/drawing/2014/main" id="{4434847D-9CE5-7A62-12CA-9DA0395C995C}"/>
              </a:ext>
            </a:extLst>
          </p:cNvPr>
          <p:cNvGrpSpPr/>
          <p:nvPr/>
        </p:nvGrpSpPr>
        <p:grpSpPr>
          <a:xfrm>
            <a:off x="849418" y="1698866"/>
            <a:ext cx="4763207" cy="203265"/>
            <a:chOff x="760632" y="6365537"/>
            <a:chExt cx="4763207" cy="203265"/>
          </a:xfrm>
          <a:solidFill>
            <a:schemeClr val="bg1"/>
          </a:solidFill>
        </p:grpSpPr>
        <p:cxnSp>
          <p:nvCxnSpPr>
            <p:cNvPr id="108" name="Straight Connector 107">
              <a:extLst>
                <a:ext uri="{FF2B5EF4-FFF2-40B4-BE49-F238E27FC236}">
                  <a16:creationId xmlns:a16="http://schemas.microsoft.com/office/drawing/2014/main" id="{0D8A2D01-592D-E654-191F-69ADA94F55C2}"/>
                </a:ext>
              </a:extLst>
            </p:cNvPr>
            <p:cNvCxnSpPr>
              <a:cxnSpLocks/>
            </p:cNvCxnSpPr>
            <p:nvPr/>
          </p:nvCxnSpPr>
          <p:spPr>
            <a:xfrm>
              <a:off x="760632" y="6467169"/>
              <a:ext cx="4763207" cy="0"/>
            </a:xfrm>
            <a:prstGeom prst="line">
              <a:avLst/>
            </a:prstGeom>
            <a:grpFill/>
            <a:ln w="6350" cap="flat">
              <a:solidFill>
                <a:schemeClr val="tx1"/>
              </a:solidFill>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4FB9251-BC78-0FD1-68A1-01BD526ED40E}"/>
                </a:ext>
              </a:extLst>
            </p:cNvPr>
            <p:cNvSpPr txBox="1"/>
            <p:nvPr/>
          </p:nvSpPr>
          <p:spPr>
            <a:xfrm>
              <a:off x="1587261" y="6365537"/>
              <a:ext cx="3109949" cy="203265"/>
            </a:xfrm>
            <a:prstGeom prst="rect">
              <a:avLst/>
            </a:prstGeom>
            <a:solidFill>
              <a:schemeClr val="bg1"/>
            </a:solidFill>
            <a:ln w="6350">
              <a:noFill/>
              <a:miter lim="800000"/>
            </a:ln>
          </p:spPr>
          <p:txBody>
            <a:bodyPr vert="horz" wrap="none" lIns="0" tIns="0" rIns="0" bIns="0" rtlCol="0" anchor="ctr">
              <a:noAutofit/>
            </a:bodyPr>
            <a:lstStyle/>
            <a:p>
              <a:pPr algn="ctr">
                <a:spcBef>
                  <a:spcPts val="300"/>
                </a:spcBef>
                <a:spcAft>
                  <a:spcPts val="300"/>
                </a:spcAft>
                <a:buNone/>
              </a:pPr>
              <a:r>
                <a:rPr lang="en-US" sz="1400" b="1"/>
                <a:t>Subsurface (geothermal resource)</a:t>
              </a:r>
            </a:p>
          </p:txBody>
        </p:sp>
      </p:grpSp>
      <p:grpSp>
        <p:nvGrpSpPr>
          <p:cNvPr id="111" name="Group 110">
            <a:extLst>
              <a:ext uri="{FF2B5EF4-FFF2-40B4-BE49-F238E27FC236}">
                <a16:creationId xmlns:a16="http://schemas.microsoft.com/office/drawing/2014/main" id="{A5EEEA81-E0A0-578C-293D-6D44B8E09FB6}"/>
              </a:ext>
            </a:extLst>
          </p:cNvPr>
          <p:cNvGrpSpPr/>
          <p:nvPr/>
        </p:nvGrpSpPr>
        <p:grpSpPr>
          <a:xfrm>
            <a:off x="6374534" y="1698866"/>
            <a:ext cx="4763207" cy="203265"/>
            <a:chOff x="760632" y="6365537"/>
            <a:chExt cx="4763207" cy="203265"/>
          </a:xfrm>
          <a:solidFill>
            <a:schemeClr val="bg1"/>
          </a:solidFill>
        </p:grpSpPr>
        <p:cxnSp>
          <p:nvCxnSpPr>
            <p:cNvPr id="112" name="Straight Connector 111">
              <a:extLst>
                <a:ext uri="{FF2B5EF4-FFF2-40B4-BE49-F238E27FC236}">
                  <a16:creationId xmlns:a16="http://schemas.microsoft.com/office/drawing/2014/main" id="{5CF59730-94C5-F93B-07BA-D70B3CF3555D}"/>
                </a:ext>
              </a:extLst>
            </p:cNvPr>
            <p:cNvCxnSpPr>
              <a:cxnSpLocks/>
            </p:cNvCxnSpPr>
            <p:nvPr/>
          </p:nvCxnSpPr>
          <p:spPr>
            <a:xfrm>
              <a:off x="760632" y="6467169"/>
              <a:ext cx="4763207" cy="0"/>
            </a:xfrm>
            <a:prstGeom prst="line">
              <a:avLst/>
            </a:prstGeom>
            <a:grpFill/>
            <a:ln w="6350" cap="flat">
              <a:solidFill>
                <a:schemeClr val="tx1"/>
              </a:solidFill>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00182F3A-DA02-2A1A-8E34-1D65733FE89D}"/>
                </a:ext>
              </a:extLst>
            </p:cNvPr>
            <p:cNvSpPr txBox="1"/>
            <p:nvPr/>
          </p:nvSpPr>
          <p:spPr>
            <a:xfrm>
              <a:off x="2080167" y="6365537"/>
              <a:ext cx="2124136" cy="203265"/>
            </a:xfrm>
            <a:prstGeom prst="rect">
              <a:avLst/>
            </a:prstGeom>
            <a:solidFill>
              <a:schemeClr val="bg1"/>
            </a:solidFill>
            <a:ln w="6350">
              <a:noFill/>
              <a:miter lim="800000"/>
            </a:ln>
          </p:spPr>
          <p:txBody>
            <a:bodyPr vert="horz" wrap="none" lIns="0" tIns="0" rIns="0" bIns="0" rtlCol="0" anchor="ctr">
              <a:noAutofit/>
            </a:bodyPr>
            <a:lstStyle/>
            <a:p>
              <a:pPr algn="ctr">
                <a:spcBef>
                  <a:spcPts val="300"/>
                </a:spcBef>
                <a:spcAft>
                  <a:spcPts val="300"/>
                </a:spcAft>
                <a:buNone/>
              </a:pPr>
              <a:r>
                <a:rPr lang="en-US" sz="1400" b="1"/>
                <a:t>Surface (power plant)</a:t>
              </a:r>
            </a:p>
          </p:txBody>
        </p:sp>
      </p:grpSp>
      <p:pic>
        <p:nvPicPr>
          <p:cNvPr id="115" name="Graphic 114" descr="High voltage outline">
            <a:extLst>
              <a:ext uri="{FF2B5EF4-FFF2-40B4-BE49-F238E27FC236}">
                <a16:creationId xmlns:a16="http://schemas.microsoft.com/office/drawing/2014/main" id="{736FCA55-44A7-4292-C561-DE13B3BEED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12722" y="3213389"/>
            <a:ext cx="516155" cy="516155"/>
          </a:xfrm>
          <a:prstGeom prst="rect">
            <a:avLst/>
          </a:prstGeom>
        </p:spPr>
      </p:pic>
      <p:pic>
        <p:nvPicPr>
          <p:cNvPr id="117" name="Graphic 116" descr="Ruler outline">
            <a:extLst>
              <a:ext uri="{FF2B5EF4-FFF2-40B4-BE49-F238E27FC236}">
                <a16:creationId xmlns:a16="http://schemas.microsoft.com/office/drawing/2014/main" id="{2DB683B2-52E7-F1FE-8931-98798930AF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47995" y="3213389"/>
            <a:ext cx="516155" cy="516155"/>
          </a:xfrm>
          <a:prstGeom prst="rect">
            <a:avLst/>
          </a:prstGeom>
        </p:spPr>
      </p:pic>
      <p:pic>
        <p:nvPicPr>
          <p:cNvPr id="119" name="Graphic 118" descr="Oil Rig outline">
            <a:extLst>
              <a:ext uri="{FF2B5EF4-FFF2-40B4-BE49-F238E27FC236}">
                <a16:creationId xmlns:a16="http://schemas.microsoft.com/office/drawing/2014/main" id="{B6C79FE9-EC8A-3AF1-31E5-CC65B73B0B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83267" y="3213389"/>
            <a:ext cx="516155" cy="516155"/>
          </a:xfrm>
          <a:prstGeom prst="rect">
            <a:avLst/>
          </a:prstGeom>
        </p:spPr>
      </p:pic>
      <p:pic>
        <p:nvPicPr>
          <p:cNvPr id="123" name="Graphic 122" descr="Topography Map outline">
            <a:extLst>
              <a:ext uri="{FF2B5EF4-FFF2-40B4-BE49-F238E27FC236}">
                <a16:creationId xmlns:a16="http://schemas.microsoft.com/office/drawing/2014/main" id="{98811314-343B-8EA5-0E3F-0758749B991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18539" y="3213389"/>
            <a:ext cx="516155" cy="516155"/>
          </a:xfrm>
          <a:prstGeom prst="rect">
            <a:avLst/>
          </a:prstGeom>
        </p:spPr>
      </p:pic>
      <p:sp>
        <p:nvSpPr>
          <p:cNvPr id="124" name="Title 3">
            <a:extLst>
              <a:ext uri="{FF2B5EF4-FFF2-40B4-BE49-F238E27FC236}">
                <a16:creationId xmlns:a16="http://schemas.microsoft.com/office/drawing/2014/main" id="{8251D6B7-9BD1-4222-49CB-EF65A806D1F9}"/>
              </a:ext>
            </a:extLst>
          </p:cNvPr>
          <p:cNvSpPr txBox="1">
            <a:spLocks/>
          </p:cNvSpPr>
          <p:nvPr/>
        </p:nvSpPr>
        <p:spPr>
          <a:xfrm>
            <a:off x="539242" y="1121103"/>
            <a:ext cx="7582136" cy="387929"/>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1400">
                <a:solidFill>
                  <a:schemeClr val="tx1"/>
                </a:solidFill>
              </a:rPr>
              <a:t>Existing and anticipated geothermal workforce at scale</a:t>
            </a:r>
            <a:endParaRPr lang="en-US" sz="1400" b="0">
              <a:solidFill>
                <a:schemeClr val="tx1"/>
              </a:solidFill>
            </a:endParaRPr>
          </a:p>
        </p:txBody>
      </p:sp>
      <p:sp>
        <p:nvSpPr>
          <p:cNvPr id="2" name="TextBox 1">
            <a:extLst>
              <a:ext uri="{FF2B5EF4-FFF2-40B4-BE49-F238E27FC236}">
                <a16:creationId xmlns:a16="http://schemas.microsoft.com/office/drawing/2014/main" id="{DDC7C39E-D396-48DB-7CE7-3F692F665BDC}"/>
              </a:ext>
            </a:extLst>
          </p:cNvPr>
          <p:cNvSpPr txBox="1"/>
          <p:nvPr/>
        </p:nvSpPr>
        <p:spPr>
          <a:xfrm>
            <a:off x="2913663" y="4790393"/>
            <a:ext cx="157860" cy="11905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baseline="30000"/>
              <a:t>4</a:t>
            </a:r>
          </a:p>
        </p:txBody>
      </p:sp>
      <p:sp>
        <p:nvSpPr>
          <p:cNvPr id="4" name="TextBox 3">
            <a:extLst>
              <a:ext uri="{FF2B5EF4-FFF2-40B4-BE49-F238E27FC236}">
                <a16:creationId xmlns:a16="http://schemas.microsoft.com/office/drawing/2014/main" id="{C406C4FB-FF50-AACC-6ED2-4BCC9AC415B3}"/>
              </a:ext>
            </a:extLst>
          </p:cNvPr>
          <p:cNvSpPr txBox="1"/>
          <p:nvPr/>
        </p:nvSpPr>
        <p:spPr>
          <a:xfrm>
            <a:off x="5618929" y="5009808"/>
            <a:ext cx="157860" cy="11905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baseline="30000"/>
              <a:t>5</a:t>
            </a:r>
          </a:p>
        </p:txBody>
      </p:sp>
      <p:sp>
        <p:nvSpPr>
          <p:cNvPr id="5" name="TextBox 4">
            <a:extLst>
              <a:ext uri="{FF2B5EF4-FFF2-40B4-BE49-F238E27FC236}">
                <a16:creationId xmlns:a16="http://schemas.microsoft.com/office/drawing/2014/main" id="{81D172E9-AF54-323E-0E50-9B65050CE766}"/>
              </a:ext>
            </a:extLst>
          </p:cNvPr>
          <p:cNvSpPr txBox="1"/>
          <p:nvPr/>
        </p:nvSpPr>
        <p:spPr>
          <a:xfrm>
            <a:off x="8534918" y="4007795"/>
            <a:ext cx="157860" cy="11905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baseline="30000"/>
              <a:t>6</a:t>
            </a:r>
          </a:p>
        </p:txBody>
      </p:sp>
      <p:sp>
        <p:nvSpPr>
          <p:cNvPr id="6" name="TextBox 5">
            <a:extLst>
              <a:ext uri="{FF2B5EF4-FFF2-40B4-BE49-F238E27FC236}">
                <a16:creationId xmlns:a16="http://schemas.microsoft.com/office/drawing/2014/main" id="{A7B326A0-9682-7087-AD77-79BCA6B97195}"/>
              </a:ext>
            </a:extLst>
          </p:cNvPr>
          <p:cNvSpPr txBox="1"/>
          <p:nvPr/>
        </p:nvSpPr>
        <p:spPr>
          <a:xfrm>
            <a:off x="11201367" y="4898466"/>
            <a:ext cx="157860" cy="119057"/>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200" baseline="30000"/>
              <a:t>7</a:t>
            </a:r>
          </a:p>
        </p:txBody>
      </p:sp>
      <p:sp>
        <p:nvSpPr>
          <p:cNvPr id="7" name="Title 3">
            <a:extLst>
              <a:ext uri="{FF2B5EF4-FFF2-40B4-BE49-F238E27FC236}">
                <a16:creationId xmlns:a16="http://schemas.microsoft.com/office/drawing/2014/main" id="{EB717252-6C3E-6372-6447-AE93575E7BB8}"/>
              </a:ext>
            </a:extLst>
          </p:cNvPr>
          <p:cNvSpPr txBox="1">
            <a:spLocks/>
          </p:cNvSpPr>
          <p:nvPr/>
        </p:nvSpPr>
        <p:spPr>
          <a:xfrm>
            <a:off x="465513" y="296386"/>
            <a:ext cx="11171751" cy="731520"/>
          </a:xfrm>
          <a:prstGeom prst="rect">
            <a:avLst/>
          </a:prstGeom>
        </p:spPr>
        <p:txBody>
          <a:bodyPr/>
          <a:lst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a:lstStyle>
          <a:p>
            <a:r>
              <a:rPr lang="en-US" sz="2000"/>
              <a:t>A sufficient existing workforce is a major starting advantage for next-gen geothermal</a:t>
            </a:r>
          </a:p>
        </p:txBody>
      </p:sp>
    </p:spTree>
    <p:extLst>
      <p:ext uri="{BB962C8B-B14F-4D97-AF65-F5344CB8AC3E}">
        <p14:creationId xmlns:p14="http://schemas.microsoft.com/office/powerpoint/2010/main" val="669460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5. Sourc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9.xml><?xml version="1.0" encoding="utf-8"?>
<p:tagLst xmlns:a="http://schemas.openxmlformats.org/drawingml/2006/main" xmlns:r="http://schemas.openxmlformats.org/officeDocument/2006/relationships" xmlns:p="http://schemas.openxmlformats.org/presentationml/2006/main">
  <p:tag name="SHAPENAME" val="Subtitle"/>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SHAPENAME" val="Titl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gBMNH7kKQKpiEUe04xb8.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cPPjVP5P4rqTN7a.6DNMPg"/>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n55UyT2jCseLpHW9h63P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841iBOSMkNpIdFo7epDBx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jV0WkRhXXKdKLo6vxlve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dr2gQV.0zTU5P5ygSTme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GcKgmXBsRHVTVBpSxzvcE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4B32DsHeaUf.vP.r1gdkl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2aKgO5bw1Mt3mKnhEKpbjA"/>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Sub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3.xml><?xml version="1.0" encoding="utf-8"?>
<p:tagLst xmlns:a="http://schemas.openxmlformats.org/drawingml/2006/main" xmlns:r="http://schemas.openxmlformats.org/officeDocument/2006/relationships" xmlns:p="http://schemas.openxmlformats.org/presentationml/2006/main">
  <p:tag name="SHAPENAME" val="Subtitle"/>
</p:tagLst>
</file>

<file path=ppt/tags/tag34.xml><?xml version="1.0" encoding="utf-8"?>
<p:tagLst xmlns:a="http://schemas.openxmlformats.org/drawingml/2006/main" xmlns:r="http://schemas.openxmlformats.org/officeDocument/2006/relationships" xmlns:p="http://schemas.openxmlformats.org/presentationml/2006/main">
  <p:tag name="SHAPENAME" val="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9.xml><?xml version="1.0" encoding="utf-8"?>
<p:tagLst xmlns:a="http://schemas.openxmlformats.org/drawingml/2006/main" xmlns:r="http://schemas.openxmlformats.org/officeDocument/2006/relationships" xmlns:p="http://schemas.openxmlformats.org/presentationml/2006/main">
  <p:tag name="SHAPENAME" val="Sub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Tit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SHAPENAME" val="5. Sourc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RectangleLight"/>
</p:tagLst>
</file>

<file path=ppt/theme/theme1.xml><?xml version="1.0" encoding="utf-8"?>
<a:theme xmlns:a="http://schemas.openxmlformats.org/drawingml/2006/main" name="3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710_OFF.potx" id="{E9C83F3E-CA6B-4D52-924B-2D8168706F45}" vid="{076C498C-5EEB-4D30-A2EF-EBD33EAA1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958c5b-952c-4e22-8b61-2a0ed862d6fa" xsi:nil="true"/>
    <lcf76f155ced4ddcb4097134ff3c332f xmlns="aa4acdf5-1a90-4327-83b1-cdde80fe07d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418EE6B1CD26469EF59D7EF267CD88" ma:contentTypeVersion="15" ma:contentTypeDescription="Create a new document." ma:contentTypeScope="" ma:versionID="2cfa33186643c99e646ea50a6de24d09">
  <xsd:schema xmlns:xsd="http://www.w3.org/2001/XMLSchema" xmlns:xs="http://www.w3.org/2001/XMLSchema" xmlns:p="http://schemas.microsoft.com/office/2006/metadata/properties" xmlns:ns2="aa4acdf5-1a90-4327-83b1-cdde80fe07d8" xmlns:ns3="8a958c5b-952c-4e22-8b61-2a0ed862d6fa" targetNamespace="http://schemas.microsoft.com/office/2006/metadata/properties" ma:root="true" ma:fieldsID="58598789ce9a5bc97e65816d34c43d4e" ns2:_="" ns3:_="">
    <xsd:import namespace="aa4acdf5-1a90-4327-83b1-cdde80fe07d8"/>
    <xsd:import namespace="8a958c5b-952c-4e22-8b61-2a0ed862d6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acdf5-1a90-4327-83b1-cdde80fe0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958c5b-952c-4e22-8b61-2a0ed862d6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0aee8e1-f42a-45ac-9d75-2e256fce2fc8}" ma:internalName="TaxCatchAll" ma:showField="CatchAllData" ma:web="8a958c5b-952c-4e22-8b61-2a0ed862d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A0641-1F1C-46F5-93C8-B992B3093B6E}">
  <ds:schemaRefs>
    <ds:schemaRef ds:uri="8a958c5b-952c-4e22-8b61-2a0ed862d6fa"/>
    <ds:schemaRef ds:uri="aa4acdf5-1a90-4327-83b1-cdde80fe07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FE6885-AA3E-4225-A467-818C9B8DF6A9}">
  <ds:schemaRefs>
    <ds:schemaRef ds:uri="8a958c5b-952c-4e22-8b61-2a0ed862d6fa"/>
    <ds:schemaRef ds:uri="aa4acdf5-1a90-4327-83b1-cdde80fe0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784BEB-68FF-4D4A-9A45-1248193AC6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4199</Words>
  <Application>Microsoft Office PowerPoint</Application>
  <PresentationFormat>Widescreen</PresentationFormat>
  <Paragraphs>440</Paragraphs>
  <Slides>27</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Poppins</vt:lpstr>
      <vt:lpstr>Poppins Medium</vt:lpstr>
      <vt:lpstr>Segoe UI</vt:lpstr>
      <vt:lpstr>3_White</vt:lpstr>
      <vt:lpstr>think-cell Slide</vt:lpstr>
      <vt:lpstr>Pathways to Commercial Liftoff:</vt:lpstr>
      <vt:lpstr>Pathways to Commercial Liftoff:</vt:lpstr>
      <vt:lpstr>PowerPoint Presentation</vt:lpstr>
      <vt:lpstr>Chapter 1: Overview &amp; Value Propositions</vt:lpstr>
      <vt:lpstr>Next-generation geothermal technologies engineer their own resources</vt:lpstr>
      <vt:lpstr>PowerPoint Presentation</vt:lpstr>
      <vt:lpstr>PowerPoint Presentation</vt:lpstr>
      <vt:lpstr>PowerPoint Presentation</vt:lpstr>
      <vt:lpstr>PowerPoint Presentation</vt:lpstr>
      <vt:lpstr>PowerPoint Presentation</vt:lpstr>
      <vt:lpstr>PowerPoint Presentation</vt:lpstr>
      <vt:lpstr>Chapter 2: Next-Generation Technology &amp; Market</vt:lpstr>
      <vt:lpstr>PowerPoint Presentation</vt:lpstr>
      <vt:lpstr>PowerPoint Presentation</vt:lpstr>
      <vt:lpstr>Next-generation geothermal market is showing strong recent momentum</vt:lpstr>
      <vt:lpstr>Chapter 3: Pathway to Liftoff</vt:lpstr>
      <vt:lpstr>PowerPoint Presentation</vt:lpstr>
      <vt:lpstr>PowerPoint Presentation</vt:lpstr>
      <vt:lpstr>A fully mature geothermal industry could develop projects using project finance</vt:lpstr>
      <vt:lpstr>Chapter 4: Challenges &amp; Opportunities</vt:lpstr>
      <vt:lpstr>Chapter 4: Challenges &amp; Opportunities</vt:lpstr>
      <vt:lpstr>Chapter 4: Challenges &amp; Opportunities</vt:lpstr>
      <vt:lpstr>Chapter 4: Challenges &amp; Opportunities</vt:lpstr>
      <vt:lpstr>Chapter 4: Challenges &amp; Opportunities</vt:lpstr>
      <vt:lpstr>Chapter 4: Challenges &amp; Opportunities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LIFTOFF</dc:title>
  <dc:creator>Rosie Jewell</dc:creator>
  <cp:lastModifiedBy>Gertler, Charles (CONTR)</cp:lastModifiedBy>
  <cp:revision>1</cp:revision>
  <dcterms:created xsi:type="dcterms:W3CDTF">2023-06-26T18:35:52Z</dcterms:created>
  <dcterms:modified xsi:type="dcterms:W3CDTF">2024-04-15T20:15:58Z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0x010100D2418EE6B1CD26469EF59D7EF267CD88</vt:lpwstr>
  </property>
  <property fmtid="{D5CDD505-2E9C-101B-9397-08002B2CF9AE}" pid="3" name="MediaServiceImageTags">
    <vt:lpwstr/>
  </property>
</Properties>
</file>